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56"/>
  </p:notesMasterIdLst>
  <p:handoutMasterIdLst>
    <p:handoutMasterId r:id="rId57"/>
  </p:handoutMasterIdLst>
  <p:sldIdLst>
    <p:sldId id="256" r:id="rId2"/>
    <p:sldId id="257" r:id="rId3"/>
    <p:sldId id="380" r:id="rId4"/>
    <p:sldId id="265" r:id="rId5"/>
    <p:sldId id="288" r:id="rId6"/>
    <p:sldId id="433" r:id="rId7"/>
    <p:sldId id="458" r:id="rId8"/>
    <p:sldId id="406" r:id="rId9"/>
    <p:sldId id="355" r:id="rId10"/>
    <p:sldId id="456" r:id="rId11"/>
    <p:sldId id="435" r:id="rId12"/>
    <p:sldId id="438" r:id="rId13"/>
    <p:sldId id="439" r:id="rId14"/>
    <p:sldId id="436" r:id="rId15"/>
    <p:sldId id="478" r:id="rId16"/>
    <p:sldId id="480" r:id="rId17"/>
    <p:sldId id="479" r:id="rId18"/>
    <p:sldId id="390" r:id="rId19"/>
    <p:sldId id="442" r:id="rId20"/>
    <p:sldId id="476" r:id="rId21"/>
    <p:sldId id="477" r:id="rId22"/>
    <p:sldId id="471" r:id="rId23"/>
    <p:sldId id="445" r:id="rId24"/>
    <p:sldId id="481" r:id="rId25"/>
    <p:sldId id="483" r:id="rId26"/>
    <p:sldId id="482" r:id="rId27"/>
    <p:sldId id="484" r:id="rId28"/>
    <p:sldId id="485" r:id="rId29"/>
    <p:sldId id="448" r:id="rId30"/>
    <p:sldId id="462" r:id="rId31"/>
    <p:sldId id="463" r:id="rId32"/>
    <p:sldId id="449" r:id="rId33"/>
    <p:sldId id="301" r:id="rId34"/>
    <p:sldId id="457" r:id="rId35"/>
    <p:sldId id="330" r:id="rId36"/>
    <p:sldId id="336" r:id="rId37"/>
    <p:sldId id="464" r:id="rId38"/>
    <p:sldId id="466" r:id="rId39"/>
    <p:sldId id="467" r:id="rId40"/>
    <p:sldId id="465" r:id="rId41"/>
    <p:sldId id="472" r:id="rId42"/>
    <p:sldId id="470" r:id="rId43"/>
    <p:sldId id="468" r:id="rId44"/>
    <p:sldId id="473" r:id="rId45"/>
    <p:sldId id="474" r:id="rId46"/>
    <p:sldId id="454" r:id="rId47"/>
    <p:sldId id="475" r:id="rId48"/>
    <p:sldId id="447" r:id="rId49"/>
    <p:sldId id="451" r:id="rId50"/>
    <p:sldId id="434" r:id="rId51"/>
    <p:sldId id="440" r:id="rId52"/>
    <p:sldId id="441" r:id="rId53"/>
    <p:sldId id="452" r:id="rId54"/>
    <p:sldId id="469" r:id="rId5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イントロ" id="{194A0914-839F-4038-A473-5A368FCEA467}">
          <p14:sldIdLst>
            <p14:sldId id="256"/>
            <p14:sldId id="257"/>
          </p14:sldIdLst>
        </p14:section>
        <p14:section name="はじめに" id="{05D055B2-583A-4107-B9C6-5AA67C9964DC}">
          <p14:sldIdLst>
            <p14:sldId id="380"/>
            <p14:sldId id="265"/>
            <p14:sldId id="288"/>
          </p14:sldIdLst>
        </p14:section>
        <p14:section name="先行研究" id="{6DD3B4E7-3930-4EC5-9054-E630D6527E1C}">
          <p14:sldIdLst>
            <p14:sldId id="433"/>
            <p14:sldId id="458"/>
          </p14:sldIdLst>
        </p14:section>
        <p14:section name="要素技術" id="{06651500-9F65-4E05-9904-98DB0DD17F79}">
          <p14:sldIdLst>
            <p14:sldId id="406"/>
            <p14:sldId id="355"/>
            <p14:sldId id="456"/>
          </p14:sldIdLst>
        </p14:section>
        <p14:section name="提案手法" id="{2922E05D-4D01-46CA-8258-DAE663112894}">
          <p14:sldIdLst>
            <p14:sldId id="435"/>
            <p14:sldId id="438"/>
            <p14:sldId id="439"/>
            <p14:sldId id="436"/>
            <p14:sldId id="478"/>
            <p14:sldId id="480"/>
            <p14:sldId id="479"/>
          </p14:sldIdLst>
        </p14:section>
        <p14:section name="実験設定" id="{57D13AC2-5BAF-4A05-8C94-90F750AD787E}">
          <p14:sldIdLst>
            <p14:sldId id="390"/>
            <p14:sldId id="442"/>
            <p14:sldId id="476"/>
            <p14:sldId id="477"/>
            <p14:sldId id="471"/>
            <p14:sldId id="445"/>
            <p14:sldId id="481"/>
            <p14:sldId id="483"/>
            <p14:sldId id="482"/>
            <p14:sldId id="484"/>
            <p14:sldId id="485"/>
            <p14:sldId id="448"/>
            <p14:sldId id="462"/>
            <p14:sldId id="463"/>
          </p14:sldIdLst>
        </p14:section>
        <p14:section name="まとめ・課題" id="{1CDB7562-F34D-405E-9325-C263D6928193}">
          <p14:sldIdLst>
            <p14:sldId id="449"/>
            <p14:sldId id="301"/>
            <p14:sldId id="457"/>
            <p14:sldId id="330"/>
            <p14:sldId id="336"/>
          </p14:sldIdLst>
        </p14:section>
        <p14:section name="予備" id="{BBFA7761-7406-4169-9063-D47FBB3FFA2F}">
          <p14:sldIdLst>
            <p14:sldId id="464"/>
            <p14:sldId id="466"/>
            <p14:sldId id="467"/>
            <p14:sldId id="465"/>
            <p14:sldId id="472"/>
            <p14:sldId id="470"/>
            <p14:sldId id="468"/>
            <p14:sldId id="473"/>
            <p14:sldId id="474"/>
            <p14:sldId id="454"/>
            <p14:sldId id="475"/>
            <p14:sldId id="447"/>
            <p14:sldId id="451"/>
            <p14:sldId id="434"/>
            <p14:sldId id="440"/>
            <p14:sldId id="441"/>
            <p14:sldId id="452"/>
            <p14:sldId id="46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B54B"/>
    <a:srgbClr val="E05073"/>
    <a:srgbClr val="B7E7D6"/>
    <a:srgbClr val="9DC3E6"/>
    <a:srgbClr val="2F5597"/>
    <a:srgbClr val="000000"/>
    <a:srgbClr val="A0814D"/>
    <a:srgbClr val="ED7D31"/>
    <a:srgbClr val="7D9D93"/>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DBED569-4797-4DF1-A0F4-6AAB3CD982D8}" styleName="淡色スタイル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中間スタイル 4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FD4443E-F989-4FC4-A0C8-D5A2AF1F390B}" styleName="濃色スタイル 1 - アクセント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FD0F851-EC5A-4D38-B0AD-8093EC10F338}" styleName="淡色スタイル 1 - アクセント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4" autoAdjust="0"/>
    <p:restoredTop sz="77455" autoAdjust="0"/>
  </p:normalViewPr>
  <p:slideViewPr>
    <p:cSldViewPr snapToGrid="0">
      <p:cViewPr>
        <p:scale>
          <a:sx n="89" d="100"/>
          <a:sy n="89" d="100"/>
        </p:scale>
        <p:origin x="2244" y="-4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3864"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EC1E80FB-7E2A-4E6D-AA55-6FEF075088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D3DDD556-886E-43C5-99F4-F7A02F77B8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11B9FB-333F-460A-9517-0BCD279B4527}" type="datetimeFigureOut">
              <a:rPr kumimoji="1" lang="ja-JP" altLang="en-US" smtClean="0"/>
              <a:t>2025/2/15</a:t>
            </a:fld>
            <a:endParaRPr kumimoji="1" lang="ja-JP" altLang="en-US"/>
          </a:p>
        </p:txBody>
      </p:sp>
      <p:sp>
        <p:nvSpPr>
          <p:cNvPr id="4" name="フッター プレースホルダー 3">
            <a:extLst>
              <a:ext uri="{FF2B5EF4-FFF2-40B4-BE49-F238E27FC236}">
                <a16:creationId xmlns:a16="http://schemas.microsoft.com/office/drawing/2014/main" id="{901B71A3-B629-4407-8717-168E0520DC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2FD55B9F-0FCD-4DBD-8AD4-59EEEDC5BD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1156A7-5D4B-4FB2-AF71-184A27496207}" type="slidenum">
              <a:rPr kumimoji="1" lang="ja-JP" altLang="en-US" smtClean="0"/>
              <a:t>‹#›</a:t>
            </a:fld>
            <a:endParaRPr kumimoji="1" lang="ja-JP" altLang="en-US"/>
          </a:p>
        </p:txBody>
      </p:sp>
    </p:spTree>
    <p:extLst>
      <p:ext uri="{BB962C8B-B14F-4D97-AF65-F5344CB8AC3E}">
        <p14:creationId xmlns:p14="http://schemas.microsoft.com/office/powerpoint/2010/main" val="27408184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CEA0BD-DC90-403D-801D-2BAD5ACCE07B}" type="datetimeFigureOut">
              <a:rPr kumimoji="1" lang="ja-JP" altLang="en-US" smtClean="0"/>
              <a:t>2025/2/15</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198F6-3BD3-45C7-8FA6-C18C234E0100}" type="slidenum">
              <a:rPr kumimoji="1" lang="ja-JP" altLang="en-US" smtClean="0"/>
              <a:t>‹#›</a:t>
            </a:fld>
            <a:endParaRPr kumimoji="1" lang="ja-JP" altLang="en-US"/>
          </a:p>
        </p:txBody>
      </p:sp>
    </p:spTree>
    <p:extLst>
      <p:ext uri="{BB962C8B-B14F-4D97-AF65-F5344CB8AC3E}">
        <p14:creationId xmlns:p14="http://schemas.microsoft.com/office/powerpoint/2010/main" val="360112539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b="1" i="0" u="none" strike="noStrike" cap="none" dirty="0">
                <a:solidFill>
                  <a:schemeClr val="tx1"/>
                </a:solidFill>
                <a:latin typeface="+mj-ea"/>
                <a:ea typeface="+mj-ea"/>
                <a:cs typeface="Arial"/>
                <a:sym typeface="Arial"/>
              </a:rPr>
              <a:t>それでは </a:t>
            </a:r>
            <a:r>
              <a:rPr lang="en-US" altLang="ja-JP" sz="1200" b="1" i="0" u="none" strike="noStrike" cap="none" dirty="0">
                <a:solidFill>
                  <a:schemeClr val="tx1"/>
                </a:solidFill>
                <a:latin typeface="+mj-ea"/>
                <a:ea typeface="+mj-ea"/>
                <a:cs typeface="Arial"/>
                <a:sym typeface="Arial"/>
              </a:rPr>
              <a:t>BERT </a:t>
            </a:r>
            <a:r>
              <a:rPr lang="ja-JP" altLang="en-US" sz="1200" b="1" i="0" u="none" strike="noStrike" cap="none" dirty="0">
                <a:solidFill>
                  <a:schemeClr val="tx1"/>
                </a:solidFill>
                <a:latin typeface="+mj-ea"/>
                <a:ea typeface="+mj-ea"/>
                <a:cs typeface="Arial"/>
                <a:sym typeface="Arial"/>
              </a:rPr>
              <a:t>を用いた原文と要約文の</a:t>
            </a:r>
            <a:br>
              <a:rPr lang="ja-JP" altLang="en-US" sz="1200" b="1" i="0" u="none" strike="noStrike" cap="none" dirty="0">
                <a:solidFill>
                  <a:schemeClr val="tx1"/>
                </a:solidFill>
                <a:latin typeface="+mj-ea"/>
                <a:ea typeface="+mj-ea"/>
                <a:cs typeface="Arial"/>
                <a:sym typeface="Arial"/>
              </a:rPr>
            </a:br>
            <a:r>
              <a:rPr lang="ja-JP" altLang="en-US" sz="1200" b="1" i="0" u="none" strike="noStrike" cap="none" dirty="0">
                <a:solidFill>
                  <a:schemeClr val="tx1"/>
                </a:solidFill>
                <a:latin typeface="+mj-ea"/>
                <a:ea typeface="+mj-ea"/>
                <a:cs typeface="Arial"/>
                <a:sym typeface="Arial"/>
              </a:rPr>
              <a:t>分散表現の統合手法と題しまして</a:t>
            </a:r>
            <a:endParaRPr lang="en-US" altLang="ja-JP" dirty="0">
              <a:solidFill>
                <a:schemeClr val="tx1"/>
              </a:solidFill>
            </a:endParaRPr>
          </a:p>
          <a:p>
            <a:r>
              <a:rPr kumimoji="1" lang="ja-JP" altLang="en-US" dirty="0">
                <a:solidFill>
                  <a:schemeClr val="tx1"/>
                </a:solidFill>
              </a:rPr>
              <a:t>創発ソフトウェア研究室 </a:t>
            </a:r>
            <a:r>
              <a:rPr kumimoji="1" lang="en-US" altLang="ja-JP" dirty="0">
                <a:solidFill>
                  <a:schemeClr val="tx1"/>
                </a:solidFill>
              </a:rPr>
              <a:t>M2</a:t>
            </a:r>
            <a:r>
              <a:rPr kumimoji="1" lang="ja-JP" altLang="en-US" dirty="0">
                <a:solidFill>
                  <a:schemeClr val="tx1"/>
                </a:solidFill>
              </a:rPr>
              <a:t> の 高山が発表いたします</a:t>
            </a:r>
            <a:r>
              <a:rPr kumimoji="1" lang="en-US" altLang="ja-JP" dirty="0">
                <a:solidFill>
                  <a:schemeClr val="tx1"/>
                </a:solidFill>
              </a:rPr>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a:t>
            </a:fld>
            <a:endParaRPr kumimoji="1" lang="ja-JP" altLang="en-US"/>
          </a:p>
        </p:txBody>
      </p:sp>
    </p:spTree>
    <p:extLst>
      <p:ext uri="{BB962C8B-B14F-4D97-AF65-F5344CB8AC3E}">
        <p14:creationId xmlns:p14="http://schemas.microsoft.com/office/powerpoint/2010/main" val="2206691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04FA0-A7B6-495D-A6CB-E1DAE6D770C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0BA27C9-62D2-7BDB-79ED-734EF89D943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A38AB7F-28B2-4369-D0D3-A7A7A1E8C037}"/>
              </a:ext>
            </a:extLst>
          </p:cNvPr>
          <p:cNvSpPr>
            <a:spLocks noGrp="1"/>
          </p:cNvSpPr>
          <p:nvPr>
            <p:ph type="body" idx="1"/>
          </p:nvPr>
        </p:nvSpPr>
        <p:spPr/>
        <p:txBody>
          <a:bodyPr/>
          <a:lstStyle/>
          <a:p>
            <a:r>
              <a:rPr kumimoji="1" lang="en-US" altLang="ja-JP" b="0" i="0" dirty="0">
                <a:solidFill>
                  <a:srgbClr val="191919"/>
                </a:solidFill>
                <a:effectLst/>
                <a:latin typeface="Lato"/>
              </a:rPr>
              <a:t>PLaMo</a:t>
            </a:r>
            <a:r>
              <a:rPr kumimoji="1" lang="ja-JP" altLang="en-US" b="0" i="0" dirty="0">
                <a:solidFill>
                  <a:srgbClr val="191919"/>
                </a:solidFill>
                <a:effectLst/>
                <a:latin typeface="Lato"/>
              </a:rPr>
              <a:t>は</a:t>
            </a:r>
            <a:r>
              <a:rPr lang="en-US" altLang="ja-JP" sz="1200" dirty="0"/>
              <a:t>Preferred Elements </a:t>
            </a:r>
            <a:r>
              <a:rPr lang="ja-JP" altLang="en-US" sz="1200" dirty="0"/>
              <a:t>社が開発している日本語に特化した大規模言語モデルで</a:t>
            </a:r>
            <a:endParaRPr lang="en-US" altLang="ja-JP" sz="1200" dirty="0"/>
          </a:p>
          <a:p>
            <a:r>
              <a:rPr lang="ja-JP" altLang="en-US" sz="1200" dirty="0"/>
              <a:t>既存モデルをベースに用いず合計</a:t>
            </a:r>
            <a:r>
              <a:rPr lang="en-US" altLang="ja-JP" sz="1200" dirty="0"/>
              <a:t> 2 </a:t>
            </a:r>
            <a:r>
              <a:rPr lang="ja-JP" altLang="en-US" sz="1200" dirty="0"/>
              <a:t>兆トークン分のテキストデータで事前学習 が行われています。</a:t>
            </a:r>
            <a:endParaRPr lang="en-US" altLang="ja-JP" sz="1200" b="0" i="0" dirty="0">
              <a:solidFill>
                <a:srgbClr val="191919"/>
              </a:solidFill>
              <a:effectLst/>
              <a:latin typeface="Lato"/>
            </a:endParaRPr>
          </a:p>
          <a:p>
            <a:r>
              <a:rPr lang="ja-JP" altLang="en-US" sz="1200" b="0" i="0" dirty="0">
                <a:solidFill>
                  <a:srgbClr val="191919"/>
                </a:solidFill>
                <a:effectLst/>
                <a:latin typeface="Lato"/>
              </a:rPr>
              <a:t>本研究では</a:t>
            </a:r>
            <a:r>
              <a:rPr lang="en-US" altLang="ja-JP" sz="1200" b="0" i="0" dirty="0">
                <a:solidFill>
                  <a:srgbClr val="191919"/>
                </a:solidFill>
                <a:effectLst/>
                <a:latin typeface="Lato"/>
              </a:rPr>
              <a:t>,</a:t>
            </a:r>
            <a:r>
              <a:rPr lang="ja-JP" altLang="en-US" sz="1200" b="0" i="0" dirty="0">
                <a:solidFill>
                  <a:srgbClr val="191919"/>
                </a:solidFill>
                <a:effectLst/>
                <a:latin typeface="Lato"/>
              </a:rPr>
              <a:t>要約文の生成において </a:t>
            </a:r>
            <a:r>
              <a:rPr lang="en-US" altLang="ja-JP" sz="1200" b="0" i="0" dirty="0" err="1">
                <a:solidFill>
                  <a:srgbClr val="191919"/>
                </a:solidFill>
                <a:effectLst/>
                <a:latin typeface="Lato"/>
              </a:rPr>
              <a:t>plamo</a:t>
            </a:r>
            <a:r>
              <a:rPr lang="en-US" altLang="ja-JP" sz="1200" b="0" i="0" dirty="0">
                <a:solidFill>
                  <a:srgbClr val="191919"/>
                </a:solidFill>
                <a:effectLst/>
                <a:latin typeface="Lato"/>
              </a:rPr>
              <a:t>-beta </a:t>
            </a:r>
            <a:r>
              <a:rPr lang="ja-JP" altLang="en-US" sz="1200" b="0" i="0" dirty="0">
                <a:solidFill>
                  <a:srgbClr val="191919"/>
                </a:solidFill>
                <a:effectLst/>
                <a:latin typeface="Lato"/>
              </a:rPr>
              <a:t>モデル</a:t>
            </a:r>
            <a:endParaRPr lang="en-US" altLang="ja-JP" sz="1200" b="0" i="0" dirty="0">
              <a:solidFill>
                <a:srgbClr val="191919"/>
              </a:solidFill>
              <a:effectLst/>
              <a:latin typeface="Lato"/>
            </a:endParaRPr>
          </a:p>
          <a:p>
            <a:r>
              <a:rPr lang="ja-JP" altLang="en-US" sz="1200" dirty="0"/>
              <a:t>分類精度の検証には </a:t>
            </a:r>
            <a:r>
              <a:rPr lang="en-US" altLang="ja-JP" sz="1200" dirty="0"/>
              <a:t>‘</a:t>
            </a:r>
            <a:r>
              <a:rPr lang="en-US" altLang="ja-JP" sz="1200" dirty="0" err="1"/>
              <a:t>plamo</a:t>
            </a:r>
            <a:r>
              <a:rPr lang="en-US" altLang="ja-JP" sz="1200" dirty="0"/>
              <a:t>-prime’ </a:t>
            </a:r>
            <a:r>
              <a:rPr lang="ja-JP" altLang="en-US" sz="1200" dirty="0"/>
              <a:t>モデル</a:t>
            </a:r>
            <a:r>
              <a:rPr lang="ja-JP" altLang="en-US" sz="1200" b="0" i="0" dirty="0">
                <a:solidFill>
                  <a:srgbClr val="191919"/>
                </a:solidFill>
                <a:effectLst/>
                <a:latin typeface="Lato"/>
              </a:rPr>
              <a:t>を使用しました</a:t>
            </a:r>
            <a:r>
              <a:rPr lang="en-US" altLang="ja-JP" sz="1200" b="0" i="0" dirty="0">
                <a:solidFill>
                  <a:srgbClr val="191919"/>
                </a:solidFill>
                <a:effectLst/>
                <a:latin typeface="Lato"/>
              </a:rPr>
              <a:t>.</a:t>
            </a:r>
            <a:endParaRPr lang="en-US" altLang="ja-JP" b="0" i="0" dirty="0">
              <a:solidFill>
                <a:srgbClr val="191919"/>
              </a:solidFill>
              <a:effectLst/>
              <a:latin typeface="Lato"/>
            </a:endParaRPr>
          </a:p>
        </p:txBody>
      </p:sp>
      <p:sp>
        <p:nvSpPr>
          <p:cNvPr id="4" name="スライド番号プレースホルダー 3">
            <a:extLst>
              <a:ext uri="{FF2B5EF4-FFF2-40B4-BE49-F238E27FC236}">
                <a16:creationId xmlns:a16="http://schemas.microsoft.com/office/drawing/2014/main" id="{0ECE8E38-3A60-35E0-210A-D1030B3D897F}"/>
              </a:ext>
            </a:extLst>
          </p:cNvPr>
          <p:cNvSpPr>
            <a:spLocks noGrp="1"/>
          </p:cNvSpPr>
          <p:nvPr>
            <p:ph type="sldNum" sz="quarter" idx="5"/>
          </p:nvPr>
        </p:nvSpPr>
        <p:spPr/>
        <p:txBody>
          <a:bodyPr/>
          <a:lstStyle/>
          <a:p>
            <a:fld id="{AB4198F6-3BD3-45C7-8FA6-C18C234E0100}" type="slidenum">
              <a:rPr kumimoji="1" lang="ja-JP" altLang="en-US" smtClean="0"/>
              <a:t>10</a:t>
            </a:fld>
            <a:endParaRPr kumimoji="1" lang="ja-JP" altLang="en-US"/>
          </a:p>
        </p:txBody>
      </p:sp>
    </p:spTree>
    <p:extLst>
      <p:ext uri="{BB962C8B-B14F-4D97-AF65-F5344CB8AC3E}">
        <p14:creationId xmlns:p14="http://schemas.microsoft.com/office/powerpoint/2010/main" val="1714255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46A1E-6151-3D7C-5A0D-533DFA01511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2EFEB5-51AF-5E7F-0B3A-4C3DB28DDBA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33563AD-0821-6CB5-E782-F06C87A3C4DB}"/>
              </a:ext>
            </a:extLst>
          </p:cNvPr>
          <p:cNvSpPr>
            <a:spLocks noGrp="1"/>
          </p:cNvSpPr>
          <p:nvPr>
            <p:ph type="body" idx="1"/>
          </p:nvPr>
        </p:nvSpPr>
        <p:spPr/>
        <p:txBody>
          <a:bodyPr/>
          <a:lstStyle/>
          <a:p>
            <a:r>
              <a:rPr kumimoji="1" lang="ja-JP" altLang="en-US" dirty="0"/>
              <a:t>次に提案手法について</a:t>
            </a:r>
          </a:p>
        </p:txBody>
      </p:sp>
      <p:sp>
        <p:nvSpPr>
          <p:cNvPr id="4" name="スライド番号プレースホルダー 3">
            <a:extLst>
              <a:ext uri="{FF2B5EF4-FFF2-40B4-BE49-F238E27FC236}">
                <a16:creationId xmlns:a16="http://schemas.microsoft.com/office/drawing/2014/main" id="{D12AAFC7-DED0-FAE4-551C-3453165497CD}"/>
              </a:ext>
            </a:extLst>
          </p:cNvPr>
          <p:cNvSpPr>
            <a:spLocks noGrp="1"/>
          </p:cNvSpPr>
          <p:nvPr>
            <p:ph type="sldNum" sz="quarter" idx="5"/>
          </p:nvPr>
        </p:nvSpPr>
        <p:spPr/>
        <p:txBody>
          <a:bodyPr/>
          <a:lstStyle/>
          <a:p>
            <a:fld id="{AB4198F6-3BD3-45C7-8FA6-C18C234E0100}" type="slidenum">
              <a:rPr kumimoji="1" lang="ja-JP" altLang="en-US" smtClean="0"/>
              <a:t>11</a:t>
            </a:fld>
            <a:endParaRPr kumimoji="1" lang="ja-JP" altLang="en-US"/>
          </a:p>
        </p:txBody>
      </p:sp>
    </p:spTree>
    <p:extLst>
      <p:ext uri="{BB962C8B-B14F-4D97-AF65-F5344CB8AC3E}">
        <p14:creationId xmlns:p14="http://schemas.microsoft.com/office/powerpoint/2010/main" val="3217539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A3A2B-DA97-1742-1750-70481CBBA14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8D3373F-D933-01F4-3890-C9257BE76116}"/>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A1D8FF09-E5F9-D5D8-5407-794D0F78326F}"/>
                  </a:ext>
                </a:extLst>
              </p:cNvPr>
              <p:cNvSpPr>
                <a:spLocks noGrp="1"/>
              </p:cNvSpPr>
              <p:nvPr>
                <p:ph type="body" idx="1"/>
              </p:nvPr>
            </p:nvSpPr>
            <p:spPr/>
            <p:txBody>
              <a:bodyPr/>
              <a:lstStyle/>
              <a:p>
                <a:r>
                  <a:rPr lang="ja-JP" altLang="en-US" dirty="0"/>
                  <a:t>まず、本研究で用いるデータセットについて説明します。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ニュースコーパスデータセットを使用しました．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これは</a:t>
                </a:r>
                <a:r>
                  <a:rPr kumimoji="1" lang="en-US" altLang="ja-JP" sz="1200" dirty="0"/>
                  <a:t>9</a:t>
                </a:r>
                <a:r>
                  <a:rPr kumimoji="1" lang="ja-JP" altLang="en-US" sz="1200" dirty="0"/>
                  <a:t>つの ニュースカテゴリ，計 </a:t>
                </a:r>
                <a:r>
                  <a:rPr kumimoji="1" lang="en-US" altLang="ja-JP" sz="1200" dirty="0"/>
                  <a:t>7,367</a:t>
                </a:r>
                <a:r>
                  <a:rPr kumimoji="1" lang="ja-JP" altLang="en-US" sz="1200" dirty="0"/>
                  <a:t>個の記事からなるデータセットで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solidFill>
                      <a:schemeClr val="tx1"/>
                    </a:solidFill>
                  </a:rPr>
                  <a:t>各</a:t>
                </a:r>
                <a:r>
                  <a:rPr lang="ja-JP" altLang="en-US" sz="1200" dirty="0">
                    <a:solidFill>
                      <a:schemeClr val="tx1"/>
                    </a:solidFill>
                  </a:rPr>
                  <a:t>記事データ</a:t>
                </a:r>
                <a:r>
                  <a:rPr lang="en-US" altLang="ja-JP" sz="1200" dirty="0">
                    <a:solidFill>
                      <a:schemeClr val="tx1"/>
                    </a:solidFill>
                  </a:rPr>
                  <a:t>D</a:t>
                </a:r>
                <a:r>
                  <a:rPr lang="ja-JP" altLang="en-US" sz="1200" dirty="0">
                    <a:solidFill>
                      <a:schemeClr val="tx1"/>
                    </a:solidFill>
                  </a:rPr>
                  <a:t>はカテゴリ名 </a:t>
                </a:r>
                <a14:m>
                  <m:oMath xmlns:m="http://schemas.openxmlformats.org/officeDocument/2006/math">
                    <m:sSub>
                      <m:sSubPr>
                        <m:ctrlPr>
                          <a:rPr lang="en-US" altLang="ja-JP" sz="1200" i="1" smtClean="0">
                            <a:solidFill>
                              <a:schemeClr val="tx1"/>
                            </a:solidFill>
                            <a:latin typeface="Cambria Math" panose="02040503050406030204" pitchFamily="18" charset="0"/>
                          </a:rPr>
                        </m:ctrlPr>
                      </m:sSubPr>
                      <m:e>
                        <m:r>
                          <a:rPr lang="en-US" altLang="ja-JP" sz="1200" b="0" i="1" smtClean="0">
                            <a:solidFill>
                              <a:schemeClr val="tx1"/>
                            </a:solidFill>
                            <a:latin typeface="Cambria Math" panose="02040503050406030204" pitchFamily="18" charset="0"/>
                          </a:rPr>
                          <m:t>𝐷</m:t>
                        </m:r>
                      </m:e>
                      <m:sub>
                        <m:r>
                          <a:rPr lang="en-US" altLang="ja-JP" sz="1200" b="0" i="1" smtClean="0">
                            <a:solidFill>
                              <a:schemeClr val="tx1"/>
                            </a:solidFill>
                            <a:latin typeface="Cambria Math" panose="02040503050406030204" pitchFamily="18" charset="0"/>
                          </a:rPr>
                          <m:t>𝑙𝑎𝑏𝑒𝑙</m:t>
                        </m:r>
                      </m:sub>
                    </m:sSub>
                  </m:oMath>
                </a14:m>
                <a:r>
                  <a:rPr lang="en-US" altLang="ja-JP" sz="1200" dirty="0">
                    <a:solidFill>
                      <a:schemeClr val="tx1"/>
                    </a:solidFill>
                  </a:rPr>
                  <a:t>, </a:t>
                </a:r>
                <a:r>
                  <a:rPr lang="ja-JP" altLang="en-US" sz="1200" dirty="0">
                    <a:solidFill>
                      <a:schemeClr val="tx1"/>
                    </a:solidFill>
                  </a:rPr>
                  <a:t>記事タイトル </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𝐷</m:t>
                        </m:r>
                      </m:e>
                      <m:sub>
                        <m:r>
                          <a:rPr lang="en-US" altLang="ja-JP" sz="1200" b="0" i="1" smtClean="0">
                            <a:latin typeface="Cambria Math" panose="02040503050406030204" pitchFamily="18" charset="0"/>
                          </a:rPr>
                          <m:t>𝑡𝑖𝑡𝑙𝑒</m:t>
                        </m:r>
                      </m:sub>
                    </m:sSub>
                    <m:r>
                      <a:rPr lang="en-US" altLang="ja-JP" sz="1200" i="1">
                        <a:latin typeface="Cambria Math" panose="02040503050406030204" pitchFamily="18" charset="0"/>
                      </a:rPr>
                      <m:t> </m:t>
                    </m:r>
                  </m:oMath>
                </a14:m>
                <a:r>
                  <a:rPr lang="en-US" altLang="ja-JP" sz="1200" dirty="0">
                    <a:solidFill>
                      <a:schemeClr val="tx1"/>
                    </a:solidFill>
                  </a:rPr>
                  <a:t>, </a:t>
                </a:r>
                <a:r>
                  <a:rPr lang="ja-JP" altLang="en-US" sz="1200" dirty="0">
                    <a:solidFill>
                      <a:schemeClr val="tx1"/>
                    </a:solidFill>
                  </a:rPr>
                  <a:t>記事本文 </a:t>
                </a:r>
                <a14:m>
                  <m:oMath xmlns:m="http://schemas.openxmlformats.org/officeDocument/2006/math">
                    <m:sSub>
                      <m:sSubPr>
                        <m:ctrlPr>
                          <a:rPr lang="en-US" altLang="ja-JP" sz="1200" i="1" smtClean="0">
                            <a:solidFill>
                              <a:schemeClr val="tx1"/>
                            </a:solidFill>
                            <a:latin typeface="Cambria Math" panose="02040503050406030204" pitchFamily="18" charset="0"/>
                          </a:rPr>
                        </m:ctrlPr>
                      </m:sSubPr>
                      <m:e>
                        <m:r>
                          <a:rPr lang="en-US" altLang="ja-JP" sz="1200" b="0" i="1" smtClean="0">
                            <a:solidFill>
                              <a:schemeClr val="tx1"/>
                            </a:solidFill>
                            <a:latin typeface="Cambria Math" panose="02040503050406030204" pitchFamily="18" charset="0"/>
                          </a:rPr>
                          <m:t>𝐷</m:t>
                        </m:r>
                      </m:e>
                      <m:sub>
                        <m:r>
                          <a:rPr lang="en-US" altLang="ja-JP" sz="1200" b="0" i="1" smtClean="0">
                            <a:solidFill>
                              <a:schemeClr val="tx1"/>
                            </a:solidFill>
                            <a:latin typeface="Cambria Math" panose="02040503050406030204" pitchFamily="18" charset="0"/>
                          </a:rPr>
                          <m:t>𝑏𝑜𝑑𝑦</m:t>
                        </m:r>
                      </m:sub>
                    </m:sSub>
                  </m:oMath>
                </a14:m>
                <a:r>
                  <a:rPr lang="ja-JP" altLang="en-US" sz="1200" dirty="0">
                    <a:solidFill>
                      <a:schemeClr val="tx1"/>
                    </a:solidFill>
                  </a:rPr>
                  <a:t> などのメタデータを持ちます。</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また本研究では以下のように</a:t>
                </a:r>
                <a:r>
                  <a:rPr lang="ja-JP" altLang="en-US" sz="1200" dirty="0">
                    <a:solidFill>
                      <a:schemeClr val="tx1"/>
                    </a:solidFill>
                  </a:rPr>
                  <a:t>ラベルとカテゴリ名を対応させています</a:t>
                </a:r>
                <a:endParaRPr lang="ja-JP" altLang="en-US" dirty="0"/>
              </a:p>
            </p:txBody>
          </p:sp>
        </mc:Choice>
        <mc:Fallback xmlns="">
          <p:sp>
            <p:nvSpPr>
              <p:cNvPr id="3" name="ノート プレースホルダー 2">
                <a:extLst>
                  <a:ext uri="{FF2B5EF4-FFF2-40B4-BE49-F238E27FC236}">
                    <a16:creationId xmlns:a16="http://schemas.microsoft.com/office/drawing/2014/main" id="{A1D8FF09-E5F9-D5D8-5407-794D0F78326F}"/>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87C304FB-96B8-3FE5-87F1-8E24D93E4B35}"/>
              </a:ext>
            </a:extLst>
          </p:cNvPr>
          <p:cNvSpPr>
            <a:spLocks noGrp="1"/>
          </p:cNvSpPr>
          <p:nvPr>
            <p:ph type="sldNum" sz="quarter" idx="5"/>
          </p:nvPr>
        </p:nvSpPr>
        <p:spPr/>
        <p:txBody>
          <a:bodyPr/>
          <a:lstStyle/>
          <a:p>
            <a:fld id="{AB4198F6-3BD3-45C7-8FA6-C18C234E0100}" type="slidenum">
              <a:rPr kumimoji="1" lang="ja-JP" altLang="en-US" smtClean="0"/>
              <a:t>12</a:t>
            </a:fld>
            <a:endParaRPr kumimoji="1" lang="ja-JP" altLang="en-US"/>
          </a:p>
        </p:txBody>
      </p:sp>
    </p:spTree>
    <p:extLst>
      <p:ext uri="{BB962C8B-B14F-4D97-AF65-F5344CB8AC3E}">
        <p14:creationId xmlns:p14="http://schemas.microsoft.com/office/powerpoint/2010/main" val="1896012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5E695-0E0D-C7A6-07E9-B3AA45D34C6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517CF3-0886-B1FF-D64C-30A94BA61E5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C73A1C1-AFC0-D1A2-C511-352141ED5CC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dirty="0"/>
              <a:t>次に</a:t>
            </a:r>
            <a:r>
              <a:rPr lang="en-US" altLang="ja-JP" b="0" dirty="0"/>
              <a:t>LLM</a:t>
            </a:r>
            <a:r>
              <a:rPr lang="ja-JP" altLang="en-US" b="0" dirty="0"/>
              <a:t>　</a:t>
            </a:r>
            <a:r>
              <a:rPr lang="en-US" altLang="ja-JP" b="0" dirty="0"/>
              <a:t>API</a:t>
            </a:r>
            <a:r>
              <a:rPr lang="ja-JP" altLang="en-US" b="0" dirty="0"/>
              <a:t>を用いた要約文の生成手法について説明します</a:t>
            </a:r>
            <a:endParaRPr lang="en-US" altLang="ja-JP" b="0" dirty="0"/>
          </a:p>
          <a:p>
            <a:endParaRPr lang="en-US" altLang="ja-JP" dirty="0"/>
          </a:p>
          <a:p>
            <a:r>
              <a:rPr lang="ja-JP" altLang="en-US" dirty="0"/>
              <a:t>まず、各記事データ</a:t>
            </a:r>
            <a:r>
              <a:rPr lang="en-US" altLang="ja-JP" dirty="0"/>
              <a:t>D</a:t>
            </a:r>
            <a:r>
              <a:rPr lang="ja-JP" altLang="en-US" dirty="0"/>
              <a:t>について</a:t>
            </a:r>
            <a:r>
              <a:rPr lang="en-US" altLang="ja-JP" dirty="0"/>
              <a:t>,</a:t>
            </a:r>
          </a:p>
          <a:p>
            <a:r>
              <a:rPr lang="en-US" altLang="ja-JP" dirty="0"/>
              <a:t>D_{title}</a:t>
            </a:r>
            <a:r>
              <a:rPr lang="ja-JP" altLang="en-US" dirty="0"/>
              <a:t>と</a:t>
            </a:r>
            <a:r>
              <a:rPr lang="en-US" altLang="ja-JP" dirty="0"/>
              <a:t>D_{body}</a:t>
            </a:r>
            <a:r>
              <a:rPr lang="ja-JP" altLang="en-US" dirty="0"/>
              <a:t>の情報から図のようなプロンプト</a:t>
            </a:r>
            <a:r>
              <a:rPr lang="en-US" altLang="ja-JP" dirty="0"/>
              <a:t>D_{prompt}</a:t>
            </a:r>
            <a:r>
              <a:rPr lang="ja-JP" altLang="en-US" dirty="0"/>
              <a:t>を作成します。</a:t>
            </a:r>
            <a:endParaRPr lang="en-US" altLang="ja-JP" dirty="0"/>
          </a:p>
          <a:p>
            <a:r>
              <a:rPr lang="ja-JP" altLang="en-US" dirty="0"/>
              <a:t>そして</a:t>
            </a:r>
            <a:r>
              <a:rPr lang="en-US" altLang="ja-JP" dirty="0"/>
              <a:t>, </a:t>
            </a:r>
            <a:r>
              <a:rPr lang="en-US" altLang="ja-JP" dirty="0" err="1"/>
              <a:t>PLAmo</a:t>
            </a:r>
            <a:r>
              <a:rPr lang="en-US" altLang="ja-JP" dirty="0"/>
              <a:t> API </a:t>
            </a:r>
            <a:r>
              <a:rPr lang="ja-JP" altLang="en-US" dirty="0"/>
              <a:t>から得られた回答を記事データ</a:t>
            </a:r>
            <a:r>
              <a:rPr lang="en-US" altLang="ja-JP" dirty="0"/>
              <a:t>D</a:t>
            </a:r>
            <a:r>
              <a:rPr lang="ja-JP" altLang="en-US" dirty="0"/>
              <a:t>に対する要約文</a:t>
            </a:r>
            <a:r>
              <a:rPr lang="en-US" altLang="ja-JP" dirty="0"/>
              <a:t>D_{summary}</a:t>
            </a:r>
            <a:r>
              <a:rPr lang="ja-JP" altLang="en-US" dirty="0"/>
              <a:t>とします。</a:t>
            </a:r>
            <a:endParaRPr lang="en-US" altLang="ja-JP" dirty="0"/>
          </a:p>
          <a:p>
            <a:r>
              <a:rPr lang="ja-JP" altLang="en-US" b="1" dirty="0"/>
              <a:t>このとき、温度パラメータは</a:t>
            </a:r>
            <a:r>
              <a:rPr lang="en-US" altLang="ja-JP" b="1" dirty="0"/>
              <a:t>0</a:t>
            </a:r>
            <a:r>
              <a:rPr lang="ja-JP" altLang="en-US" b="1" dirty="0"/>
              <a:t>としました</a:t>
            </a:r>
            <a:r>
              <a:rPr lang="en-US" altLang="ja-JP" dirty="0"/>
              <a:t>.</a:t>
            </a:r>
            <a:endParaRPr lang="ja-JP" altLang="en-US" dirty="0"/>
          </a:p>
        </p:txBody>
      </p:sp>
      <p:sp>
        <p:nvSpPr>
          <p:cNvPr id="4" name="スライド番号プレースホルダー 3">
            <a:extLst>
              <a:ext uri="{FF2B5EF4-FFF2-40B4-BE49-F238E27FC236}">
                <a16:creationId xmlns:a16="http://schemas.microsoft.com/office/drawing/2014/main" id="{9865E3FC-D5F6-B70A-0948-CC144A893CF3}"/>
              </a:ext>
            </a:extLst>
          </p:cNvPr>
          <p:cNvSpPr>
            <a:spLocks noGrp="1"/>
          </p:cNvSpPr>
          <p:nvPr>
            <p:ph type="sldNum" sz="quarter" idx="5"/>
          </p:nvPr>
        </p:nvSpPr>
        <p:spPr/>
        <p:txBody>
          <a:bodyPr/>
          <a:lstStyle/>
          <a:p>
            <a:fld id="{AB4198F6-3BD3-45C7-8FA6-C18C234E0100}" type="slidenum">
              <a:rPr kumimoji="1" lang="ja-JP" altLang="en-US" smtClean="0"/>
              <a:t>13</a:t>
            </a:fld>
            <a:endParaRPr kumimoji="1" lang="ja-JP" altLang="en-US"/>
          </a:p>
        </p:txBody>
      </p:sp>
    </p:spTree>
    <p:extLst>
      <p:ext uri="{BB962C8B-B14F-4D97-AF65-F5344CB8AC3E}">
        <p14:creationId xmlns:p14="http://schemas.microsoft.com/office/powerpoint/2010/main" val="34233466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AFB14-9DFA-EBA7-A2F9-222FD0C1059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4DD3310-6B30-76B9-FD8B-B187C5224161}"/>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C077FC40-DD39-3346-5D19-99480304EAD4}"/>
                  </a:ext>
                </a:extLst>
              </p:cNvPr>
              <p:cNvSpPr>
                <a:spLocks noGrp="1"/>
              </p:cNvSpPr>
              <p:nvPr>
                <p:ph type="body" idx="1"/>
              </p:nvPr>
            </p:nvSpPr>
            <p:spPr/>
            <p:txBody>
              <a:bodyPr/>
              <a:lstStyle/>
              <a:p>
                <a:r>
                  <a:rPr lang="ja-JP" altLang="en-US" b="0" dirty="0"/>
                  <a:t>次に</a:t>
                </a:r>
                <a:r>
                  <a:rPr lang="ja-JP" altLang="en-US" sz="1200" b="1" dirty="0">
                    <a:solidFill>
                      <a:srgbClr val="F4B54B"/>
                    </a:solidFill>
                    <a:latin typeface="+mn-ea"/>
                  </a:rPr>
                  <a:t>大和の手法をベースとした要約文情報を組み込んだプーリング手法</a:t>
                </a:r>
                <a:r>
                  <a:rPr lang="ja-JP" altLang="en-US" sz="1200" b="0" dirty="0">
                    <a:solidFill>
                      <a:srgbClr val="F4B54B"/>
                    </a:solidFill>
                    <a:latin typeface="+mn-ea"/>
                  </a:rPr>
                  <a:t>について説明します</a:t>
                </a:r>
                <a:endParaRPr lang="en-US" altLang="ja-JP" sz="1200" b="0" dirty="0">
                  <a:solidFill>
                    <a:srgbClr val="F4B54B"/>
                  </a:solidFill>
                  <a:latin typeface="+mn-ea"/>
                </a:endParaRPr>
              </a:p>
              <a:p>
                <a:r>
                  <a:rPr lang="ja-JP" altLang="en-US" sz="1200" b="0" dirty="0">
                    <a:solidFill>
                      <a:srgbClr val="F4B54B"/>
                    </a:solidFill>
                    <a:latin typeface="+mn-ea"/>
                  </a:rPr>
                  <a:t>本研究では２種類のモデルを提案します</a:t>
                </a:r>
                <a:endParaRPr lang="en-US" altLang="ja-JP" b="0" dirty="0"/>
              </a:p>
              <a:p>
                <a:r>
                  <a:rPr lang="ja-JP" altLang="en-US" sz="1200" b="0" dirty="0">
                    <a:latin typeface="+mn-ea"/>
                    <a:ea typeface="+mn-ea"/>
                  </a:rPr>
                  <a:t>提案手法</a:t>
                </a:r>
                <a:r>
                  <a:rPr lang="en-US" altLang="ja-JP" sz="1200" b="0" dirty="0">
                    <a:latin typeface="+mn-ea"/>
                    <a:ea typeface="+mn-ea"/>
                  </a:rPr>
                  <a:t>1</a:t>
                </a:r>
                <a:r>
                  <a:rPr lang="ja-JP" altLang="en-US" sz="1200" b="0" dirty="0">
                    <a:latin typeface="+mn-ea"/>
                    <a:ea typeface="+mn-ea"/>
                  </a:rPr>
                  <a:t>は </a:t>
                </a:r>
                <a:r>
                  <a:rPr lang="en-US" altLang="ja-JP" sz="1200" b="1" dirty="0">
                    <a:latin typeface="+mn-ea"/>
                    <a:ea typeface="+mn-ea"/>
                  </a:rPr>
                  <a:t>BERT </a:t>
                </a:r>
                <a:r>
                  <a:rPr lang="ja-JP" altLang="en-US" sz="1200" b="1" dirty="0">
                    <a:latin typeface="+mn-ea"/>
                    <a:ea typeface="+mn-ea"/>
                  </a:rPr>
                  <a:t>の並列化による要約文情報の統合手法モデル</a:t>
                </a:r>
                <a:r>
                  <a:rPr lang="ja-JP" altLang="en-US" sz="1200" b="0" dirty="0">
                    <a:latin typeface="+mn-ea"/>
                    <a:ea typeface="+mn-ea"/>
                  </a:rPr>
                  <a:t>です</a:t>
                </a:r>
                <a:r>
                  <a:rPr lang="en-US" altLang="ja-JP" sz="1400" dirty="0">
                    <a:latin typeface="+mn-ea"/>
                    <a:ea typeface="+mn-ea"/>
                  </a:rPr>
                  <a:t>	</a:t>
                </a:r>
              </a:p>
              <a:p>
                <a:r>
                  <a:rPr lang="ja-JP" altLang="en-US" sz="1400" dirty="0">
                    <a:latin typeface="+mn-ea"/>
                    <a:ea typeface="+mn-ea"/>
                  </a:rPr>
                  <a:t>これは、大和の手法に対して、赤枠に当たる部分を追加したものです。</a:t>
                </a:r>
                <a:endParaRPr lang="en-US" altLang="ja-JP" dirty="0"/>
              </a:p>
              <a:p>
                <a:r>
                  <a:rPr lang="ja-JP" altLang="en-US" dirty="0"/>
                  <a:t>この赤枠の中では、左側と同様に、要約文に対する分散表現を並行して学習します</a:t>
                </a:r>
                <a:endParaRPr lang="en-US" altLang="ja-JP" dirty="0"/>
              </a:p>
              <a:p>
                <a:r>
                  <a:rPr lang="en-US" altLang="ja-JP" b="1" dirty="0"/>
                  <a:t>BERT</a:t>
                </a:r>
                <a:r>
                  <a:rPr lang="ja-JP" altLang="en-US" b="0" dirty="0"/>
                  <a:t>への入力形式は図の通りです</a:t>
                </a:r>
                <a:r>
                  <a:rPr lang="en-US" altLang="ja-JP" b="0" dirty="0"/>
                  <a:t>.</a:t>
                </a:r>
                <a:endParaRPr lang="en-US" altLang="ja-JP" b="1" dirty="0"/>
              </a:p>
            </p:txBody>
          </p:sp>
        </mc:Choice>
        <mc:Fallback xmlns="">
          <p:sp>
            <p:nvSpPr>
              <p:cNvPr id="3" name="ノート プレースホルダー 2">
                <a:extLst>
                  <a:ext uri="{FF2B5EF4-FFF2-40B4-BE49-F238E27FC236}">
                    <a16:creationId xmlns:a16="http://schemas.microsoft.com/office/drawing/2014/main" id="{C077FC40-DD39-3346-5D19-99480304EAD4}"/>
                  </a:ext>
                </a:extLst>
              </p:cNvPr>
              <p:cNvSpPr>
                <a:spLocks noGrp="1"/>
              </p:cNvSpPr>
              <p:nvPr>
                <p:ph type="body" idx="1"/>
              </p:nvPr>
            </p:nvSpPr>
            <p:spPr/>
            <p:txBody>
              <a:bodyPr/>
              <a:lstStyle/>
              <a:p>
                <a:r>
                  <a:rPr lang="ja-JP" altLang="en-US" dirty="0"/>
                  <a:t>前述したように本研究では、図のように大和らによる先行研究に対する新しいアプローチとして、</a:t>
                </a:r>
                <a:endParaRPr lang="en-US" altLang="ja-JP" dirty="0"/>
              </a:p>
              <a:p>
                <a:r>
                  <a:rPr lang="en-US" altLang="ja-JP" dirty="0"/>
                  <a:t>CAP</a:t>
                </a:r>
                <a:r>
                  <a:rPr lang="ja-JP" altLang="en-US" dirty="0"/>
                  <a:t>層における要約ベクトル項</a:t>
                </a:r>
                <a:r>
                  <a:rPr lang="en-US" altLang="ja-JP" dirty="0"/>
                  <a:t>E_{sum} </a:t>
                </a:r>
                <a:r>
                  <a:rPr lang="ja-JP" altLang="en-US" dirty="0"/>
                  <a:t>の追加を行ったプーリング手法について検討します。</a:t>
                </a:r>
                <a:endParaRPr lang="en-US" altLang="ja-JP" dirty="0"/>
              </a:p>
              <a:p>
                <a:endParaRPr lang="en-US" altLang="ja-JP" dirty="0"/>
              </a:p>
              <a:p>
                <a:r>
                  <a:rPr lang="ja-JP" altLang="en-US" dirty="0"/>
                  <a:t>大規模言語モデルを用いて元データから要約文を生成し、</a:t>
                </a:r>
                <a:endParaRPr lang="en-US" altLang="ja-JP" dirty="0"/>
              </a:p>
              <a:p>
                <a:r>
                  <a:rPr lang="ja-JP" altLang="en-US" dirty="0"/>
                  <a:t>次に生成した要約文に対応する </a:t>
                </a:r>
                <a:r>
                  <a:rPr lang="en-US" altLang="ja-JP" dirty="0"/>
                  <a:t>E_{</a:t>
                </a:r>
                <a:r>
                  <a:rPr lang="en-US" altLang="ja-JP" dirty="0" err="1"/>
                  <a:t>cls</a:t>
                </a:r>
                <a:r>
                  <a:rPr lang="en-US" altLang="ja-JP" dirty="0"/>
                  <a:t>}</a:t>
                </a:r>
                <a:r>
                  <a:rPr lang="ja-JP" altLang="en-US" dirty="0"/>
                  <a:t>を算出し、これを</a:t>
                </a:r>
                <a:r>
                  <a:rPr lang="en-US" altLang="ja-JP" dirty="0"/>
                  <a:t>E_{sum}</a:t>
                </a:r>
                <a:r>
                  <a:rPr lang="ja-JP" altLang="en-US" dirty="0"/>
                  <a:t>とします。要約文の生成方法については後述します。</a:t>
                </a:r>
                <a:endParaRPr lang="en-US" altLang="ja-JP" dirty="0"/>
              </a:p>
              <a:p>
                <a:pPr marL="0" lvl="0" indent="0" algn="l" rtl="0">
                  <a:spcBef>
                    <a:spcPts val="0"/>
                  </a:spcBef>
                  <a:spcAft>
                    <a:spcPts val="0"/>
                  </a:spcAft>
                  <a:buNone/>
                </a:pPr>
                <a:r>
                  <a:rPr lang="ja-JP" altLang="en-US" sz="1200" dirty="0">
                    <a:latin typeface="+mn-ea"/>
                    <a:ea typeface="+mn-ea"/>
                  </a:rPr>
                  <a:t>そして学習可能なパラメータ </a:t>
                </a:r>
                <a:r>
                  <a:rPr lang="en-US" altLang="ja-JP" sz="1200" b="0" i="0">
                    <a:latin typeface="Cambria Math" panose="02040503050406030204" pitchFamily="18" charset="0"/>
                    <a:ea typeface="+mn-ea"/>
                  </a:rPr>
                  <a:t>𝑝,  𝑞,  𝑟(≥0)</a:t>
                </a:r>
                <a:r>
                  <a:rPr lang="en-US" altLang="ja-JP" sz="1200" dirty="0">
                    <a:latin typeface="+mn-ea"/>
                    <a:ea typeface="+mn-ea"/>
                  </a:rPr>
                  <a:t> </a:t>
                </a:r>
                <a:r>
                  <a:rPr lang="ja-JP" altLang="en-US" sz="1200" dirty="0">
                    <a:latin typeface="+mn-ea"/>
                    <a:ea typeface="+mn-ea"/>
                  </a:rPr>
                  <a:t>を用いて</a:t>
                </a:r>
                <a:endParaRPr lang="en-US" altLang="ja-JP" sz="1200" dirty="0">
                  <a:latin typeface="+mn-ea"/>
                  <a:ea typeface="+mn-ea"/>
                </a:endParaRPr>
              </a:p>
              <a:p>
                <a:pPr lvl="0"/>
                <a:r>
                  <a:rPr kumimoji="1" lang="en-US" altLang="ja-JP" sz="1200" b="0" i="0">
                    <a:latin typeface="Cambria Math" panose="02040503050406030204" pitchFamily="18" charset="0"/>
                    <a:ea typeface="+mn-ea"/>
                  </a:rPr>
                  <a:t>𝐸_[𝐶𝐿𝑆] </a:t>
                </a:r>
                <a:r>
                  <a:rPr lang="en-US" altLang="ja-JP" sz="1200" dirty="0">
                    <a:latin typeface="+mn-ea"/>
                    <a:ea typeface="+mn-ea"/>
                  </a:rPr>
                  <a:t>, </a:t>
                </a:r>
                <a:r>
                  <a:rPr kumimoji="1" lang="en-US" altLang="ja-JP" sz="1200" i="0">
                    <a:latin typeface="Cambria Math" panose="02040503050406030204" pitchFamily="18" charset="0"/>
                  </a:rPr>
                  <a:t>𝐸_𝐴𝑣𝑔</a:t>
                </a:r>
                <a:r>
                  <a:rPr lang="en-US" altLang="ja-JP" sz="1200" dirty="0">
                    <a:latin typeface="+mn-ea"/>
                    <a:ea typeface="+mn-ea"/>
                  </a:rPr>
                  <a:t> , </a:t>
                </a:r>
                <a:r>
                  <a:rPr lang="ja-JP" altLang="en-US" sz="1200" dirty="0">
                    <a:latin typeface="+mn-ea"/>
                    <a:ea typeface="+mn-ea"/>
                  </a:rPr>
                  <a:t>及び </a:t>
                </a:r>
                <a:r>
                  <a:rPr lang="en-US" altLang="ja-JP" sz="1200" dirty="0">
                    <a:latin typeface="+mn-ea"/>
                    <a:ea typeface="+mn-ea"/>
                  </a:rPr>
                  <a:t>E_{sum}</a:t>
                </a:r>
                <a:r>
                  <a:rPr lang="ja-JP" altLang="en-US" sz="1200" dirty="0">
                    <a:latin typeface="+mn-ea"/>
                    <a:ea typeface="+mn-ea"/>
                  </a:rPr>
                  <a:t>の重み付き和</a:t>
                </a:r>
                <a:r>
                  <a:rPr lang="en-US" altLang="ja-JP" sz="1200" baseline="0" dirty="0">
                    <a:latin typeface="+mn-ea"/>
                    <a:ea typeface="+mn-ea"/>
                  </a:rPr>
                  <a:t> </a:t>
                </a:r>
                <a:r>
                  <a:rPr lang="en-US" altLang="ja-JP" sz="1200" b="0" i="0">
                    <a:latin typeface="Cambria Math" panose="02040503050406030204" pitchFamily="18" charset="0"/>
                    <a:ea typeface="+mn-ea"/>
                  </a:rPr>
                  <a:t>𝑝</a:t>
                </a:r>
                <a:r>
                  <a:rPr kumimoji="1" lang="en-US" altLang="ja-JP" sz="1200" i="0">
                    <a:latin typeface="Cambria Math" panose="02040503050406030204" pitchFamily="18" charset="0"/>
                  </a:rPr>
                  <a:t>𝐸_[𝐶𝐿𝑆] </a:t>
                </a:r>
                <a:r>
                  <a:rPr kumimoji="1" lang="en-US" altLang="ja-JP" sz="1200" b="0" i="0">
                    <a:latin typeface="Cambria Math" panose="02040503050406030204" pitchFamily="18" charset="0"/>
                  </a:rPr>
                  <a:t>+𝑞</a:t>
                </a:r>
                <a:r>
                  <a:rPr kumimoji="1" lang="en-US" altLang="ja-JP" sz="1200" i="0">
                    <a:latin typeface="Cambria Math" panose="02040503050406030204" pitchFamily="18" charset="0"/>
                  </a:rPr>
                  <a:t>𝐸_𝐴𝑣𝑔</a:t>
                </a:r>
                <a:r>
                  <a:rPr lang="en-US" altLang="ja-JP" sz="1200" dirty="0">
                    <a:latin typeface="+mn-ea"/>
                    <a:ea typeface="+mn-ea"/>
                  </a:rPr>
                  <a:t> + r E_{sum}</a:t>
                </a:r>
                <a:r>
                  <a:rPr lang="ja-JP" altLang="en-US" sz="1200" dirty="0">
                    <a:latin typeface="+mn-ea"/>
                    <a:ea typeface="+mn-ea"/>
                  </a:rPr>
                  <a:t>を文の分散表現とし、</a:t>
                </a:r>
                <a:endParaRPr lang="en-US" altLang="ja-JP" sz="1200" dirty="0">
                  <a:latin typeface="+mn-ea"/>
                  <a:ea typeface="+mn-ea"/>
                </a:endParaRPr>
              </a:p>
              <a:p>
                <a:pPr lvl="0"/>
                <a:r>
                  <a:rPr lang="ja-JP" altLang="en-US" sz="1200" dirty="0">
                    <a:latin typeface="+mn-ea"/>
                    <a:ea typeface="+mn-ea"/>
                  </a:rPr>
                  <a:t>これを分類器への入力として分類タスクを解きます。</a:t>
                </a:r>
                <a:endParaRPr lang="en-US" altLang="ja-JP" dirty="0"/>
              </a:p>
            </p:txBody>
          </p:sp>
        </mc:Fallback>
      </mc:AlternateContent>
      <p:sp>
        <p:nvSpPr>
          <p:cNvPr id="4" name="スライド番号プレースホルダー 3">
            <a:extLst>
              <a:ext uri="{FF2B5EF4-FFF2-40B4-BE49-F238E27FC236}">
                <a16:creationId xmlns:a16="http://schemas.microsoft.com/office/drawing/2014/main" id="{32B1C402-C4B6-7BFA-9820-3A889A9DF888}"/>
              </a:ext>
            </a:extLst>
          </p:cNvPr>
          <p:cNvSpPr>
            <a:spLocks noGrp="1"/>
          </p:cNvSpPr>
          <p:nvPr>
            <p:ph type="sldNum" sz="quarter" idx="5"/>
          </p:nvPr>
        </p:nvSpPr>
        <p:spPr/>
        <p:txBody>
          <a:bodyPr/>
          <a:lstStyle/>
          <a:p>
            <a:fld id="{AB4198F6-3BD3-45C7-8FA6-C18C234E0100}" type="slidenum">
              <a:rPr kumimoji="1" lang="ja-JP" altLang="en-US" smtClean="0"/>
              <a:t>14</a:t>
            </a:fld>
            <a:endParaRPr kumimoji="1" lang="ja-JP" altLang="en-US"/>
          </a:p>
        </p:txBody>
      </p:sp>
    </p:spTree>
    <p:extLst>
      <p:ext uri="{BB962C8B-B14F-4D97-AF65-F5344CB8AC3E}">
        <p14:creationId xmlns:p14="http://schemas.microsoft.com/office/powerpoint/2010/main" val="1491578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EA836-4746-C62D-DB79-7B6A13D773F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DB4D0D5-CFA9-3A9D-77E0-15228F1393A8}"/>
              </a:ext>
            </a:extLst>
          </p:cNvPr>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ノート プレースホルダー 2">
                <a:extLst>
                  <a:ext uri="{FF2B5EF4-FFF2-40B4-BE49-F238E27FC236}">
                    <a16:creationId xmlns:a16="http://schemas.microsoft.com/office/drawing/2014/main" id="{6534B46B-571F-B517-0C02-948E1E45EDBC}"/>
                  </a:ext>
                </a:extLst>
              </p:cNvPr>
              <p:cNvSpPr>
                <a:spLocks noGrp="1"/>
              </p:cNvSpPr>
              <p:nvPr>
                <p:ph type="body" idx="1"/>
              </p:nvPr>
            </p:nvSpPr>
            <p:spPr/>
            <p:txBody>
              <a:bodyPr/>
              <a:lstStyle/>
              <a:p>
                <a:pPr marL="0" lvl="0" indent="0" algn="l" rtl="0">
                  <a:spcBef>
                    <a:spcPts val="0"/>
                  </a:spcBef>
                  <a:spcAft>
                    <a:spcPts val="0"/>
                  </a:spcAft>
                  <a:buNone/>
                </a:pPr>
                <a:r>
                  <a:rPr lang="ja-JP" altLang="en-US" sz="1200" dirty="0">
                    <a:latin typeface="+mn-ea"/>
                    <a:ea typeface="+mn-ea"/>
                  </a:rPr>
                  <a:t>そして学習可能な和が</a:t>
                </a:r>
                <a:r>
                  <a:rPr lang="en-US" altLang="ja-JP" sz="1200" dirty="0">
                    <a:latin typeface="+mn-ea"/>
                    <a:ea typeface="+mn-ea"/>
                  </a:rPr>
                  <a:t>1</a:t>
                </a:r>
                <a:r>
                  <a:rPr lang="ja-JP" altLang="en-US" sz="1200" dirty="0">
                    <a:latin typeface="+mn-ea"/>
                    <a:ea typeface="+mn-ea"/>
                  </a:rPr>
                  <a:t>となる非負の</a:t>
                </a:r>
                <a14:m>
                  <m:oMath xmlns:m="http://schemas.openxmlformats.org/officeDocument/2006/math">
                    <m:r>
                      <a:rPr lang="ja-JP" altLang="en-US" sz="1200" b="0" i="1" dirty="0" smtClean="0">
                        <a:latin typeface="Cambria Math" panose="02040503050406030204" pitchFamily="18" charset="0"/>
                        <a:ea typeface="+mn-ea"/>
                      </a:rPr>
                      <m:t>パラメータ</m:t>
                    </m:r>
                    <m:r>
                      <a:rPr lang="en-US" altLang="ja-JP" sz="1200" b="0" i="1" dirty="0" smtClean="0">
                        <a:latin typeface="Cambria Math" panose="02040503050406030204" pitchFamily="18" charset="0"/>
                        <a:ea typeface="+mn-ea"/>
                      </a:rPr>
                      <m:t> </m:t>
                    </m:r>
                    <m:r>
                      <a:rPr lang="en-US" altLang="ja-JP" sz="1200" b="0" i="1" smtClean="0">
                        <a:latin typeface="Cambria Math" panose="02040503050406030204" pitchFamily="18" charset="0"/>
                        <a:ea typeface="+mn-ea"/>
                      </a:rPr>
                      <m:t>𝑝</m:t>
                    </m:r>
                    <m:r>
                      <a:rPr lang="en-US" altLang="ja-JP" sz="1200" b="0" i="1" smtClean="0">
                        <a:latin typeface="Cambria Math" panose="02040503050406030204" pitchFamily="18" charset="0"/>
                        <a:ea typeface="+mn-ea"/>
                      </a:rPr>
                      <m:t>,  </m:t>
                    </m:r>
                    <m:r>
                      <a:rPr lang="en-US" altLang="ja-JP" sz="1200" b="0" i="1" smtClean="0">
                        <a:latin typeface="Cambria Math" panose="02040503050406030204" pitchFamily="18" charset="0"/>
                        <a:ea typeface="+mn-ea"/>
                      </a:rPr>
                      <m:t>𝑞</m:t>
                    </m:r>
                    <m:r>
                      <a:rPr lang="en-US" altLang="ja-JP" sz="1200" b="0" i="1" smtClean="0">
                        <a:latin typeface="Cambria Math" panose="02040503050406030204" pitchFamily="18" charset="0"/>
                        <a:ea typeface="+mn-ea"/>
                      </a:rPr>
                      <m:t>,  </m:t>
                    </m:r>
                    <m:r>
                      <a:rPr lang="en-US" altLang="ja-JP" sz="1200" b="0" i="1" smtClean="0">
                        <a:latin typeface="Cambria Math" panose="02040503050406030204" pitchFamily="18" charset="0"/>
                        <a:ea typeface="+mn-ea"/>
                      </a:rPr>
                      <m:t>𝑟</m:t>
                    </m:r>
                    <m:r>
                      <a:rPr lang="en-US" altLang="ja-JP" sz="1200" b="0" i="1" smtClean="0">
                        <a:latin typeface="Cambria Math" panose="02040503050406030204" pitchFamily="18" charset="0"/>
                        <a:ea typeface="+mn-ea"/>
                      </a:rPr>
                      <m:t>, </m:t>
                    </m:r>
                    <m:r>
                      <a:rPr lang="en-US" altLang="ja-JP" sz="1200" b="0" i="1" smtClean="0">
                        <a:latin typeface="Cambria Math" panose="02040503050406030204" pitchFamily="18" charset="0"/>
                        <a:ea typeface="+mn-ea"/>
                      </a:rPr>
                      <m:t>𝑠</m:t>
                    </m:r>
                  </m:oMath>
                </a14:m>
                <a:r>
                  <a:rPr lang="ja-JP" altLang="en-US" sz="1200" dirty="0">
                    <a:latin typeface="+mn-ea"/>
                    <a:ea typeface="+mn-ea"/>
                  </a:rPr>
                  <a:t>を用いて</a:t>
                </a:r>
                <a:endParaRPr lang="en-US" altLang="ja-JP" sz="1200" dirty="0">
                  <a:latin typeface="+mn-ea"/>
                  <a:ea typeface="+mn-ea"/>
                </a:endParaRPr>
              </a:p>
              <a:p>
                <a:pPr lvl="0"/>
                <a14:m>
                  <m:oMath xmlns:m="http://schemas.openxmlformats.org/officeDocument/2006/math">
                    <m:r>
                      <a:rPr kumimoji="1" lang="ja-JP" altLang="en-US" sz="1200" i="1" smtClean="0">
                        <a:latin typeface="Cambria Math" panose="02040503050406030204" pitchFamily="18" charset="0"/>
                        <a:ea typeface="+mn-ea"/>
                      </a:rPr>
                      <m:t>こ</m:t>
                    </m:r>
                  </m:oMath>
                </a14:m>
                <a:r>
                  <a:rPr lang="ja-JP" altLang="en-US" sz="1200" dirty="0">
                    <a:latin typeface="+mn-ea"/>
                    <a:ea typeface="+mn-ea"/>
                  </a:rPr>
                  <a:t>れら </a:t>
                </a:r>
                <a:r>
                  <a:rPr lang="en-US" altLang="ja-JP" sz="1200" dirty="0">
                    <a:latin typeface="+mn-ea"/>
                    <a:ea typeface="+mn-ea"/>
                  </a:rPr>
                  <a:t>4 </a:t>
                </a:r>
                <a:r>
                  <a:rPr lang="ja-JP" altLang="en-US" sz="1200" dirty="0">
                    <a:latin typeface="+mn-ea"/>
                    <a:ea typeface="+mn-ea"/>
                  </a:rPr>
                  <a:t>つのベクトルの重み付き和</a:t>
                </a:r>
                <a:r>
                  <a:rPr lang="en-US" altLang="ja-JP" sz="1200" dirty="0">
                    <a:latin typeface="+mn-ea"/>
                    <a:ea typeface="+mn-ea"/>
                  </a:rPr>
                  <a:t>C</a:t>
                </a:r>
                <a:r>
                  <a:rPr lang="ja-JP" altLang="en-US" sz="1200" dirty="0">
                    <a:latin typeface="+mn-ea"/>
                    <a:ea typeface="+mn-ea"/>
                  </a:rPr>
                  <a:t>を入力文の分散表現とします</a:t>
                </a:r>
                <a:endParaRPr lang="en-US" altLang="ja-JP" sz="1200" dirty="0">
                  <a:latin typeface="+mn-ea"/>
                  <a:ea typeface="+mn-ea"/>
                </a:endParaRPr>
              </a:p>
              <a:p>
                <a:r>
                  <a:rPr lang="ja-JP" altLang="en-US" dirty="0"/>
                  <a:t>また、学習可能なパラメータ </a:t>
                </a:r>
                <a:r>
                  <a:rPr lang="en-US" altLang="ja-JP" dirty="0"/>
                  <a:t>p, q, r ,s </a:t>
                </a:r>
                <a:r>
                  <a:rPr lang="ja-JP" altLang="en-US" dirty="0"/>
                  <a:t>の更新式は</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大和に倣って</a:t>
                </a:r>
                <a:r>
                  <a:rPr kumimoji="1" lang="ja-JP" altLang="en-US" sz="1200" dirty="0"/>
                  <a:t>更新後</a:t>
                </a:r>
                <a14:m>
                  <m:oMath xmlns:m="http://schemas.openxmlformats.org/officeDocument/2006/math">
                    <m:r>
                      <a:rPr kumimoji="1" lang="ja-JP" altLang="en-US" sz="1200" b="0" i="1" dirty="0">
                        <a:latin typeface="Cambria Math" panose="02040503050406030204" pitchFamily="18" charset="0"/>
                      </a:rPr>
                      <m:t>の</m:t>
                    </m:r>
                    <m:r>
                      <a:rPr kumimoji="1" lang="ja-JP" altLang="en-US" sz="1200" i="1" dirty="0" smtClean="0">
                        <a:latin typeface="Cambria Math" panose="02040503050406030204" pitchFamily="18" charset="0"/>
                      </a:rPr>
                      <m:t>パラメータ</m:t>
                    </m:r>
                    <m:r>
                      <a:rPr kumimoji="1" lang="ja-JP" altLang="en-US" sz="1200" i="1" dirty="0">
                        <a:latin typeface="Cambria Math" panose="02040503050406030204" pitchFamily="18" charset="0"/>
                      </a:rPr>
                      <m:t>を</m:t>
                    </m:r>
                  </m:oMath>
                </a14:m>
                <a:r>
                  <a:rPr kumimoji="1" lang="en-US" altLang="ja-JP" sz="1200" i="1" dirty="0">
                    <a:latin typeface="Cambria Math" panose="02040503050406030204" pitchFamily="18" charset="0"/>
                  </a:rPr>
                  <a:t> </a:t>
                </a:r>
                <a14:m>
                  <m:oMath xmlns:m="http://schemas.openxmlformats.org/officeDocument/2006/math">
                    <m:sSup>
                      <m:sSupPr>
                        <m:ctrlPr>
                          <a:rPr kumimoji="1" lang="en-US" altLang="ja-JP" sz="120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𝑝</m:t>
                        </m:r>
                      </m:e>
                      <m:sup>
                        <m:r>
                          <a:rPr kumimoji="1" lang="en-US" altLang="ja-JP" sz="1200" b="0" i="1" dirty="0" smtClean="0">
                            <a:latin typeface="Cambria Math" panose="02040503050406030204" pitchFamily="18" charset="0"/>
                          </a:rPr>
                          <m:t>′</m:t>
                        </m:r>
                      </m:sup>
                    </m:sSup>
                    <m:r>
                      <a:rPr kumimoji="1" lang="en-US" altLang="ja-JP" sz="1200" b="0" i="1" dirty="0" smtClean="0">
                        <a:latin typeface="Cambria Math" panose="02040503050406030204" pitchFamily="18" charset="0"/>
                      </a:rPr>
                      <m:t>, </m:t>
                    </m:r>
                    <m:sSup>
                      <m:sSupPr>
                        <m:ctrlPr>
                          <a:rPr kumimoji="1" lang="en-US" altLang="ja-JP" sz="1200" b="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𝑞</m:t>
                        </m:r>
                      </m:e>
                      <m:sup>
                        <m:r>
                          <a:rPr kumimoji="1" lang="en-US" altLang="ja-JP" sz="1200" b="0" i="1" dirty="0" smtClean="0">
                            <a:latin typeface="Cambria Math" panose="02040503050406030204" pitchFamily="18" charset="0"/>
                          </a:rPr>
                          <m:t>′</m:t>
                        </m:r>
                      </m:sup>
                    </m:sSup>
                    <m:r>
                      <a:rPr kumimoji="1" lang="en-US" altLang="ja-JP" sz="1200" b="0" i="1" dirty="0" smtClean="0">
                        <a:latin typeface="Cambria Math" panose="02040503050406030204" pitchFamily="18" charset="0"/>
                      </a:rPr>
                      <m:t>, </m:t>
                    </m:r>
                    <m:sSup>
                      <m:sSupPr>
                        <m:ctrlPr>
                          <a:rPr kumimoji="1" lang="en-US" altLang="ja-JP" sz="1200" b="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𝑟</m:t>
                        </m:r>
                      </m:e>
                      <m:sup>
                        <m:r>
                          <a:rPr kumimoji="1" lang="en-US" altLang="ja-JP" sz="1200" b="0" i="1" dirty="0" smtClean="0">
                            <a:latin typeface="Cambria Math" panose="02040503050406030204" pitchFamily="18" charset="0"/>
                          </a:rPr>
                          <m:t>′</m:t>
                        </m:r>
                      </m:sup>
                    </m:sSup>
                  </m:oMath>
                </a14:m>
                <a:r>
                  <a:rPr kumimoji="1" lang="en-US" altLang="ja-JP" sz="1200" dirty="0"/>
                  <a:t>, s’</a:t>
                </a:r>
                <a:r>
                  <a:rPr kumimoji="1" lang="ja-JP" altLang="en-US" sz="1200" dirty="0"/>
                  <a:t>とすると</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以下の式で表されます。</a:t>
                </a:r>
                <a:endParaRPr lang="en-US" altLang="ja-JP" sz="1200" dirty="0">
                  <a:latin typeface="+mn-ea"/>
                  <a:ea typeface="+mn-ea"/>
                </a:endParaRPr>
              </a:p>
            </p:txBody>
          </p:sp>
        </mc:Choice>
        <mc:Fallback>
          <p:sp>
            <p:nvSpPr>
              <p:cNvPr id="3" name="ノート プレースホルダー 2">
                <a:extLst>
                  <a:ext uri="{FF2B5EF4-FFF2-40B4-BE49-F238E27FC236}">
                    <a16:creationId xmlns:a16="http://schemas.microsoft.com/office/drawing/2014/main" id="{6534B46B-571F-B517-0C02-948E1E45EDBC}"/>
                  </a:ext>
                </a:extLst>
              </p:cNvPr>
              <p:cNvSpPr>
                <a:spLocks noGrp="1"/>
              </p:cNvSpPr>
              <p:nvPr>
                <p:ph type="body" idx="1"/>
              </p:nvPr>
            </p:nvSpPr>
            <p:spPr/>
            <p:txBody>
              <a:bodyPr/>
              <a:lstStyle/>
              <a:p>
                <a:pPr marL="0" lvl="0" indent="0" algn="l" rtl="0">
                  <a:spcBef>
                    <a:spcPts val="0"/>
                  </a:spcBef>
                  <a:spcAft>
                    <a:spcPts val="0"/>
                  </a:spcAft>
                  <a:buNone/>
                </a:pPr>
                <a:r>
                  <a:rPr lang="ja-JP" altLang="en-US" sz="1200" dirty="0">
                    <a:latin typeface="+mn-ea"/>
                    <a:ea typeface="+mn-ea"/>
                  </a:rPr>
                  <a:t>そして学習可能な和が</a:t>
                </a:r>
                <a:r>
                  <a:rPr lang="en-US" altLang="ja-JP" sz="1200" dirty="0">
                    <a:latin typeface="+mn-ea"/>
                    <a:ea typeface="+mn-ea"/>
                  </a:rPr>
                  <a:t>1</a:t>
                </a:r>
                <a:r>
                  <a:rPr lang="ja-JP" altLang="en-US" sz="1200" dirty="0">
                    <a:latin typeface="+mn-ea"/>
                    <a:ea typeface="+mn-ea"/>
                  </a:rPr>
                  <a:t>となる非負の</a:t>
                </a:r>
                <a:r>
                  <a:rPr lang="ja-JP" altLang="en-US" sz="1200" b="0" i="0" dirty="0">
                    <a:latin typeface="Cambria Math" panose="02040503050406030204" pitchFamily="18" charset="0"/>
                    <a:ea typeface="+mn-ea"/>
                  </a:rPr>
                  <a:t>パラメータ</a:t>
                </a:r>
                <a:r>
                  <a:rPr lang="en-US" altLang="ja-JP" sz="1200" b="0" i="0" dirty="0">
                    <a:latin typeface="Cambria Math" panose="02040503050406030204" pitchFamily="18" charset="0"/>
                    <a:ea typeface="+mn-ea"/>
                  </a:rPr>
                  <a:t> </a:t>
                </a:r>
                <a:r>
                  <a:rPr lang="en-US" altLang="ja-JP" sz="1200" b="0" i="0">
                    <a:latin typeface="Cambria Math" panose="02040503050406030204" pitchFamily="18" charset="0"/>
                    <a:ea typeface="+mn-ea"/>
                  </a:rPr>
                  <a:t>𝑝,  𝑞,  𝑟, 𝑠</a:t>
                </a:r>
                <a:r>
                  <a:rPr lang="ja-JP" altLang="en-US" sz="1200" dirty="0">
                    <a:latin typeface="+mn-ea"/>
                    <a:ea typeface="+mn-ea"/>
                  </a:rPr>
                  <a:t>を用いて</a:t>
                </a:r>
                <a:endParaRPr lang="en-US" altLang="ja-JP" sz="1200" dirty="0">
                  <a:latin typeface="+mn-ea"/>
                  <a:ea typeface="+mn-ea"/>
                </a:endParaRPr>
              </a:p>
              <a:p>
                <a:pPr lvl="0"/>
                <a:r>
                  <a:rPr kumimoji="1" lang="ja-JP" altLang="en-US" sz="1200" i="0">
                    <a:latin typeface="Cambria Math" panose="02040503050406030204" pitchFamily="18" charset="0"/>
                    <a:ea typeface="+mn-ea"/>
                  </a:rPr>
                  <a:t>こ</a:t>
                </a:r>
                <a:r>
                  <a:rPr lang="ja-JP" altLang="en-US" sz="1200" dirty="0">
                    <a:latin typeface="+mn-ea"/>
                    <a:ea typeface="+mn-ea"/>
                  </a:rPr>
                  <a:t>れら </a:t>
                </a:r>
                <a:r>
                  <a:rPr lang="en-US" altLang="ja-JP" sz="1200" dirty="0">
                    <a:latin typeface="+mn-ea"/>
                    <a:ea typeface="+mn-ea"/>
                  </a:rPr>
                  <a:t>4 </a:t>
                </a:r>
                <a:r>
                  <a:rPr lang="ja-JP" altLang="en-US" sz="1200" dirty="0">
                    <a:latin typeface="+mn-ea"/>
                    <a:ea typeface="+mn-ea"/>
                  </a:rPr>
                  <a:t>つのベクトルの重み付き和</a:t>
                </a:r>
                <a:r>
                  <a:rPr lang="en-US" altLang="ja-JP" sz="1200" dirty="0">
                    <a:latin typeface="+mn-ea"/>
                    <a:ea typeface="+mn-ea"/>
                  </a:rPr>
                  <a:t>C</a:t>
                </a:r>
                <a:r>
                  <a:rPr lang="ja-JP" altLang="en-US" sz="1200" dirty="0">
                    <a:latin typeface="+mn-ea"/>
                    <a:ea typeface="+mn-ea"/>
                  </a:rPr>
                  <a:t>を入力文の分散表現とします</a:t>
                </a:r>
                <a:endParaRPr lang="en-US" altLang="ja-JP" sz="1200" dirty="0">
                  <a:latin typeface="+mn-ea"/>
                  <a:ea typeface="+mn-ea"/>
                </a:endParaRPr>
              </a:p>
              <a:p>
                <a:r>
                  <a:rPr lang="ja-JP" altLang="en-US" dirty="0"/>
                  <a:t>また、学習可能なパラメータ </a:t>
                </a:r>
                <a:r>
                  <a:rPr lang="en-US" altLang="ja-JP" dirty="0"/>
                  <a:t>p, q, r ,s </a:t>
                </a:r>
                <a:r>
                  <a:rPr lang="ja-JP" altLang="en-US" dirty="0"/>
                  <a:t>の更新式は</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大和に倣って</a:t>
                </a:r>
                <a:r>
                  <a:rPr kumimoji="1" lang="ja-JP" altLang="en-US" sz="1200" dirty="0"/>
                  <a:t>更新後</a:t>
                </a:r>
                <a:r>
                  <a:rPr kumimoji="1" lang="ja-JP" altLang="en-US" sz="1200" b="0" i="0" dirty="0">
                    <a:latin typeface="Cambria Math" panose="02040503050406030204" pitchFamily="18" charset="0"/>
                  </a:rPr>
                  <a:t>の</a:t>
                </a:r>
                <a:r>
                  <a:rPr kumimoji="1" lang="ja-JP" altLang="en-US" sz="1200" i="0" dirty="0">
                    <a:latin typeface="Cambria Math" panose="02040503050406030204" pitchFamily="18" charset="0"/>
                  </a:rPr>
                  <a:t>パラメータを</a:t>
                </a:r>
                <a:r>
                  <a:rPr kumimoji="1" lang="en-US" altLang="ja-JP" sz="1200" i="1" dirty="0">
                    <a:latin typeface="Cambria Math" panose="02040503050406030204" pitchFamily="18" charset="0"/>
                  </a:rPr>
                  <a:t> </a:t>
                </a:r>
                <a:r>
                  <a:rPr kumimoji="1" lang="en-US" altLang="ja-JP" sz="1200" b="0" i="0" dirty="0">
                    <a:latin typeface="Cambria Math" panose="02040503050406030204" pitchFamily="18" charset="0"/>
                  </a:rPr>
                  <a:t>𝑝^′, 𝑞^′, 𝑟^′</a:t>
                </a:r>
                <a:r>
                  <a:rPr kumimoji="1" lang="en-US" altLang="ja-JP" sz="1200" dirty="0"/>
                  <a:t>, s’</a:t>
                </a:r>
                <a:r>
                  <a:rPr kumimoji="1" lang="ja-JP" altLang="en-US" sz="1200" dirty="0"/>
                  <a:t>とすると</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以下の式で表されます。</a:t>
                </a:r>
                <a:endParaRPr lang="en-US" altLang="ja-JP" sz="1200" dirty="0">
                  <a:latin typeface="+mn-ea"/>
                  <a:ea typeface="+mn-ea"/>
                </a:endParaRPr>
              </a:p>
            </p:txBody>
          </p:sp>
        </mc:Fallback>
      </mc:AlternateContent>
      <p:sp>
        <p:nvSpPr>
          <p:cNvPr id="4" name="スライド番号プレースホルダー 3">
            <a:extLst>
              <a:ext uri="{FF2B5EF4-FFF2-40B4-BE49-F238E27FC236}">
                <a16:creationId xmlns:a16="http://schemas.microsoft.com/office/drawing/2014/main" id="{ECE9AFE5-5D99-8319-2D9A-54EB3EC738B1}"/>
              </a:ext>
            </a:extLst>
          </p:cNvPr>
          <p:cNvSpPr>
            <a:spLocks noGrp="1"/>
          </p:cNvSpPr>
          <p:nvPr>
            <p:ph type="sldNum" sz="quarter" idx="5"/>
          </p:nvPr>
        </p:nvSpPr>
        <p:spPr/>
        <p:txBody>
          <a:bodyPr/>
          <a:lstStyle/>
          <a:p>
            <a:fld id="{AB4198F6-3BD3-45C7-8FA6-C18C234E0100}" type="slidenum">
              <a:rPr kumimoji="1" lang="ja-JP" altLang="en-US" smtClean="0"/>
              <a:t>15</a:t>
            </a:fld>
            <a:endParaRPr kumimoji="1" lang="ja-JP" altLang="en-US"/>
          </a:p>
        </p:txBody>
      </p:sp>
    </p:spTree>
    <p:extLst>
      <p:ext uri="{BB962C8B-B14F-4D97-AF65-F5344CB8AC3E}">
        <p14:creationId xmlns:p14="http://schemas.microsoft.com/office/powerpoint/2010/main" val="28905800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DA71B-F736-73B4-F814-5733914FECA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F8573FA-D74C-C267-6F2E-837B0E3E168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F73F978-1B63-3E73-5888-1DCD7CE9DC1A}"/>
              </a:ext>
            </a:extLst>
          </p:cNvPr>
          <p:cNvSpPr>
            <a:spLocks noGrp="1"/>
          </p:cNvSpPr>
          <p:nvPr>
            <p:ph type="body" idx="1"/>
          </p:nvPr>
        </p:nvSpPr>
        <p:spPr/>
        <p:txBody>
          <a:bodyPr/>
          <a:lstStyle/>
          <a:p>
            <a:r>
              <a:rPr lang="ja-JP" altLang="en-US" sz="1200" b="0" dirty="0">
                <a:latin typeface="+mn-ea"/>
                <a:ea typeface="+mn-ea"/>
              </a:rPr>
              <a:t>提案手法２は</a:t>
            </a:r>
            <a:r>
              <a:rPr lang="ja-JP" altLang="en-US" sz="1200" b="1" dirty="0">
                <a:latin typeface="+mn-ea"/>
                <a:ea typeface="+mn-ea"/>
              </a:rPr>
              <a:t>スケーリング層を導入した要約文情報の統合手法モデル </a:t>
            </a:r>
            <a:r>
              <a:rPr lang="ja-JP" altLang="en-US" sz="1200" b="0" dirty="0">
                <a:latin typeface="+mn-ea"/>
                <a:ea typeface="+mn-ea"/>
              </a:rPr>
              <a:t>です</a:t>
            </a:r>
            <a:endParaRPr lang="en-US" altLang="ja-JP" sz="1200" b="0" dirty="0">
              <a:latin typeface="+mn-ea"/>
              <a:ea typeface="+mn-ea"/>
            </a:endParaRPr>
          </a:p>
          <a:p>
            <a:r>
              <a:rPr lang="ja-JP" altLang="en-US" sz="1200" b="0" dirty="0">
                <a:latin typeface="+mn-ea"/>
                <a:ea typeface="+mn-ea"/>
              </a:rPr>
              <a:t>これは、</a:t>
            </a:r>
            <a:r>
              <a:rPr lang="ja-JP" altLang="en-US" sz="1200" dirty="0">
                <a:latin typeface="+mn-ea"/>
                <a:ea typeface="+mn-ea"/>
              </a:rPr>
              <a:t>大和の手法に対して</a:t>
            </a:r>
            <a:r>
              <a:rPr lang="en-US" altLang="ja-JP" sz="1200" dirty="0">
                <a:latin typeface="+mn-ea"/>
                <a:ea typeface="+mn-ea"/>
              </a:rPr>
              <a:t>, </a:t>
            </a:r>
            <a:r>
              <a:rPr lang="ja-JP" altLang="en-US" sz="1200" dirty="0">
                <a:latin typeface="+mn-ea"/>
                <a:ea typeface="+mn-ea"/>
              </a:rPr>
              <a:t>事前学習済 </a:t>
            </a:r>
            <a:r>
              <a:rPr lang="en-US" altLang="ja-JP" sz="1200" dirty="0">
                <a:latin typeface="+mn-ea"/>
                <a:ea typeface="+mn-ea"/>
              </a:rPr>
              <a:t>BERT </a:t>
            </a:r>
            <a:r>
              <a:rPr lang="ja-JP" altLang="en-US" sz="1200" dirty="0">
                <a:latin typeface="+mn-ea"/>
                <a:ea typeface="+mn-ea"/>
              </a:rPr>
              <a:t>モデルの出力先に スケーリング層を組み込んだモデルです。</a:t>
            </a:r>
            <a:endParaRPr lang="en-US" altLang="ja-JP" sz="1200" dirty="0">
              <a:latin typeface="+mn-ea"/>
              <a:ea typeface="+mn-ea"/>
            </a:endParaRPr>
          </a:p>
          <a:p>
            <a:r>
              <a:rPr lang="ja-JP" altLang="en-US" sz="1200" b="0" dirty="0">
                <a:latin typeface="+mn-ea"/>
                <a:ea typeface="+mn-ea"/>
              </a:rPr>
              <a:t>このスケーリング層では</a:t>
            </a:r>
            <a:r>
              <a:rPr lang="en-US" altLang="ja-JP" sz="1200" b="0" dirty="0" err="1">
                <a:latin typeface="+mn-ea"/>
                <a:ea typeface="+mn-ea"/>
              </a:rPr>
              <a:t>bert</a:t>
            </a:r>
            <a:r>
              <a:rPr lang="ja-JP" altLang="en-US" sz="1200" b="0" dirty="0">
                <a:latin typeface="+mn-ea"/>
                <a:ea typeface="+mn-ea"/>
              </a:rPr>
              <a:t>から得た単語ベクトル</a:t>
            </a:r>
            <a:r>
              <a:rPr lang="en-US" altLang="ja-JP" sz="1200" b="0" dirty="0" err="1">
                <a:latin typeface="+mn-ea"/>
                <a:ea typeface="+mn-ea"/>
              </a:rPr>
              <a:t>E_i</a:t>
            </a:r>
            <a:r>
              <a:rPr lang="ja-JP" altLang="en-US" sz="1200" b="0" dirty="0">
                <a:latin typeface="+mn-ea"/>
                <a:ea typeface="+mn-ea"/>
              </a:rPr>
              <a:t>に対して、</a:t>
            </a:r>
            <a:r>
              <a:rPr lang="en-US" altLang="ja-JP" sz="1200" b="0" dirty="0" err="1">
                <a:latin typeface="+mn-ea"/>
                <a:ea typeface="+mn-ea"/>
              </a:rPr>
              <a:t>tok_i</a:t>
            </a:r>
            <a:r>
              <a:rPr lang="ja-JP" altLang="en-US" sz="1200" b="0" dirty="0">
                <a:latin typeface="+mn-ea"/>
                <a:ea typeface="+mn-ea"/>
              </a:rPr>
              <a:t>に対応するスコアを掛け合わせることで</a:t>
            </a:r>
            <a:endParaRPr lang="en-US" altLang="ja-JP" sz="1200" b="0" dirty="0">
              <a:latin typeface="+mn-ea"/>
              <a:ea typeface="+mn-ea"/>
            </a:endParaRPr>
          </a:p>
          <a:p>
            <a:r>
              <a:rPr lang="ja-JP" altLang="en-US" sz="1200" b="0" dirty="0">
                <a:latin typeface="+mn-ea"/>
                <a:ea typeface="+mn-ea"/>
              </a:rPr>
              <a:t>スケーリング後の単語ベクトル</a:t>
            </a:r>
            <a:r>
              <a:rPr lang="en-US" altLang="ja-JP" sz="1200" b="0" dirty="0">
                <a:latin typeface="+mn-ea"/>
                <a:ea typeface="+mn-ea"/>
              </a:rPr>
              <a:t>E</a:t>
            </a:r>
            <a:r>
              <a:rPr lang="ja-JP" altLang="en-US" sz="1200" b="0" dirty="0">
                <a:latin typeface="+mn-ea"/>
                <a:ea typeface="+mn-ea"/>
              </a:rPr>
              <a:t>ハット</a:t>
            </a:r>
            <a:r>
              <a:rPr lang="en-US" altLang="ja-JP" sz="1200" b="0" dirty="0" err="1">
                <a:latin typeface="+mn-ea"/>
                <a:ea typeface="+mn-ea"/>
              </a:rPr>
              <a:t>i</a:t>
            </a:r>
            <a:r>
              <a:rPr lang="ja-JP" altLang="en-US" sz="1200" b="0" dirty="0">
                <a:latin typeface="+mn-ea"/>
                <a:ea typeface="+mn-ea"/>
              </a:rPr>
              <a:t>を得ます</a:t>
            </a:r>
            <a:endParaRPr lang="en-US" altLang="ja-JP" sz="1200" b="0" dirty="0">
              <a:latin typeface="+mn-ea"/>
              <a:ea typeface="+mn-ea"/>
            </a:endParaRPr>
          </a:p>
          <a:p>
            <a:r>
              <a:rPr lang="ja-JP" altLang="en-US" sz="1200" b="0" dirty="0">
                <a:latin typeface="+mn-ea"/>
                <a:ea typeface="+mn-ea"/>
              </a:rPr>
              <a:t>ここで、</a:t>
            </a:r>
            <a:r>
              <a:rPr lang="en-US" altLang="ja-JP" sz="1200" b="0" dirty="0">
                <a:latin typeface="+mn-ea"/>
                <a:ea typeface="+mn-ea"/>
              </a:rPr>
              <a:t>score</a:t>
            </a:r>
            <a:r>
              <a:rPr lang="ja-JP" altLang="en-US" sz="1200" b="0" dirty="0">
                <a:latin typeface="+mn-ea"/>
                <a:ea typeface="+mn-ea"/>
              </a:rPr>
              <a:t>は学習前に事前に計算可能な固定の重みであり、カスタムストップワード辞書を用いて算出されます。</a:t>
            </a:r>
            <a:endParaRPr lang="en-US" altLang="ja-JP" sz="1200" b="0" dirty="0">
              <a:latin typeface="+mn-ea"/>
              <a:ea typeface="+mn-ea"/>
            </a:endParaRPr>
          </a:p>
          <a:p>
            <a:r>
              <a:rPr lang="ja-JP" altLang="en-US" sz="1200" b="0" dirty="0">
                <a:latin typeface="+mn-ea"/>
                <a:ea typeface="+mn-ea"/>
              </a:rPr>
              <a:t>これにより、提案手法</a:t>
            </a:r>
            <a:r>
              <a:rPr lang="en-US" altLang="ja-JP" sz="1200" b="0" dirty="0">
                <a:latin typeface="+mn-ea"/>
                <a:ea typeface="+mn-ea"/>
              </a:rPr>
              <a:t>1</a:t>
            </a:r>
            <a:r>
              <a:rPr lang="ja-JP" altLang="en-US" sz="1200" b="0" dirty="0">
                <a:latin typeface="+mn-ea"/>
                <a:ea typeface="+mn-ea"/>
              </a:rPr>
              <a:t>と比較してモデルのパラメータ数を増やすことなく、要約文情報の統合に期待できます</a:t>
            </a:r>
            <a:endParaRPr lang="en-US" altLang="ja-JP" sz="1200" b="0" dirty="0">
              <a:latin typeface="+mn-ea"/>
              <a:ea typeface="+mn-ea"/>
            </a:endParaRPr>
          </a:p>
        </p:txBody>
      </p:sp>
      <p:sp>
        <p:nvSpPr>
          <p:cNvPr id="4" name="スライド番号プレースホルダー 3">
            <a:extLst>
              <a:ext uri="{FF2B5EF4-FFF2-40B4-BE49-F238E27FC236}">
                <a16:creationId xmlns:a16="http://schemas.microsoft.com/office/drawing/2014/main" id="{66B4C964-FC57-1579-EE82-207F7A88F1CD}"/>
              </a:ext>
            </a:extLst>
          </p:cNvPr>
          <p:cNvSpPr>
            <a:spLocks noGrp="1"/>
          </p:cNvSpPr>
          <p:nvPr>
            <p:ph type="sldNum" sz="quarter" idx="5"/>
          </p:nvPr>
        </p:nvSpPr>
        <p:spPr/>
        <p:txBody>
          <a:bodyPr/>
          <a:lstStyle/>
          <a:p>
            <a:fld id="{AB4198F6-3BD3-45C7-8FA6-C18C234E0100}" type="slidenum">
              <a:rPr kumimoji="1" lang="ja-JP" altLang="en-US" smtClean="0"/>
              <a:t>16</a:t>
            </a:fld>
            <a:endParaRPr kumimoji="1" lang="ja-JP" altLang="en-US"/>
          </a:p>
        </p:txBody>
      </p:sp>
    </p:spTree>
    <p:extLst>
      <p:ext uri="{BB962C8B-B14F-4D97-AF65-F5344CB8AC3E}">
        <p14:creationId xmlns:p14="http://schemas.microsoft.com/office/powerpoint/2010/main" val="8056035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F5597-9706-C6B1-351E-A4D4E1428AC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C9F9C38-3B9E-86C2-9E40-42460B939CA1}"/>
              </a:ext>
            </a:extLst>
          </p:cNvPr>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ノート プレースホルダー 2">
                <a:extLst>
                  <a:ext uri="{FF2B5EF4-FFF2-40B4-BE49-F238E27FC236}">
                    <a16:creationId xmlns:a16="http://schemas.microsoft.com/office/drawing/2014/main" id="{EE42D113-F895-82BE-C70E-BC92F7FC9A16}"/>
                  </a:ext>
                </a:extLst>
              </p:cNvPr>
              <p:cNvSpPr>
                <a:spLocks noGrp="1"/>
              </p:cNvSpPr>
              <p:nvPr>
                <p:ph type="body" idx="1"/>
              </p:nvPr>
            </p:nvSpPr>
            <p:spPr/>
            <p:txBody>
              <a:bodyPr/>
              <a:lstStyle/>
              <a:p>
                <a:r>
                  <a:rPr kumimoji="1" lang="en-US" altLang="ja-JP" sz="1400" b="0" i="1" dirty="0">
                    <a:solidFill>
                      <a:schemeClr val="bg1"/>
                    </a:solidFill>
                    <a:latin typeface="Cambria Math" panose="02040503050406030204" pitchFamily="18" charset="0"/>
                    <a:ea typeface="Cambria Math" panose="02040503050406030204" pitchFamily="18" charset="0"/>
                  </a:rPr>
                  <a:t>Score</a:t>
                </a:r>
                <a:r>
                  <a:rPr kumimoji="1" lang="ja-JP" altLang="en-US" sz="1400" b="0" i="1" dirty="0">
                    <a:solidFill>
                      <a:schemeClr val="bg1"/>
                    </a:solidFill>
                    <a:latin typeface="Cambria Math" panose="02040503050406030204" pitchFamily="18" charset="0"/>
                    <a:ea typeface="Cambria Math" panose="02040503050406030204" pitchFamily="18" charset="0"/>
                  </a:rPr>
                  <a:t>の計算方法は</a:t>
                </a:r>
                <a:endParaRPr kumimoji="1" lang="en-US" altLang="ja-JP" sz="1400" b="0" i="1" dirty="0">
                  <a:solidFill>
                    <a:schemeClr val="bg1"/>
                  </a:solidFill>
                  <a:latin typeface="Cambria Math" panose="02040503050406030204" pitchFamily="18" charset="0"/>
                  <a:ea typeface="Cambria Math" panose="02040503050406030204" pitchFamily="18" charset="0"/>
                </a:endParaRPr>
              </a:p>
              <a:p>
                <a:r>
                  <a:rPr kumimoji="1" lang="en-US" altLang="ja-JP" sz="1400" b="0" i="1" dirty="0">
                    <a:solidFill>
                      <a:schemeClr val="bg1"/>
                    </a:solidFill>
                    <a:latin typeface="Cambria Math" panose="02040503050406030204" pitchFamily="18" charset="0"/>
                    <a:ea typeface="Cambria Math" panose="02040503050406030204" pitchFamily="18" charset="0"/>
                  </a:rPr>
                  <a:t>Tok</a:t>
                </a:r>
                <a:r>
                  <a:rPr kumimoji="1" lang="ja-JP" altLang="en-US" sz="1400" b="0" i="1" dirty="0">
                    <a:solidFill>
                      <a:schemeClr val="bg1"/>
                    </a:solidFill>
                    <a:latin typeface="Cambria Math" panose="02040503050406030204" pitchFamily="18" charset="0"/>
                    <a:ea typeface="Cambria Math" panose="02040503050406030204" pitchFamily="18" charset="0"/>
                  </a:rPr>
                  <a:t>が</a:t>
                </a:r>
                <a:r>
                  <a:rPr kumimoji="1" lang="en-US" altLang="ja-JP" sz="1400" b="0" i="1" dirty="0">
                    <a:solidFill>
                      <a:schemeClr val="bg1"/>
                    </a:solidFill>
                    <a:latin typeface="Cambria Math" panose="02040503050406030204" pitchFamily="18" charset="0"/>
                    <a:ea typeface="Cambria Math" panose="02040503050406030204" pitchFamily="18" charset="0"/>
                  </a:rPr>
                  <a:t>[CLS], [SEP]</a:t>
                </a:r>
                <a:r>
                  <a:rPr kumimoji="1" lang="ja-JP" altLang="en-US" sz="1400" b="0" i="1" dirty="0">
                    <a:solidFill>
                      <a:schemeClr val="bg1"/>
                    </a:solidFill>
                    <a:latin typeface="Cambria Math" panose="02040503050406030204" pitchFamily="18" charset="0"/>
                    <a:ea typeface="Cambria Math" panose="02040503050406030204" pitchFamily="18" charset="0"/>
                  </a:rPr>
                  <a:t>の場合は </a:t>
                </a:r>
                <a:r>
                  <a:rPr kumimoji="1" lang="en-US" altLang="ja-JP" sz="1400" b="0" i="0" dirty="0">
                    <a:solidFill>
                      <a:schemeClr val="bg1"/>
                    </a:solidFill>
                    <a:latin typeface="Cambria Math" panose="02040503050406030204" pitchFamily="18" charset="0"/>
                    <a:ea typeface="Cambria Math" panose="02040503050406030204" pitchFamily="18" charset="0"/>
                  </a:rPr>
                  <a:t>score </a:t>
                </a:r>
                <a:r>
                  <a:rPr kumimoji="1" lang="ja-JP" altLang="en-US" sz="1400" b="0" i="0" dirty="0">
                    <a:solidFill>
                      <a:schemeClr val="bg1"/>
                    </a:solidFill>
                    <a:latin typeface="Cambria Math" panose="02040503050406030204" pitchFamily="18" charset="0"/>
                    <a:ea typeface="Cambria Math" panose="02040503050406030204" pitchFamily="18" charset="0"/>
                  </a:rPr>
                  <a:t>は</a:t>
                </a:r>
                <a:r>
                  <a:rPr kumimoji="1" lang="en-US" altLang="ja-JP" sz="1400" b="0" i="0" dirty="0">
                    <a:solidFill>
                      <a:schemeClr val="bg1"/>
                    </a:solidFill>
                    <a:latin typeface="Cambria Math" panose="02040503050406030204" pitchFamily="18" charset="0"/>
                    <a:ea typeface="Cambria Math" panose="02040503050406030204" pitchFamily="18" charset="0"/>
                  </a:rPr>
                  <a:t>1</a:t>
                </a:r>
                <a:r>
                  <a:rPr kumimoji="1" lang="ja-JP" altLang="en-US" sz="1400" b="0" i="0" dirty="0">
                    <a:solidFill>
                      <a:schemeClr val="bg1"/>
                    </a:solidFill>
                    <a:latin typeface="Cambria Math" panose="02040503050406030204" pitchFamily="18" charset="0"/>
                    <a:ea typeface="Cambria Math" panose="02040503050406030204" pitchFamily="18" charset="0"/>
                  </a:rPr>
                  <a:t>となりスケーリングは行いません</a:t>
                </a:r>
                <a:r>
                  <a:rPr kumimoji="1" lang="en-US" altLang="ja-JP" sz="1400" b="0" i="0" dirty="0">
                    <a:solidFill>
                      <a:schemeClr val="bg1"/>
                    </a:solidFill>
                    <a:latin typeface="Cambria Math" panose="02040503050406030204" pitchFamily="18" charset="0"/>
                    <a:ea typeface="Cambria Math" panose="02040503050406030204" pitchFamily="18" charset="0"/>
                  </a:rPr>
                  <a:t>.</a:t>
                </a:r>
              </a:p>
              <a:p>
                <a:r>
                  <a:rPr kumimoji="1" lang="en-US" altLang="ja-JP" sz="1400" b="0" i="1" dirty="0">
                    <a:solidFill>
                      <a:schemeClr val="bg1"/>
                    </a:solidFill>
                    <a:latin typeface="Cambria Math" panose="02040503050406030204" pitchFamily="18" charset="0"/>
                    <a:ea typeface="Cambria Math" panose="02040503050406030204" pitchFamily="18" charset="0"/>
                  </a:rPr>
                  <a:t>Tok</a:t>
                </a:r>
                <a:r>
                  <a:rPr kumimoji="1" lang="ja-JP" altLang="en-US" sz="1400" b="0" i="1" dirty="0">
                    <a:solidFill>
                      <a:schemeClr val="bg1"/>
                    </a:solidFill>
                    <a:latin typeface="Cambria Math" panose="02040503050406030204" pitchFamily="18" charset="0"/>
                    <a:ea typeface="Cambria Math" panose="02040503050406030204" pitchFamily="18" charset="0"/>
                  </a:rPr>
                  <a:t>がストップワードであればペナルティとして正の定数パラメータ</a:t>
                </a:r>
                <a:r>
                  <a:rPr kumimoji="1" lang="en-US" altLang="ja-JP" sz="1400" b="0" i="1" dirty="0">
                    <a:solidFill>
                      <a:schemeClr val="bg1"/>
                    </a:solidFill>
                    <a:latin typeface="Cambria Math" panose="02040503050406030204" pitchFamily="18" charset="0"/>
                    <a:ea typeface="Cambria Math" panose="02040503050406030204" pitchFamily="18" charset="0"/>
                  </a:rPr>
                  <a:t>α</a:t>
                </a:r>
                <a:r>
                  <a:rPr kumimoji="1" lang="ja-JP" altLang="en-US" sz="1400" b="0" i="1" dirty="0">
                    <a:solidFill>
                      <a:schemeClr val="bg1"/>
                    </a:solidFill>
                    <a:latin typeface="Cambria Math" panose="02040503050406030204" pitchFamily="18" charset="0"/>
                    <a:ea typeface="Cambria Math" panose="02040503050406030204" pitchFamily="18" charset="0"/>
                  </a:rPr>
                  <a:t>を用いて </a:t>
                </a:r>
                <a:r>
                  <a:rPr kumimoji="1" lang="en-US" altLang="ja-JP" sz="1400" b="0" i="1" dirty="0">
                    <a:solidFill>
                      <a:schemeClr val="bg1"/>
                    </a:solidFill>
                    <a:latin typeface="Cambria Math" panose="02040503050406030204" pitchFamily="18" charset="0"/>
                    <a:ea typeface="Cambria Math" panose="02040503050406030204" pitchFamily="18" charset="0"/>
                  </a:rPr>
                  <a:t>–α </a:t>
                </a:r>
                <a:r>
                  <a:rPr kumimoji="1" lang="ja-JP" altLang="en-US" sz="1400" b="0" i="1" dirty="0">
                    <a:solidFill>
                      <a:schemeClr val="bg1"/>
                    </a:solidFill>
                    <a:latin typeface="Cambria Math" panose="02040503050406030204" pitchFamily="18" charset="0"/>
                    <a:ea typeface="Cambria Math" panose="02040503050406030204" pitchFamily="18" charset="0"/>
                  </a:rPr>
                  <a:t>を返します</a:t>
                </a:r>
                <a:r>
                  <a:rPr kumimoji="1" lang="en-US" altLang="ja-JP" sz="1400" b="0" i="1" dirty="0">
                    <a:solidFill>
                      <a:schemeClr val="bg1"/>
                    </a:solidFill>
                    <a:latin typeface="Cambria Math" panose="02040503050406030204" pitchFamily="18" charset="0"/>
                    <a:ea typeface="Cambria Math" panose="02040503050406030204" pitchFamily="18" charset="0"/>
                  </a:rPr>
                  <a:t>.</a:t>
                </a:r>
              </a:p>
              <a:p>
                <a:r>
                  <a:rPr kumimoji="1" lang="ja-JP" altLang="en-US" sz="1400" b="0" i="1" dirty="0">
                    <a:solidFill>
                      <a:schemeClr val="bg1"/>
                    </a:solidFill>
                    <a:latin typeface="Cambria Math" panose="02040503050406030204" pitchFamily="18" charset="0"/>
                    <a:ea typeface="Cambria Math" panose="02040503050406030204" pitchFamily="18" charset="0"/>
                  </a:rPr>
                  <a:t>また、</a:t>
                </a:r>
                <a:r>
                  <a:rPr kumimoji="1" lang="en-US" altLang="ja-JP" sz="1400" b="0" i="1" dirty="0">
                    <a:solidFill>
                      <a:schemeClr val="bg1"/>
                    </a:solidFill>
                    <a:latin typeface="Cambria Math" panose="02040503050406030204" pitchFamily="18" charset="0"/>
                    <a:ea typeface="Cambria Math" panose="02040503050406030204" pitchFamily="18" charset="0"/>
                  </a:rPr>
                  <a:t>Tok</a:t>
                </a:r>
                <a:r>
                  <a:rPr kumimoji="1" lang="ja-JP" altLang="en-US" sz="1400" b="0" i="1" dirty="0">
                    <a:solidFill>
                      <a:schemeClr val="bg1"/>
                    </a:solidFill>
                    <a:latin typeface="Cambria Math" panose="02040503050406030204" pitchFamily="18" charset="0"/>
                    <a:ea typeface="Cambria Math" panose="02040503050406030204" pitchFamily="18" charset="0"/>
                  </a:rPr>
                  <a:t>がストップワードではない場合、</a:t>
                </a:r>
                <a:r>
                  <a:rPr kumimoji="1" lang="en-US" altLang="ja-JP" sz="1400" b="0" i="1" dirty="0">
                    <a:solidFill>
                      <a:schemeClr val="bg1"/>
                    </a:solidFill>
                    <a:latin typeface="Cambria Math" panose="02040503050406030204" pitchFamily="18" charset="0"/>
                    <a:ea typeface="Cambria Math" panose="02040503050406030204" pitchFamily="18" charset="0"/>
                  </a:rPr>
                  <a:t>score </a:t>
                </a:r>
                <a:r>
                  <a:rPr kumimoji="1" lang="ja-JP" altLang="en-US" sz="1400" b="0" i="1" dirty="0">
                    <a:solidFill>
                      <a:schemeClr val="bg1"/>
                    </a:solidFill>
                    <a:latin typeface="Cambria Math" panose="02040503050406030204" pitchFamily="18" charset="0"/>
                    <a:ea typeface="Cambria Math" panose="02040503050406030204" pitchFamily="18" charset="0"/>
                  </a:rPr>
                  <a:t>は</a:t>
                </a:r>
                <a:r>
                  <a:rPr kumimoji="1" lang="en-US" altLang="ja-JP" sz="1400" b="0" i="1" dirty="0">
                    <a:solidFill>
                      <a:schemeClr val="bg1"/>
                    </a:solidFill>
                    <a:latin typeface="Cambria Math" panose="02040503050406030204" pitchFamily="18" charset="0"/>
                    <a:ea typeface="Cambria Math" panose="02040503050406030204" pitchFamily="18" charset="0"/>
                  </a:rPr>
                  <a:t> </a:t>
                </a:r>
                <a:r>
                  <a:rPr kumimoji="1" lang="ja-JP" altLang="en-US" sz="1400" b="0" i="1" dirty="0">
                    <a:solidFill>
                      <a:schemeClr val="bg1"/>
                    </a:solidFill>
                    <a:latin typeface="Cambria Math" panose="02040503050406030204" pitchFamily="18" charset="0"/>
                    <a:ea typeface="Cambria Math" panose="02040503050406030204" pitchFamily="18" charset="0"/>
                  </a:rPr>
                  <a:t>以下の式で表されます。ここで</a:t>
                </a:r>
                <a:endParaRPr kumimoji="1" lang="en-US" altLang="ja-JP" sz="1400" b="0" i="1" dirty="0">
                  <a:solidFill>
                    <a:schemeClr val="bg1"/>
                  </a:solidFill>
                  <a:latin typeface="Cambria Math" panose="02040503050406030204" pitchFamily="18" charset="0"/>
                  <a:ea typeface="Cambria Math" panose="02040503050406030204" pitchFamily="18" charset="0"/>
                </a:endParaRPr>
              </a:p>
              <a:p>
                <a14:m>
                  <m:oMath xmlns:m="http://schemas.openxmlformats.org/officeDocument/2006/math">
                    <m:r>
                      <a:rPr kumimoji="1" lang="en-US" altLang="ja-JP" sz="1400" b="0" i="1" smtClean="0">
                        <a:solidFill>
                          <a:schemeClr val="bg1"/>
                        </a:solidFill>
                        <a:latin typeface="Cambria Math" panose="02040503050406030204" pitchFamily="18" charset="0"/>
                        <a:ea typeface="Cambria Math" panose="02040503050406030204" pitchFamily="18" charset="0"/>
                      </a:rPr>
                      <m:t>𝑡𝑓𝑖𝑑𝑓</m:t>
                    </m:r>
                    <m:r>
                      <a:rPr kumimoji="1" lang="ja-JP" altLang="en-US" sz="1400" b="0" i="1" smtClean="0">
                        <a:solidFill>
                          <a:schemeClr val="bg1"/>
                        </a:solidFill>
                        <a:latin typeface="Cambria Math" panose="02040503050406030204" pitchFamily="18" charset="0"/>
                      </a:rPr>
                      <m:t>項</m:t>
                    </m:r>
                  </m:oMath>
                </a14:m>
                <a:r>
                  <a:rPr lang="ja-JP" altLang="en-US" sz="1200" dirty="0">
                    <a:latin typeface="+mn-ea"/>
                    <a:ea typeface="+mn-ea"/>
                  </a:rPr>
                  <a:t>は、モデルへの</a:t>
                </a:r>
                <a:r>
                  <a:rPr lang="ja-JP" altLang="en-US" sz="1200" b="0" dirty="0">
                    <a:latin typeface="+mn-ea"/>
                    <a:ea typeface="+mn-ea"/>
                  </a:rPr>
                  <a:t>入力系列と対応する要約文の</a:t>
                </a:r>
                <a:r>
                  <a:rPr lang="en-US" altLang="ja-JP" sz="1200" b="0" dirty="0">
                    <a:latin typeface="+mn-ea"/>
                    <a:ea typeface="+mn-ea"/>
                  </a:rPr>
                  <a:t>2</a:t>
                </a:r>
                <a:r>
                  <a:rPr lang="ja-JP" altLang="en-US" sz="1200" b="0" dirty="0">
                    <a:latin typeface="+mn-ea"/>
                    <a:ea typeface="+mn-ea"/>
                  </a:rPr>
                  <a:t>つのサブワード列から</a:t>
                </a:r>
                <a:r>
                  <a:rPr lang="ja-JP" altLang="en-US" sz="1200" dirty="0">
                    <a:latin typeface="+mn-ea"/>
                    <a:ea typeface="+mn-ea"/>
                  </a:rPr>
                  <a:t>算出した </a:t>
                </a:r>
                <a:endParaRPr lang="en-US" altLang="ja-JP" sz="1200" dirty="0">
                  <a:latin typeface="+mn-ea"/>
                  <a:ea typeface="+mn-ea"/>
                </a:endParaRPr>
              </a:p>
              <a:p>
                <a:r>
                  <a:rPr lang="ja-JP" altLang="en-US" sz="1200" dirty="0">
                    <a:latin typeface="+mn-ea"/>
                    <a:ea typeface="+mn-ea"/>
                  </a:rPr>
                  <a:t>要約文におけるトークン</a:t>
                </a:r>
                <a:r>
                  <a:rPr lang="en-US" altLang="ja-JP" sz="1200" dirty="0" err="1">
                    <a:latin typeface="+mn-ea"/>
                    <a:ea typeface="+mn-ea"/>
                  </a:rPr>
                  <a:t>i</a:t>
                </a:r>
                <a:r>
                  <a:rPr lang="ja-JP" altLang="en-US" sz="1200" dirty="0">
                    <a:latin typeface="+mn-ea"/>
                    <a:ea typeface="+mn-ea"/>
                  </a:rPr>
                  <a:t>の</a:t>
                </a:r>
                <a:r>
                  <a:rPr lang="en-US" altLang="ja-JP" sz="1200" dirty="0" err="1">
                    <a:latin typeface="+mn-ea"/>
                    <a:ea typeface="+mn-ea"/>
                  </a:rPr>
                  <a:t>tfidf</a:t>
                </a:r>
                <a:r>
                  <a:rPr lang="ja-JP" altLang="en-US" sz="1200" dirty="0">
                    <a:latin typeface="+mn-ea"/>
                    <a:ea typeface="+mn-ea"/>
                  </a:rPr>
                  <a:t>スコアです</a:t>
                </a:r>
                <a:r>
                  <a:rPr lang="en-US" altLang="ja-JP" sz="1200" dirty="0">
                    <a:latin typeface="+mn-ea"/>
                    <a:ea typeface="+mn-ea"/>
                  </a:rPr>
                  <a:t>.</a:t>
                </a:r>
              </a:p>
              <a:p>
                <a:endParaRPr lang="en-US" altLang="ja-JP" sz="1200" dirty="0">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latin typeface="+mn-ea"/>
                    <a:ea typeface="+mn-ea"/>
                  </a:rPr>
                  <a:t>ストップワード辞書には</a:t>
                </a:r>
                <a:r>
                  <a:rPr kumimoji="1" lang="en-US" altLang="ja-JP" sz="1200" dirty="0" err="1">
                    <a:solidFill>
                      <a:schemeClr val="bg1"/>
                    </a:solidFill>
                  </a:rPr>
                  <a:t>spaCy</a:t>
                </a:r>
                <a:r>
                  <a:rPr kumimoji="1" lang="en-US" altLang="ja-JP" sz="1200" dirty="0">
                    <a:solidFill>
                      <a:schemeClr val="bg1"/>
                    </a:solidFill>
                  </a:rPr>
                  <a:t>, </a:t>
                </a:r>
                <a:r>
                  <a:rPr kumimoji="1" lang="en-US" altLang="ja-JP" sz="1200" dirty="0" err="1">
                    <a:solidFill>
                      <a:schemeClr val="bg1"/>
                    </a:solidFill>
                  </a:rPr>
                  <a:t>slothLib</a:t>
                </a:r>
                <a:r>
                  <a:rPr kumimoji="1" lang="en-US" altLang="ja-JP" sz="1200" dirty="0">
                    <a:solidFill>
                      <a:schemeClr val="bg1"/>
                    </a:solidFill>
                  </a:rPr>
                  <a:t> </a:t>
                </a:r>
                <a:r>
                  <a:rPr kumimoji="1" lang="ja-JP" altLang="en-US" sz="1200" dirty="0">
                    <a:solidFill>
                      <a:schemeClr val="bg1"/>
                    </a:solidFill>
                  </a:rPr>
                  <a:t>で定義されているものに加えて句読点や記号</a:t>
                </a:r>
                <a:r>
                  <a:rPr kumimoji="1" lang="en-US" altLang="ja-JP" sz="1200" dirty="0">
                    <a:solidFill>
                      <a:schemeClr val="bg1"/>
                    </a:solidFill>
                  </a:rPr>
                  <a:t>, </a:t>
                </a:r>
                <a:r>
                  <a:rPr kumimoji="1" lang="en-US" altLang="ja-JP" sz="1200" b="1" dirty="0">
                    <a:solidFill>
                      <a:schemeClr val="bg1"/>
                    </a:solidFill>
                  </a:rPr>
                  <a:t>[PAD]</a:t>
                </a:r>
                <a:r>
                  <a:rPr kumimoji="1" lang="ja-JP" altLang="en-US" sz="1200" b="1" dirty="0">
                    <a:solidFill>
                      <a:schemeClr val="bg1"/>
                    </a:solidFill>
                  </a:rPr>
                  <a:t>を設定しました。</a:t>
                </a:r>
                <a:endParaRPr lang="en-US" altLang="ja-JP" sz="1200" dirty="0">
                  <a:latin typeface="+mn-ea"/>
                  <a:ea typeface="+mn-ea"/>
                </a:endParaRPr>
              </a:p>
              <a:p>
                <a:r>
                  <a:rPr lang="ja-JP" altLang="en-US" sz="1200" dirty="0">
                    <a:latin typeface="+mn-ea"/>
                    <a:ea typeface="+mn-ea"/>
                  </a:rPr>
                  <a:t>本研究では</a:t>
                </a:r>
                <a:r>
                  <a:rPr lang="en-US" altLang="ja-JP" sz="1200" dirty="0">
                    <a:latin typeface="+mn-ea"/>
                    <a:ea typeface="+mn-ea"/>
                  </a:rPr>
                  <a:t>α</a:t>
                </a:r>
                <a:r>
                  <a:rPr lang="ja-JP" altLang="en-US" sz="1200" dirty="0">
                    <a:latin typeface="+mn-ea"/>
                    <a:ea typeface="+mn-ea"/>
                  </a:rPr>
                  <a:t>が１または５の場合について実験を行いました。</a:t>
                </a:r>
                <a:endParaRPr lang="en-US" altLang="ja-JP" sz="1200" dirty="0">
                  <a:latin typeface="+mn-ea"/>
                  <a:ea typeface="+mn-ea"/>
                </a:endParaRPr>
              </a:p>
              <a:p>
                <a:endParaRPr lang="en-US" altLang="ja-JP" sz="1200" dirty="0">
                  <a:latin typeface="+mn-ea"/>
                  <a:ea typeface="+mn-ea"/>
                </a:endParaRPr>
              </a:p>
            </p:txBody>
          </p:sp>
        </mc:Choice>
        <mc:Fallback>
          <p:sp>
            <p:nvSpPr>
              <p:cNvPr id="3" name="ノート プレースホルダー 2">
                <a:extLst>
                  <a:ext uri="{FF2B5EF4-FFF2-40B4-BE49-F238E27FC236}">
                    <a16:creationId xmlns:a16="http://schemas.microsoft.com/office/drawing/2014/main" id="{EE42D113-F895-82BE-C70E-BC92F7FC9A16}"/>
                  </a:ext>
                </a:extLst>
              </p:cNvPr>
              <p:cNvSpPr>
                <a:spLocks noGrp="1"/>
              </p:cNvSpPr>
              <p:nvPr>
                <p:ph type="body" idx="1"/>
              </p:nvPr>
            </p:nvSpPr>
            <p:spPr/>
            <p:txBody>
              <a:bodyPr/>
              <a:lstStyle/>
              <a:p>
                <a:r>
                  <a:rPr kumimoji="1" lang="en-US" altLang="ja-JP" sz="1400" b="0" i="1" dirty="0">
                    <a:solidFill>
                      <a:schemeClr val="bg1"/>
                    </a:solidFill>
                    <a:latin typeface="Cambria Math" panose="02040503050406030204" pitchFamily="18" charset="0"/>
                    <a:ea typeface="Cambria Math" panose="02040503050406030204" pitchFamily="18" charset="0"/>
                  </a:rPr>
                  <a:t>Score</a:t>
                </a:r>
                <a:r>
                  <a:rPr kumimoji="1" lang="ja-JP" altLang="en-US" sz="1400" b="0" i="1" dirty="0">
                    <a:solidFill>
                      <a:schemeClr val="bg1"/>
                    </a:solidFill>
                    <a:latin typeface="Cambria Math" panose="02040503050406030204" pitchFamily="18" charset="0"/>
                    <a:ea typeface="Cambria Math" panose="02040503050406030204" pitchFamily="18" charset="0"/>
                  </a:rPr>
                  <a:t>の計算方法は</a:t>
                </a:r>
                <a:endParaRPr kumimoji="1" lang="en-US" altLang="ja-JP" sz="1400" b="0" i="1" dirty="0">
                  <a:solidFill>
                    <a:schemeClr val="bg1"/>
                  </a:solidFill>
                  <a:latin typeface="Cambria Math" panose="02040503050406030204" pitchFamily="18" charset="0"/>
                  <a:ea typeface="Cambria Math" panose="02040503050406030204" pitchFamily="18" charset="0"/>
                </a:endParaRPr>
              </a:p>
              <a:p>
                <a:r>
                  <a:rPr kumimoji="1" lang="en-US" altLang="ja-JP" sz="1400" b="0" i="1" dirty="0">
                    <a:solidFill>
                      <a:schemeClr val="bg1"/>
                    </a:solidFill>
                    <a:latin typeface="Cambria Math" panose="02040503050406030204" pitchFamily="18" charset="0"/>
                    <a:ea typeface="Cambria Math" panose="02040503050406030204" pitchFamily="18" charset="0"/>
                  </a:rPr>
                  <a:t>Tok</a:t>
                </a:r>
                <a:r>
                  <a:rPr kumimoji="1" lang="ja-JP" altLang="en-US" sz="1400" b="0" i="1" dirty="0">
                    <a:solidFill>
                      <a:schemeClr val="bg1"/>
                    </a:solidFill>
                    <a:latin typeface="Cambria Math" panose="02040503050406030204" pitchFamily="18" charset="0"/>
                    <a:ea typeface="Cambria Math" panose="02040503050406030204" pitchFamily="18" charset="0"/>
                  </a:rPr>
                  <a:t>が</a:t>
                </a:r>
                <a:r>
                  <a:rPr kumimoji="1" lang="en-US" altLang="ja-JP" sz="1400" b="0" i="1" dirty="0">
                    <a:solidFill>
                      <a:schemeClr val="bg1"/>
                    </a:solidFill>
                    <a:latin typeface="Cambria Math" panose="02040503050406030204" pitchFamily="18" charset="0"/>
                    <a:ea typeface="Cambria Math" panose="02040503050406030204" pitchFamily="18" charset="0"/>
                  </a:rPr>
                  <a:t>[CLS], [SEP]</a:t>
                </a:r>
                <a:r>
                  <a:rPr kumimoji="1" lang="ja-JP" altLang="en-US" sz="1400" b="0" i="1" dirty="0">
                    <a:solidFill>
                      <a:schemeClr val="bg1"/>
                    </a:solidFill>
                    <a:latin typeface="Cambria Math" panose="02040503050406030204" pitchFamily="18" charset="0"/>
                    <a:ea typeface="Cambria Math" panose="02040503050406030204" pitchFamily="18" charset="0"/>
                  </a:rPr>
                  <a:t>の場合は </a:t>
                </a:r>
                <a:r>
                  <a:rPr kumimoji="1" lang="en-US" altLang="ja-JP" sz="1400" b="0" i="0" dirty="0">
                    <a:solidFill>
                      <a:schemeClr val="bg1"/>
                    </a:solidFill>
                    <a:latin typeface="Cambria Math" panose="02040503050406030204" pitchFamily="18" charset="0"/>
                    <a:ea typeface="Cambria Math" panose="02040503050406030204" pitchFamily="18" charset="0"/>
                  </a:rPr>
                  <a:t>score </a:t>
                </a:r>
                <a:r>
                  <a:rPr kumimoji="1" lang="ja-JP" altLang="en-US" sz="1400" b="0" i="0" dirty="0">
                    <a:solidFill>
                      <a:schemeClr val="bg1"/>
                    </a:solidFill>
                    <a:latin typeface="Cambria Math" panose="02040503050406030204" pitchFamily="18" charset="0"/>
                    <a:ea typeface="Cambria Math" panose="02040503050406030204" pitchFamily="18" charset="0"/>
                  </a:rPr>
                  <a:t>は</a:t>
                </a:r>
                <a:r>
                  <a:rPr kumimoji="1" lang="en-US" altLang="ja-JP" sz="1400" b="0" i="0" dirty="0">
                    <a:solidFill>
                      <a:schemeClr val="bg1"/>
                    </a:solidFill>
                    <a:latin typeface="Cambria Math" panose="02040503050406030204" pitchFamily="18" charset="0"/>
                    <a:ea typeface="Cambria Math" panose="02040503050406030204" pitchFamily="18" charset="0"/>
                  </a:rPr>
                  <a:t>1</a:t>
                </a:r>
                <a:r>
                  <a:rPr kumimoji="1" lang="ja-JP" altLang="en-US" sz="1400" b="0" i="0" dirty="0">
                    <a:solidFill>
                      <a:schemeClr val="bg1"/>
                    </a:solidFill>
                    <a:latin typeface="Cambria Math" panose="02040503050406030204" pitchFamily="18" charset="0"/>
                    <a:ea typeface="Cambria Math" panose="02040503050406030204" pitchFamily="18" charset="0"/>
                  </a:rPr>
                  <a:t>となりスケーリングは行いません</a:t>
                </a:r>
                <a:r>
                  <a:rPr kumimoji="1" lang="en-US" altLang="ja-JP" sz="1400" b="0" i="0" dirty="0">
                    <a:solidFill>
                      <a:schemeClr val="bg1"/>
                    </a:solidFill>
                    <a:latin typeface="Cambria Math" panose="02040503050406030204" pitchFamily="18" charset="0"/>
                    <a:ea typeface="Cambria Math" panose="02040503050406030204" pitchFamily="18" charset="0"/>
                  </a:rPr>
                  <a:t>.</a:t>
                </a:r>
              </a:p>
              <a:p>
                <a:r>
                  <a:rPr kumimoji="1" lang="en-US" altLang="ja-JP" sz="1400" b="0" i="1" dirty="0">
                    <a:solidFill>
                      <a:schemeClr val="bg1"/>
                    </a:solidFill>
                    <a:latin typeface="Cambria Math" panose="02040503050406030204" pitchFamily="18" charset="0"/>
                    <a:ea typeface="Cambria Math" panose="02040503050406030204" pitchFamily="18" charset="0"/>
                  </a:rPr>
                  <a:t>Tok</a:t>
                </a:r>
                <a:r>
                  <a:rPr kumimoji="1" lang="ja-JP" altLang="en-US" sz="1400" b="0" i="1" dirty="0">
                    <a:solidFill>
                      <a:schemeClr val="bg1"/>
                    </a:solidFill>
                    <a:latin typeface="Cambria Math" panose="02040503050406030204" pitchFamily="18" charset="0"/>
                    <a:ea typeface="Cambria Math" panose="02040503050406030204" pitchFamily="18" charset="0"/>
                  </a:rPr>
                  <a:t>がストップワードであればペナルティとして正の定数パラメータ</a:t>
                </a:r>
                <a:r>
                  <a:rPr kumimoji="1" lang="en-US" altLang="ja-JP" sz="1400" b="0" i="1" dirty="0">
                    <a:solidFill>
                      <a:schemeClr val="bg1"/>
                    </a:solidFill>
                    <a:latin typeface="Cambria Math" panose="02040503050406030204" pitchFamily="18" charset="0"/>
                    <a:ea typeface="Cambria Math" panose="02040503050406030204" pitchFamily="18" charset="0"/>
                  </a:rPr>
                  <a:t>α</a:t>
                </a:r>
                <a:r>
                  <a:rPr kumimoji="1" lang="ja-JP" altLang="en-US" sz="1400" b="0" i="1" dirty="0">
                    <a:solidFill>
                      <a:schemeClr val="bg1"/>
                    </a:solidFill>
                    <a:latin typeface="Cambria Math" panose="02040503050406030204" pitchFamily="18" charset="0"/>
                    <a:ea typeface="Cambria Math" panose="02040503050406030204" pitchFamily="18" charset="0"/>
                  </a:rPr>
                  <a:t>を用いて </a:t>
                </a:r>
                <a:r>
                  <a:rPr kumimoji="1" lang="en-US" altLang="ja-JP" sz="1400" b="0" i="1" dirty="0">
                    <a:solidFill>
                      <a:schemeClr val="bg1"/>
                    </a:solidFill>
                    <a:latin typeface="Cambria Math" panose="02040503050406030204" pitchFamily="18" charset="0"/>
                    <a:ea typeface="Cambria Math" panose="02040503050406030204" pitchFamily="18" charset="0"/>
                  </a:rPr>
                  <a:t>–α </a:t>
                </a:r>
                <a:r>
                  <a:rPr kumimoji="1" lang="ja-JP" altLang="en-US" sz="1400" b="0" i="1" dirty="0">
                    <a:solidFill>
                      <a:schemeClr val="bg1"/>
                    </a:solidFill>
                    <a:latin typeface="Cambria Math" panose="02040503050406030204" pitchFamily="18" charset="0"/>
                    <a:ea typeface="Cambria Math" panose="02040503050406030204" pitchFamily="18" charset="0"/>
                  </a:rPr>
                  <a:t>を返します</a:t>
                </a:r>
                <a:r>
                  <a:rPr kumimoji="1" lang="en-US" altLang="ja-JP" sz="1400" b="0" i="1" dirty="0">
                    <a:solidFill>
                      <a:schemeClr val="bg1"/>
                    </a:solidFill>
                    <a:latin typeface="Cambria Math" panose="02040503050406030204" pitchFamily="18" charset="0"/>
                    <a:ea typeface="Cambria Math" panose="02040503050406030204" pitchFamily="18" charset="0"/>
                  </a:rPr>
                  <a:t>.</a:t>
                </a:r>
              </a:p>
              <a:p>
                <a:r>
                  <a:rPr kumimoji="1" lang="ja-JP" altLang="en-US" sz="1400" b="0" i="1" dirty="0">
                    <a:solidFill>
                      <a:schemeClr val="bg1"/>
                    </a:solidFill>
                    <a:latin typeface="Cambria Math" panose="02040503050406030204" pitchFamily="18" charset="0"/>
                    <a:ea typeface="Cambria Math" panose="02040503050406030204" pitchFamily="18" charset="0"/>
                  </a:rPr>
                  <a:t>また、</a:t>
                </a:r>
                <a:r>
                  <a:rPr kumimoji="1" lang="en-US" altLang="ja-JP" sz="1400" b="0" i="1" dirty="0">
                    <a:solidFill>
                      <a:schemeClr val="bg1"/>
                    </a:solidFill>
                    <a:latin typeface="Cambria Math" panose="02040503050406030204" pitchFamily="18" charset="0"/>
                    <a:ea typeface="Cambria Math" panose="02040503050406030204" pitchFamily="18" charset="0"/>
                  </a:rPr>
                  <a:t>Tok</a:t>
                </a:r>
                <a:r>
                  <a:rPr kumimoji="1" lang="ja-JP" altLang="en-US" sz="1400" b="0" i="1" dirty="0">
                    <a:solidFill>
                      <a:schemeClr val="bg1"/>
                    </a:solidFill>
                    <a:latin typeface="Cambria Math" panose="02040503050406030204" pitchFamily="18" charset="0"/>
                    <a:ea typeface="Cambria Math" panose="02040503050406030204" pitchFamily="18" charset="0"/>
                  </a:rPr>
                  <a:t>がストップワードではない場合、</a:t>
                </a:r>
                <a:r>
                  <a:rPr kumimoji="1" lang="en-US" altLang="ja-JP" sz="1400" b="0" i="1" dirty="0">
                    <a:solidFill>
                      <a:schemeClr val="bg1"/>
                    </a:solidFill>
                    <a:latin typeface="Cambria Math" panose="02040503050406030204" pitchFamily="18" charset="0"/>
                    <a:ea typeface="Cambria Math" panose="02040503050406030204" pitchFamily="18" charset="0"/>
                  </a:rPr>
                  <a:t>score </a:t>
                </a:r>
                <a:r>
                  <a:rPr kumimoji="1" lang="ja-JP" altLang="en-US" sz="1400" b="0" i="1" dirty="0">
                    <a:solidFill>
                      <a:schemeClr val="bg1"/>
                    </a:solidFill>
                    <a:latin typeface="Cambria Math" panose="02040503050406030204" pitchFamily="18" charset="0"/>
                    <a:ea typeface="Cambria Math" panose="02040503050406030204" pitchFamily="18" charset="0"/>
                  </a:rPr>
                  <a:t>は</a:t>
                </a:r>
                <a:r>
                  <a:rPr kumimoji="1" lang="en-US" altLang="ja-JP" sz="1400" b="0" i="1" dirty="0">
                    <a:solidFill>
                      <a:schemeClr val="bg1"/>
                    </a:solidFill>
                    <a:latin typeface="Cambria Math" panose="02040503050406030204" pitchFamily="18" charset="0"/>
                    <a:ea typeface="Cambria Math" panose="02040503050406030204" pitchFamily="18" charset="0"/>
                  </a:rPr>
                  <a:t> </a:t>
                </a:r>
                <a:r>
                  <a:rPr kumimoji="1" lang="ja-JP" altLang="en-US" sz="1400" b="0" i="1" dirty="0">
                    <a:solidFill>
                      <a:schemeClr val="bg1"/>
                    </a:solidFill>
                    <a:latin typeface="Cambria Math" panose="02040503050406030204" pitchFamily="18" charset="0"/>
                    <a:ea typeface="Cambria Math" panose="02040503050406030204" pitchFamily="18" charset="0"/>
                  </a:rPr>
                  <a:t>以下の式で表されます。ここで</a:t>
                </a:r>
                <a:endParaRPr kumimoji="1" lang="en-US" altLang="ja-JP" sz="1400" b="0" i="1" dirty="0">
                  <a:solidFill>
                    <a:schemeClr val="bg1"/>
                  </a:solidFill>
                  <a:latin typeface="Cambria Math" panose="02040503050406030204" pitchFamily="18" charset="0"/>
                  <a:ea typeface="Cambria Math" panose="02040503050406030204" pitchFamily="18" charset="0"/>
                </a:endParaRPr>
              </a:p>
              <a:p>
                <a:r>
                  <a:rPr kumimoji="1" lang="en-US" altLang="ja-JP" sz="1400" b="0" i="0">
                    <a:solidFill>
                      <a:schemeClr val="bg1"/>
                    </a:solidFill>
                    <a:latin typeface="Cambria Math" panose="02040503050406030204" pitchFamily="18" charset="0"/>
                    <a:ea typeface="Cambria Math" panose="02040503050406030204" pitchFamily="18" charset="0"/>
                  </a:rPr>
                  <a:t>𝑡𝑓𝑖𝑑𝑓</a:t>
                </a:r>
                <a:r>
                  <a:rPr kumimoji="1" lang="ja-JP" altLang="en-US" sz="1400" b="0" i="0">
                    <a:solidFill>
                      <a:schemeClr val="bg1"/>
                    </a:solidFill>
                    <a:latin typeface="Cambria Math" panose="02040503050406030204" pitchFamily="18" charset="0"/>
                  </a:rPr>
                  <a:t>項</a:t>
                </a:r>
                <a:r>
                  <a:rPr lang="ja-JP" altLang="en-US" sz="1200" dirty="0">
                    <a:latin typeface="+mn-ea"/>
                    <a:ea typeface="+mn-ea"/>
                  </a:rPr>
                  <a:t>は、モデルへの</a:t>
                </a:r>
                <a:r>
                  <a:rPr lang="ja-JP" altLang="en-US" sz="1200" b="0" dirty="0">
                    <a:latin typeface="+mn-ea"/>
                    <a:ea typeface="+mn-ea"/>
                  </a:rPr>
                  <a:t>入力系列と対応する要約文の</a:t>
                </a:r>
                <a:r>
                  <a:rPr lang="en-US" altLang="ja-JP" sz="1200" b="0" dirty="0">
                    <a:latin typeface="+mn-ea"/>
                    <a:ea typeface="+mn-ea"/>
                  </a:rPr>
                  <a:t>2</a:t>
                </a:r>
                <a:r>
                  <a:rPr lang="ja-JP" altLang="en-US" sz="1200" b="0" dirty="0">
                    <a:latin typeface="+mn-ea"/>
                    <a:ea typeface="+mn-ea"/>
                  </a:rPr>
                  <a:t>つのサブワード列から</a:t>
                </a:r>
                <a:r>
                  <a:rPr lang="ja-JP" altLang="en-US" sz="1200" dirty="0">
                    <a:latin typeface="+mn-ea"/>
                    <a:ea typeface="+mn-ea"/>
                  </a:rPr>
                  <a:t>算出した </a:t>
                </a:r>
                <a:endParaRPr lang="en-US" altLang="ja-JP" sz="1200" dirty="0">
                  <a:latin typeface="+mn-ea"/>
                  <a:ea typeface="+mn-ea"/>
                </a:endParaRPr>
              </a:p>
              <a:p>
                <a:r>
                  <a:rPr lang="ja-JP" altLang="en-US" sz="1200" dirty="0">
                    <a:latin typeface="+mn-ea"/>
                    <a:ea typeface="+mn-ea"/>
                  </a:rPr>
                  <a:t>要約文におけるトークン</a:t>
                </a:r>
                <a:r>
                  <a:rPr lang="en-US" altLang="ja-JP" sz="1200" dirty="0" err="1">
                    <a:latin typeface="+mn-ea"/>
                    <a:ea typeface="+mn-ea"/>
                  </a:rPr>
                  <a:t>i</a:t>
                </a:r>
                <a:r>
                  <a:rPr lang="ja-JP" altLang="en-US" sz="1200" dirty="0">
                    <a:latin typeface="+mn-ea"/>
                    <a:ea typeface="+mn-ea"/>
                  </a:rPr>
                  <a:t>の</a:t>
                </a:r>
                <a:r>
                  <a:rPr lang="en-US" altLang="ja-JP" sz="1200" dirty="0" err="1">
                    <a:latin typeface="+mn-ea"/>
                    <a:ea typeface="+mn-ea"/>
                  </a:rPr>
                  <a:t>tfidf</a:t>
                </a:r>
                <a:r>
                  <a:rPr lang="ja-JP" altLang="en-US" sz="1200" dirty="0">
                    <a:latin typeface="+mn-ea"/>
                    <a:ea typeface="+mn-ea"/>
                  </a:rPr>
                  <a:t>スコアです</a:t>
                </a:r>
                <a:r>
                  <a:rPr lang="en-US" altLang="ja-JP" sz="1200" dirty="0">
                    <a:latin typeface="+mn-ea"/>
                    <a:ea typeface="+mn-ea"/>
                  </a:rPr>
                  <a:t>.</a:t>
                </a:r>
              </a:p>
              <a:p>
                <a:endParaRPr lang="en-US" altLang="ja-JP" sz="1200" dirty="0">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latin typeface="+mn-ea"/>
                    <a:ea typeface="+mn-ea"/>
                  </a:rPr>
                  <a:t>ストップワード辞書には</a:t>
                </a:r>
                <a:r>
                  <a:rPr kumimoji="1" lang="en-US" altLang="ja-JP" sz="1200" dirty="0" err="1">
                    <a:solidFill>
                      <a:schemeClr val="bg1"/>
                    </a:solidFill>
                  </a:rPr>
                  <a:t>spaCy</a:t>
                </a:r>
                <a:r>
                  <a:rPr kumimoji="1" lang="en-US" altLang="ja-JP" sz="1200" dirty="0">
                    <a:solidFill>
                      <a:schemeClr val="bg1"/>
                    </a:solidFill>
                  </a:rPr>
                  <a:t>, </a:t>
                </a:r>
                <a:r>
                  <a:rPr kumimoji="1" lang="en-US" altLang="ja-JP" sz="1200" dirty="0" err="1">
                    <a:solidFill>
                      <a:schemeClr val="bg1"/>
                    </a:solidFill>
                  </a:rPr>
                  <a:t>slothLib</a:t>
                </a:r>
                <a:r>
                  <a:rPr kumimoji="1" lang="en-US" altLang="ja-JP" sz="1200" dirty="0">
                    <a:solidFill>
                      <a:schemeClr val="bg1"/>
                    </a:solidFill>
                  </a:rPr>
                  <a:t> </a:t>
                </a:r>
                <a:r>
                  <a:rPr kumimoji="1" lang="ja-JP" altLang="en-US" sz="1200" dirty="0">
                    <a:solidFill>
                      <a:schemeClr val="bg1"/>
                    </a:solidFill>
                  </a:rPr>
                  <a:t>で定義されているものに加えて句読点や記号</a:t>
                </a:r>
                <a:r>
                  <a:rPr kumimoji="1" lang="en-US" altLang="ja-JP" sz="1200" dirty="0">
                    <a:solidFill>
                      <a:schemeClr val="bg1"/>
                    </a:solidFill>
                  </a:rPr>
                  <a:t>, </a:t>
                </a:r>
                <a:r>
                  <a:rPr kumimoji="1" lang="en-US" altLang="ja-JP" sz="1200" b="1" dirty="0">
                    <a:solidFill>
                      <a:schemeClr val="bg1"/>
                    </a:solidFill>
                  </a:rPr>
                  <a:t>[PAD]</a:t>
                </a:r>
                <a:r>
                  <a:rPr kumimoji="1" lang="ja-JP" altLang="en-US" sz="1200" b="1" dirty="0">
                    <a:solidFill>
                      <a:schemeClr val="bg1"/>
                    </a:solidFill>
                  </a:rPr>
                  <a:t>を設定しました。</a:t>
                </a:r>
                <a:endParaRPr lang="en-US" altLang="ja-JP" sz="1200" dirty="0">
                  <a:latin typeface="+mn-ea"/>
                  <a:ea typeface="+mn-ea"/>
                </a:endParaRPr>
              </a:p>
              <a:p>
                <a:r>
                  <a:rPr lang="ja-JP" altLang="en-US" sz="1200" dirty="0">
                    <a:latin typeface="+mn-ea"/>
                    <a:ea typeface="+mn-ea"/>
                  </a:rPr>
                  <a:t>本研究では</a:t>
                </a:r>
                <a:r>
                  <a:rPr lang="en-US" altLang="ja-JP" sz="1200" dirty="0">
                    <a:latin typeface="+mn-ea"/>
                    <a:ea typeface="+mn-ea"/>
                  </a:rPr>
                  <a:t>α</a:t>
                </a:r>
                <a:r>
                  <a:rPr lang="ja-JP" altLang="en-US" sz="1200" dirty="0">
                    <a:latin typeface="+mn-ea"/>
                    <a:ea typeface="+mn-ea"/>
                  </a:rPr>
                  <a:t>が１または５の場合について実験を行いました。</a:t>
                </a:r>
                <a:endParaRPr lang="en-US" altLang="ja-JP" sz="1200" dirty="0">
                  <a:latin typeface="+mn-ea"/>
                  <a:ea typeface="+mn-ea"/>
                </a:endParaRPr>
              </a:p>
              <a:p>
                <a:endParaRPr lang="en-US" altLang="ja-JP" sz="1200" dirty="0">
                  <a:latin typeface="+mn-ea"/>
                  <a:ea typeface="+mn-ea"/>
                </a:endParaRPr>
              </a:p>
            </p:txBody>
          </p:sp>
        </mc:Fallback>
      </mc:AlternateContent>
      <p:sp>
        <p:nvSpPr>
          <p:cNvPr id="4" name="スライド番号プレースホルダー 3">
            <a:extLst>
              <a:ext uri="{FF2B5EF4-FFF2-40B4-BE49-F238E27FC236}">
                <a16:creationId xmlns:a16="http://schemas.microsoft.com/office/drawing/2014/main" id="{48F1EA81-81AF-5763-402D-76951FBEF788}"/>
              </a:ext>
            </a:extLst>
          </p:cNvPr>
          <p:cNvSpPr>
            <a:spLocks noGrp="1"/>
          </p:cNvSpPr>
          <p:nvPr>
            <p:ph type="sldNum" sz="quarter" idx="5"/>
          </p:nvPr>
        </p:nvSpPr>
        <p:spPr/>
        <p:txBody>
          <a:bodyPr/>
          <a:lstStyle/>
          <a:p>
            <a:fld id="{AB4198F6-3BD3-45C7-8FA6-C18C234E0100}" type="slidenum">
              <a:rPr kumimoji="1" lang="ja-JP" altLang="en-US" smtClean="0"/>
              <a:t>17</a:t>
            </a:fld>
            <a:endParaRPr kumimoji="1" lang="ja-JP" altLang="en-US"/>
          </a:p>
        </p:txBody>
      </p:sp>
    </p:spTree>
    <p:extLst>
      <p:ext uri="{BB962C8B-B14F-4D97-AF65-F5344CB8AC3E}">
        <p14:creationId xmlns:p14="http://schemas.microsoft.com/office/powerpoint/2010/main" val="8523548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次に数値実験について説明します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18</a:t>
            </a:fld>
            <a:endParaRPr kumimoji="1" lang="ja-JP" altLang="en-US"/>
          </a:p>
        </p:txBody>
      </p:sp>
    </p:spTree>
    <p:extLst>
      <p:ext uri="{BB962C8B-B14F-4D97-AF65-F5344CB8AC3E}">
        <p14:creationId xmlns:p14="http://schemas.microsoft.com/office/powerpoint/2010/main" val="11956915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E8C39-1E55-0795-5FA0-EB7261F6562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83D7321-DDEC-AD74-95CD-EFE518282BEF}"/>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FA195EC2-E6D7-5D04-A278-D1A2401A1262}"/>
                  </a:ext>
                </a:extLst>
              </p:cNvPr>
              <p:cNvSpPr>
                <a:spLocks noGrp="1"/>
              </p:cNvSpPr>
              <p:nvPr>
                <p:ph type="body" idx="1"/>
              </p:nvPr>
            </p:nvSpPr>
            <p:spPr/>
            <p:txBody>
              <a:bodyPr/>
              <a:lstStyle/>
              <a:p>
                <a:r>
                  <a:rPr lang="ja-JP" altLang="en-US" dirty="0"/>
                  <a:t>改めて、</a:t>
                </a:r>
                <a:endParaRPr lang="en-US" altLang="ja-JP" dirty="0"/>
              </a:p>
              <a:p>
                <a:pPr marL="0" indent="0">
                  <a:lnSpc>
                    <a:spcPct val="150000"/>
                  </a:lnSpc>
                  <a:buFont typeface="Arial" panose="020B0604020202020204" pitchFamily="34" charset="0"/>
                  <a:buNone/>
                </a:pPr>
                <a:r>
                  <a:rPr lang="ja-JP" altLang="en-US" dirty="0"/>
                  <a:t>本研究では</a:t>
                </a:r>
                <a:r>
                  <a:rPr lang="en-US" altLang="ja-JP" sz="1200" dirty="0">
                    <a:solidFill>
                      <a:schemeClr val="tx1"/>
                    </a:solidFill>
                  </a:rPr>
                  <a:t>livedoor </a:t>
                </a:r>
                <a:r>
                  <a:rPr lang="ja-JP" altLang="en-US" sz="1200" dirty="0">
                    <a:solidFill>
                      <a:schemeClr val="tx1"/>
                    </a:solidFill>
                  </a:rPr>
                  <a:t>ニュースコーパスデータセットを用いた</a:t>
                </a:r>
                <a:r>
                  <a:rPr lang="en-US" altLang="ja-JP" sz="1200" dirty="0">
                    <a:solidFill>
                      <a:schemeClr val="tx1"/>
                    </a:solidFill>
                  </a:rPr>
                  <a:t>9</a:t>
                </a:r>
                <a:r>
                  <a:rPr lang="ja-JP" altLang="en-US" sz="1200" dirty="0">
                    <a:solidFill>
                      <a:schemeClr val="tx1"/>
                    </a:solidFill>
                  </a:rPr>
                  <a:t>クラスの記事ラベル推定を行い、提案手法の有効性を確認することを目標とします。</a:t>
                </a:r>
                <a:endParaRPr lang="en-US" altLang="ja-JP" sz="1200" dirty="0">
                  <a:solidFill>
                    <a:schemeClr val="tx1"/>
                  </a:solidFill>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ja-JP" altLang="en-US" sz="1200" dirty="0">
                    <a:solidFill>
                      <a:schemeClr val="tx1"/>
                    </a:solidFill>
                  </a:rPr>
                  <a:t>訓練データ </a:t>
                </a:r>
                <a:r>
                  <a:rPr lang="en-US" altLang="ja-JP" sz="1200" dirty="0">
                    <a:solidFill>
                      <a:schemeClr val="tx1"/>
                    </a:solidFill>
                  </a:rPr>
                  <a:t>: </a:t>
                </a:r>
                <a:r>
                  <a:rPr lang="ja-JP" altLang="en-US" sz="1200" dirty="0">
                    <a:solidFill>
                      <a:schemeClr val="tx1"/>
                    </a:solidFill>
                  </a:rPr>
                  <a:t>検証データ </a:t>
                </a:r>
                <a:r>
                  <a:rPr lang="en-US" altLang="ja-JP" sz="1200" dirty="0">
                    <a:solidFill>
                      <a:schemeClr val="tx1"/>
                    </a:solidFill>
                  </a:rPr>
                  <a:t>: </a:t>
                </a:r>
                <a:r>
                  <a:rPr lang="ja-JP" altLang="en-US" sz="1200" dirty="0">
                    <a:solidFill>
                      <a:schemeClr val="tx1"/>
                    </a:solidFill>
                  </a:rPr>
                  <a:t>テストデータ の比率が</a:t>
                </a:r>
                <a:r>
                  <a:rPr lang="en-US" altLang="ja-JP" sz="1200" dirty="0">
                    <a:solidFill>
                      <a:schemeClr val="tx1"/>
                    </a:solidFill>
                  </a:rPr>
                  <a:t> 8 : 1 : 1 </a:t>
                </a:r>
                <a:r>
                  <a:rPr lang="ja-JP" altLang="en-US" sz="1200" dirty="0">
                    <a:solidFill>
                      <a:schemeClr val="tx1"/>
                    </a:solidFill>
                  </a:rPr>
                  <a:t>となるように分割し、</a:t>
                </a:r>
                <a:endParaRPr lang="en-US" altLang="ja-JP" dirty="0"/>
              </a:p>
              <a:p>
                <a:pPr marL="0" indent="0">
                  <a:lnSpc>
                    <a:spcPct val="150000"/>
                  </a:lnSpc>
                  <a:buFont typeface="Arial" panose="020B0604020202020204" pitchFamily="34" charset="0"/>
                  <a:buNone/>
                </a:pPr>
                <a:r>
                  <a:rPr lang="ja-JP" altLang="en-US" sz="1200" dirty="0"/>
                  <a:t>検証データにおける</a:t>
                </a:r>
                <a:r>
                  <a:rPr lang="en-US" altLang="ja-JP" sz="1200" dirty="0"/>
                  <a:t> F1 </a:t>
                </a:r>
                <a:r>
                  <a:rPr lang="ja-JP" altLang="en-US" sz="1200" dirty="0"/>
                  <a:t>値 が最も高い</a:t>
                </a:r>
                <a:r>
                  <a:rPr lang="en-US" altLang="ja-JP" sz="1200" dirty="0"/>
                  <a:t> epoch </a:t>
                </a:r>
                <a:r>
                  <a:rPr lang="ja-JP" altLang="en-US" sz="1200" dirty="0"/>
                  <a:t>におけるモデルを用いてテストデータで評価を行いました。また異なるシード値で</a:t>
                </a:r>
                <a:r>
                  <a:rPr lang="en-US" altLang="ja-JP" sz="1200" dirty="0"/>
                  <a:t>3</a:t>
                </a:r>
                <a:r>
                  <a:rPr lang="ja-JP" altLang="en-US" sz="1200" dirty="0"/>
                  <a:t>回実験を行いました。</a:t>
                </a:r>
                <a:endParaRPr lang="en-US" altLang="ja-JP" sz="1200" dirty="0"/>
              </a:p>
              <a:p>
                <a:pPr marL="0" indent="0">
                  <a:lnSpc>
                    <a:spcPct val="150000"/>
                  </a:lnSpc>
                  <a:buFont typeface="Arial" panose="020B0604020202020204" pitchFamily="34" charset="0"/>
                  <a:buNone/>
                </a:pPr>
                <a:r>
                  <a:rPr lang="ja-JP" altLang="en-US" sz="1200" dirty="0">
                    <a:solidFill>
                      <a:schemeClr val="tx1"/>
                    </a:solidFill>
                  </a:rPr>
                  <a:t>分類木は</a:t>
                </a:r>
                <a:r>
                  <a:rPr lang="en-US" altLang="ja-JP" sz="1200" dirty="0">
                    <a:solidFill>
                      <a:schemeClr val="tx1"/>
                    </a:solidFill>
                  </a:rPr>
                  <a:t>1</a:t>
                </a:r>
                <a:r>
                  <a:rPr lang="ja-JP" altLang="en-US" sz="1200" dirty="0">
                    <a:solidFill>
                      <a:schemeClr val="tx1"/>
                    </a:solidFill>
                  </a:rPr>
                  <a:t>層の全結合層とし、 各</a:t>
                </a:r>
                <a:r>
                  <a:rPr lang="en-US" altLang="ja-JP" sz="1200" dirty="0" err="1">
                    <a:solidFill>
                      <a:schemeClr val="tx1"/>
                    </a:solidFill>
                  </a:rPr>
                  <a:t>bert</a:t>
                </a:r>
                <a:r>
                  <a:rPr lang="ja-JP" altLang="en-US" sz="1200" dirty="0">
                    <a:solidFill>
                      <a:schemeClr val="tx1"/>
                    </a:solidFill>
                  </a:rPr>
                  <a:t>モデルは最終層のみをファインチューニングしました</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ラベルごとの細かいデータ数は表のようになっています。</a:t>
                </a:r>
                <a:endParaRPr lang="ja-JP" altLang="en-US" dirty="0"/>
              </a:p>
            </p:txBody>
          </p:sp>
        </mc:Choice>
        <mc:Fallback xmlns="">
          <p:sp>
            <p:nvSpPr>
              <p:cNvPr id="3" name="ノート プレースホルダー 2">
                <a:extLst>
                  <a:ext uri="{FF2B5EF4-FFF2-40B4-BE49-F238E27FC236}">
                    <a16:creationId xmlns:a16="http://schemas.microsoft.com/office/drawing/2014/main" id="{FA195EC2-E6D7-5D04-A278-D1A2401A1262}"/>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12260D6A-24FD-5D25-D2FF-46A6B36BB853}"/>
              </a:ext>
            </a:extLst>
          </p:cNvPr>
          <p:cNvSpPr>
            <a:spLocks noGrp="1"/>
          </p:cNvSpPr>
          <p:nvPr>
            <p:ph type="sldNum" sz="quarter" idx="5"/>
          </p:nvPr>
        </p:nvSpPr>
        <p:spPr/>
        <p:txBody>
          <a:bodyPr/>
          <a:lstStyle/>
          <a:p>
            <a:fld id="{AB4198F6-3BD3-45C7-8FA6-C18C234E0100}" type="slidenum">
              <a:rPr kumimoji="1" lang="ja-JP" altLang="en-US" smtClean="0"/>
              <a:t>19</a:t>
            </a:fld>
            <a:endParaRPr kumimoji="1" lang="ja-JP" altLang="en-US"/>
          </a:p>
        </p:txBody>
      </p:sp>
    </p:spTree>
    <p:extLst>
      <p:ext uri="{BB962C8B-B14F-4D97-AF65-F5344CB8AC3E}">
        <p14:creationId xmlns:p14="http://schemas.microsoft.com/office/powerpoint/2010/main" val="134434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発表の流れはこのようになっております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a:t>
            </a:fld>
            <a:endParaRPr kumimoji="1" lang="ja-JP" altLang="en-US"/>
          </a:p>
        </p:txBody>
      </p:sp>
    </p:spTree>
    <p:extLst>
      <p:ext uri="{BB962C8B-B14F-4D97-AF65-F5344CB8AC3E}">
        <p14:creationId xmlns:p14="http://schemas.microsoft.com/office/powerpoint/2010/main" val="3420094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D42492-837E-2461-F630-7DA9E773438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4D4B390-C589-94EC-817E-CEDBFB9038A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C1B8983-7247-8D80-58C0-9E9ACF4F117D}"/>
              </a:ext>
            </a:extLst>
          </p:cNvPr>
          <p:cNvSpPr>
            <a:spLocks noGrp="1"/>
          </p:cNvSpPr>
          <p:nvPr>
            <p:ph type="body" idx="1"/>
          </p:nvPr>
        </p:nvSpPr>
        <p:spPr/>
        <p:txBody>
          <a:bodyPr/>
          <a:lstStyle/>
          <a:p>
            <a:r>
              <a:rPr lang="ja-JP" altLang="en-US" dirty="0"/>
              <a:t>また、分類精度の比較対象として、大和による従来手法に加えて</a:t>
            </a:r>
            <a:endParaRPr lang="en-US" altLang="ja-JP" dirty="0"/>
          </a:p>
          <a:p>
            <a:r>
              <a:rPr lang="ja-JP" altLang="en-US" dirty="0"/>
              <a:t>比較手法１として要約文のみを入力とした場合</a:t>
            </a:r>
            <a:r>
              <a:rPr lang="en-US" altLang="ja-JP" dirty="0"/>
              <a:t>,</a:t>
            </a:r>
          </a:p>
        </p:txBody>
      </p:sp>
      <p:sp>
        <p:nvSpPr>
          <p:cNvPr id="4" name="スライド番号プレースホルダー 3">
            <a:extLst>
              <a:ext uri="{FF2B5EF4-FFF2-40B4-BE49-F238E27FC236}">
                <a16:creationId xmlns:a16="http://schemas.microsoft.com/office/drawing/2014/main" id="{A76183AE-805A-F508-C5C8-441AC7D3257D}"/>
              </a:ext>
            </a:extLst>
          </p:cNvPr>
          <p:cNvSpPr>
            <a:spLocks noGrp="1"/>
          </p:cNvSpPr>
          <p:nvPr>
            <p:ph type="sldNum" sz="quarter" idx="5"/>
          </p:nvPr>
        </p:nvSpPr>
        <p:spPr/>
        <p:txBody>
          <a:bodyPr/>
          <a:lstStyle/>
          <a:p>
            <a:fld id="{AB4198F6-3BD3-45C7-8FA6-C18C234E0100}" type="slidenum">
              <a:rPr kumimoji="1" lang="ja-JP" altLang="en-US" smtClean="0"/>
              <a:t>20</a:t>
            </a:fld>
            <a:endParaRPr kumimoji="1" lang="ja-JP" altLang="en-US"/>
          </a:p>
        </p:txBody>
      </p:sp>
    </p:spTree>
    <p:extLst>
      <p:ext uri="{BB962C8B-B14F-4D97-AF65-F5344CB8AC3E}">
        <p14:creationId xmlns:p14="http://schemas.microsoft.com/office/powerpoint/2010/main" val="9301329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83F73-F385-A00F-5CD5-4C09664B46B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5223D9A-B09E-AC5B-62B4-36E23FEF352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90EF05F-BFAE-1807-785A-B00A39EC53FC}"/>
              </a:ext>
            </a:extLst>
          </p:cNvPr>
          <p:cNvSpPr>
            <a:spLocks noGrp="1"/>
          </p:cNvSpPr>
          <p:nvPr>
            <p:ph type="body" idx="1"/>
          </p:nvPr>
        </p:nvSpPr>
        <p:spPr/>
        <p:txBody>
          <a:bodyPr/>
          <a:lstStyle/>
          <a:p>
            <a:r>
              <a:rPr lang="ja-JP" altLang="en-US" dirty="0"/>
              <a:t>そして、比較手法</a:t>
            </a:r>
            <a:r>
              <a:rPr lang="en-US" altLang="ja-JP" dirty="0"/>
              <a:t>2</a:t>
            </a:r>
            <a:r>
              <a:rPr lang="ja-JP" altLang="en-US" dirty="0"/>
              <a:t>としては</a:t>
            </a:r>
            <a:r>
              <a:rPr lang="en-US" altLang="ja-JP" sz="1200" dirty="0">
                <a:solidFill>
                  <a:schemeClr val="tx1"/>
                </a:solidFill>
              </a:rPr>
              <a:t>‘</a:t>
            </a:r>
            <a:r>
              <a:rPr lang="en-US" altLang="ja-JP" sz="1200" dirty="0" err="1">
                <a:solidFill>
                  <a:schemeClr val="tx1"/>
                </a:solidFill>
              </a:rPr>
              <a:t>plamo</a:t>
            </a:r>
            <a:r>
              <a:rPr lang="en-US" altLang="ja-JP" sz="1200" dirty="0">
                <a:solidFill>
                  <a:schemeClr val="tx1"/>
                </a:solidFill>
              </a:rPr>
              <a:t>-prime’ </a:t>
            </a:r>
            <a:r>
              <a:rPr lang="ja-JP" altLang="en-US" sz="1200" dirty="0">
                <a:solidFill>
                  <a:schemeClr val="tx1"/>
                </a:solidFill>
              </a:rPr>
              <a:t>および </a:t>
            </a:r>
            <a:r>
              <a:rPr lang="en-US" altLang="ja-JP" sz="1200" dirty="0">
                <a:solidFill>
                  <a:schemeClr val="tx1"/>
                </a:solidFill>
              </a:rPr>
              <a:t>‘gpt-4o-mini’ </a:t>
            </a:r>
            <a:r>
              <a:rPr lang="ja-JP" altLang="en-US" sz="1200" dirty="0"/>
              <a:t>のみを用いた</a:t>
            </a:r>
            <a:br>
              <a:rPr lang="en-US" altLang="ja-JP" sz="1200" dirty="0"/>
            </a:br>
            <a:r>
              <a:rPr lang="en-US" altLang="ja-JP" sz="1200" dirty="0"/>
              <a:t>Zero-Shot, Few-Shot </a:t>
            </a:r>
            <a:r>
              <a:rPr lang="ja-JP" altLang="en-US" sz="1200" dirty="0"/>
              <a:t>による分類です。プロンプトや手法の詳細については時間の都合上省略します。</a:t>
            </a:r>
            <a:endParaRPr lang="en-US" altLang="ja-JP" sz="1200" dirty="0"/>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ltLang="ja-JP" sz="1200" dirty="0"/>
              <a:t>LLM</a:t>
            </a:r>
            <a:r>
              <a:rPr lang="ja-JP" altLang="en-US" sz="1200" dirty="0"/>
              <a:t> が選定した</a:t>
            </a:r>
            <a:r>
              <a:rPr lang="ja-JP" altLang="en-US" sz="1200" b="1" dirty="0">
                <a:solidFill>
                  <a:schemeClr val="tx1"/>
                </a:solidFill>
              </a:rPr>
              <a:t>上位 </a:t>
            </a:r>
            <a:r>
              <a:rPr lang="en-US" altLang="ja-JP" sz="1200" b="1" dirty="0">
                <a:solidFill>
                  <a:schemeClr val="tx1"/>
                </a:solidFill>
              </a:rPr>
              <a:t>3 </a:t>
            </a:r>
            <a:r>
              <a:rPr lang="ja-JP" altLang="en-US" sz="1200" b="1" dirty="0">
                <a:solidFill>
                  <a:schemeClr val="tx1"/>
                </a:solidFill>
              </a:rPr>
              <a:t>つのラベル</a:t>
            </a:r>
            <a:r>
              <a:rPr lang="ja-JP" altLang="en-US" sz="1200" dirty="0">
                <a:solidFill>
                  <a:schemeClr val="tx1"/>
                </a:solidFill>
              </a:rPr>
              <a:t>を </a:t>
            </a:r>
            <a:r>
              <a:rPr lang="en-US" altLang="ja-JP" sz="1200" dirty="0">
                <a:solidFill>
                  <a:schemeClr val="tx1"/>
                </a:solidFill>
              </a:rPr>
              <a:t>JSON </a:t>
            </a:r>
            <a:r>
              <a:rPr lang="ja-JP" altLang="en-US" sz="1200" dirty="0">
                <a:solidFill>
                  <a:schemeClr val="tx1"/>
                </a:solidFill>
              </a:rPr>
              <a:t>形式で回答してもらい、</a:t>
            </a:r>
            <a:r>
              <a:rPr lang="ja-JP" altLang="en-US" sz="1200" b="0" dirty="0">
                <a:solidFill>
                  <a:schemeClr val="tx1"/>
                </a:solidFill>
              </a:rPr>
              <a:t>その</a:t>
            </a:r>
            <a:r>
              <a:rPr lang="ja-JP" altLang="en-US" sz="1200" dirty="0">
                <a:solidFill>
                  <a:schemeClr val="tx1"/>
                </a:solidFill>
              </a:rPr>
              <a:t>中に正</a:t>
            </a:r>
            <a:r>
              <a:rPr lang="ja-JP" altLang="en-US" sz="1200" dirty="0"/>
              <a:t>しいラベル</a:t>
            </a:r>
            <a:r>
              <a:rPr lang="ja-JP" altLang="en-US" sz="1200" dirty="0">
                <a:solidFill>
                  <a:schemeClr val="tx1"/>
                </a:solidFill>
              </a:rPr>
              <a:t>があれば正解としました。</a:t>
            </a:r>
            <a:endParaRPr lang="en-US" altLang="ja-JP" sz="1200" dirty="0">
              <a:solidFill>
                <a:schemeClr val="tx1"/>
              </a:solidFill>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ja-JP" altLang="en-US" sz="1200" dirty="0">
                <a:solidFill>
                  <a:schemeClr val="tx1"/>
                </a:solidFill>
              </a:rPr>
              <a:t>このとき、温度パラメータは</a:t>
            </a:r>
            <a:r>
              <a:rPr lang="en-US" altLang="ja-JP" sz="1200" dirty="0">
                <a:solidFill>
                  <a:schemeClr val="tx1"/>
                </a:solidFill>
              </a:rPr>
              <a:t>0</a:t>
            </a:r>
            <a:r>
              <a:rPr lang="ja-JP" altLang="en-US" sz="1200" dirty="0">
                <a:solidFill>
                  <a:schemeClr val="tx1"/>
                </a:solidFill>
              </a:rPr>
              <a:t>としました</a:t>
            </a:r>
            <a:r>
              <a:rPr lang="en-US" altLang="ja-JP" sz="1200" dirty="0">
                <a:solidFill>
                  <a:schemeClr val="tx1"/>
                </a:solidFill>
              </a:rPr>
              <a:t>.</a:t>
            </a:r>
          </a:p>
          <a:p>
            <a:pPr marL="0" indent="0">
              <a:lnSpc>
                <a:spcPct val="150000"/>
              </a:lnSpc>
              <a:buFont typeface="Arial" panose="020B0604020202020204" pitchFamily="34" charset="0"/>
              <a:buNone/>
            </a:pPr>
            <a:endParaRPr lang="en-US" altLang="ja-JP" sz="1200" dirty="0">
              <a:solidFill>
                <a:schemeClr val="tx1"/>
              </a:solidFill>
            </a:endParaRPr>
          </a:p>
          <a:p>
            <a:pPr marL="0" indent="0">
              <a:lnSpc>
                <a:spcPct val="150000"/>
              </a:lnSpc>
              <a:buFont typeface="Arial" panose="020B0604020202020204" pitchFamily="34" charset="0"/>
              <a:buNone/>
            </a:pPr>
            <a:r>
              <a:rPr lang="en-US" altLang="ja-JP" sz="1200" dirty="0">
                <a:solidFill>
                  <a:schemeClr val="tx1"/>
                </a:solidFill>
              </a:rPr>
              <a:t>LLM API </a:t>
            </a:r>
            <a:r>
              <a:rPr lang="ja-JP" altLang="en-US" sz="1200" dirty="0">
                <a:solidFill>
                  <a:schemeClr val="tx1"/>
                </a:solidFill>
              </a:rPr>
              <a:t>のみで十分な精度が得られる場合，学習・運用コストの観点から，</a:t>
            </a:r>
            <a:endParaRPr lang="en-US" altLang="ja-JP" sz="1200" dirty="0">
              <a:solidFill>
                <a:schemeClr val="tx1"/>
              </a:solidFill>
            </a:endParaRPr>
          </a:p>
          <a:p>
            <a:pPr marL="0" indent="0">
              <a:lnSpc>
                <a:spcPct val="150000"/>
              </a:lnSpc>
              <a:buFont typeface="Arial" panose="020B0604020202020204" pitchFamily="34" charset="0"/>
              <a:buNone/>
            </a:pPr>
            <a:r>
              <a:rPr lang="ja-JP" altLang="en-US" sz="1200" dirty="0">
                <a:solidFill>
                  <a:schemeClr val="tx1"/>
                </a:solidFill>
              </a:rPr>
              <a:t>提案手法のような複雑なモデルを学習・運用する必要性が失われてしまう可能性があるため，これについて検討しました</a:t>
            </a:r>
            <a:r>
              <a:rPr lang="en-US" altLang="ja-JP" sz="1200" dirty="0">
                <a:solidFill>
                  <a:schemeClr val="tx1"/>
                </a:solidFill>
              </a:rPr>
              <a:t>.</a:t>
            </a:r>
          </a:p>
          <a:p>
            <a:pPr marL="342900" indent="-342900">
              <a:lnSpc>
                <a:spcPct val="150000"/>
              </a:lnSpc>
              <a:buFont typeface="Arial" panose="020B0604020202020204" pitchFamily="34" charset="0"/>
              <a:buChar char="•"/>
            </a:pPr>
            <a:endParaRPr lang="en-US" altLang="ja-JP" sz="1200" dirty="0">
              <a:solidFill>
                <a:schemeClr val="tx1"/>
              </a:solidFill>
            </a:endParaRPr>
          </a:p>
          <a:p>
            <a:endParaRPr lang="en-US" altLang="ja-JP" dirty="0"/>
          </a:p>
        </p:txBody>
      </p:sp>
      <p:sp>
        <p:nvSpPr>
          <p:cNvPr id="4" name="スライド番号プレースホルダー 3">
            <a:extLst>
              <a:ext uri="{FF2B5EF4-FFF2-40B4-BE49-F238E27FC236}">
                <a16:creationId xmlns:a16="http://schemas.microsoft.com/office/drawing/2014/main" id="{46EF84BE-23FB-999D-F4DF-6FF402E33E66}"/>
              </a:ext>
            </a:extLst>
          </p:cNvPr>
          <p:cNvSpPr>
            <a:spLocks noGrp="1"/>
          </p:cNvSpPr>
          <p:nvPr>
            <p:ph type="sldNum" sz="quarter" idx="5"/>
          </p:nvPr>
        </p:nvSpPr>
        <p:spPr/>
        <p:txBody>
          <a:bodyPr/>
          <a:lstStyle/>
          <a:p>
            <a:fld id="{AB4198F6-3BD3-45C7-8FA6-C18C234E0100}" type="slidenum">
              <a:rPr kumimoji="1" lang="ja-JP" altLang="en-US" smtClean="0"/>
              <a:t>21</a:t>
            </a:fld>
            <a:endParaRPr kumimoji="1" lang="ja-JP" altLang="en-US"/>
          </a:p>
        </p:txBody>
      </p:sp>
    </p:spTree>
    <p:extLst>
      <p:ext uri="{BB962C8B-B14F-4D97-AF65-F5344CB8AC3E}">
        <p14:creationId xmlns:p14="http://schemas.microsoft.com/office/powerpoint/2010/main" val="23088767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09E60-AFB6-6EF5-1E3C-D972BCA0712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B54B070-194C-4342-8F4B-646757F4D8F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FF5558C-3D8C-50C6-A0C3-53FF6B5D0416}"/>
              </a:ext>
            </a:extLst>
          </p:cNvPr>
          <p:cNvSpPr>
            <a:spLocks noGrp="1"/>
          </p:cNvSpPr>
          <p:nvPr>
            <p:ph type="body" idx="1"/>
          </p:nvPr>
        </p:nvSpPr>
        <p:spPr/>
        <p:txBody>
          <a:bodyPr/>
          <a:lstStyle/>
          <a:p>
            <a:r>
              <a:rPr lang="ja-JP" altLang="en-US" dirty="0"/>
              <a:t>実験で用いたパラメータは表の通りになります。</a:t>
            </a:r>
            <a:endParaRPr lang="en-US" altLang="ja-JP" dirty="0"/>
          </a:p>
        </p:txBody>
      </p:sp>
      <p:sp>
        <p:nvSpPr>
          <p:cNvPr id="4" name="スライド番号プレースホルダー 3">
            <a:extLst>
              <a:ext uri="{FF2B5EF4-FFF2-40B4-BE49-F238E27FC236}">
                <a16:creationId xmlns:a16="http://schemas.microsoft.com/office/drawing/2014/main" id="{D2408A00-D2BF-8EFC-08A3-BAC372428D15}"/>
              </a:ext>
            </a:extLst>
          </p:cNvPr>
          <p:cNvSpPr>
            <a:spLocks noGrp="1"/>
          </p:cNvSpPr>
          <p:nvPr>
            <p:ph type="sldNum" sz="quarter" idx="5"/>
          </p:nvPr>
        </p:nvSpPr>
        <p:spPr/>
        <p:txBody>
          <a:bodyPr/>
          <a:lstStyle/>
          <a:p>
            <a:fld id="{AB4198F6-3BD3-45C7-8FA6-C18C234E0100}" type="slidenum">
              <a:rPr kumimoji="1" lang="ja-JP" altLang="en-US" smtClean="0"/>
              <a:t>22</a:t>
            </a:fld>
            <a:endParaRPr kumimoji="1" lang="ja-JP" altLang="en-US"/>
          </a:p>
        </p:txBody>
      </p:sp>
    </p:spTree>
    <p:extLst>
      <p:ext uri="{BB962C8B-B14F-4D97-AF65-F5344CB8AC3E}">
        <p14:creationId xmlns:p14="http://schemas.microsoft.com/office/powerpoint/2010/main" val="7166535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0E140F-5A42-B171-4115-80B02A3822C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BAE5747-3B13-ED81-6372-A1216F66134D}"/>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CB516FB3-07CB-49FF-2880-A96A7FF5A735}"/>
                  </a:ext>
                </a:extLst>
              </p:cNvPr>
              <p:cNvSpPr>
                <a:spLocks noGrp="1"/>
              </p:cNvSpPr>
              <p:nvPr>
                <p:ph type="body" idx="1"/>
              </p:nvPr>
            </p:nvSpPr>
            <p:spPr/>
            <p:txBody>
              <a:bodyPr/>
              <a:lstStyle/>
              <a:p>
                <a:r>
                  <a:rPr lang="en-US" altLang="ja-JP" dirty="0"/>
                  <a:t>3</a:t>
                </a:r>
                <a:r>
                  <a:rPr lang="ja-JP" altLang="en-US" dirty="0"/>
                  <a:t>回試行の平均結果を示します。</a:t>
                </a:r>
                <a:r>
                  <a:rPr lang="en-US" altLang="ja-JP" dirty="0"/>
                  <a:t>〈〉</a:t>
                </a:r>
                <a:r>
                  <a:rPr lang="ja-JP" altLang="en-US" dirty="0"/>
                  <a:t>の中は標準偏差を表しています。</a:t>
                </a:r>
                <a:endParaRPr lang="en-US" altLang="ja-JP" dirty="0"/>
              </a:p>
              <a:p>
                <a:r>
                  <a:rPr lang="ja-JP" altLang="en-US" dirty="0"/>
                  <a:t>比較手法２には最も性能が高かった</a:t>
                </a:r>
                <a:r>
                  <a:rPr lang="en-US" altLang="ja-JP" dirty="0"/>
                  <a:t>gpt-4o-mini </a:t>
                </a:r>
                <a:r>
                  <a:rPr lang="ja-JP" altLang="en-US" dirty="0"/>
                  <a:t>で</a:t>
                </a:r>
                <a:r>
                  <a:rPr lang="en-US" altLang="ja-JP" dirty="0"/>
                  <a:t>Few-Shot</a:t>
                </a:r>
                <a:r>
                  <a:rPr lang="ja-JP" altLang="en-US" dirty="0"/>
                  <a:t>を行った結果を示しています。</a:t>
                </a:r>
                <a:endParaRPr lang="en-US" altLang="ja-JP" dirty="0"/>
              </a:p>
              <a:p>
                <a:endParaRPr lang="ja-JP" altLang="en-US" dirty="0"/>
              </a:p>
            </p:txBody>
          </p:sp>
        </mc:Choice>
        <mc:Fallback xmlns="">
          <p:sp>
            <p:nvSpPr>
              <p:cNvPr id="3" name="ノート プレースホルダー 2">
                <a:extLst>
                  <a:ext uri="{FF2B5EF4-FFF2-40B4-BE49-F238E27FC236}">
                    <a16:creationId xmlns:a16="http://schemas.microsoft.com/office/drawing/2014/main" id="{CB516FB3-07CB-49FF-2880-A96A7FF5A735}"/>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D17F4660-30D7-259A-CF5E-13B1C03D21F1}"/>
              </a:ext>
            </a:extLst>
          </p:cNvPr>
          <p:cNvSpPr>
            <a:spLocks noGrp="1"/>
          </p:cNvSpPr>
          <p:nvPr>
            <p:ph type="sldNum" sz="quarter" idx="5"/>
          </p:nvPr>
        </p:nvSpPr>
        <p:spPr/>
        <p:txBody>
          <a:bodyPr/>
          <a:lstStyle/>
          <a:p>
            <a:fld id="{AB4198F6-3BD3-45C7-8FA6-C18C234E0100}" type="slidenum">
              <a:rPr kumimoji="1" lang="ja-JP" altLang="en-US" smtClean="0"/>
              <a:t>23</a:t>
            </a:fld>
            <a:endParaRPr kumimoji="1" lang="ja-JP" altLang="en-US"/>
          </a:p>
        </p:txBody>
      </p:sp>
    </p:spTree>
    <p:extLst>
      <p:ext uri="{BB962C8B-B14F-4D97-AF65-F5344CB8AC3E}">
        <p14:creationId xmlns:p14="http://schemas.microsoft.com/office/powerpoint/2010/main" val="29204499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1157E-404F-2C4D-0785-C831FCBD97C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2F7C245-928F-C9AF-B953-E611CD95D0B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E0CB5FD-F5F8-DE5C-E37F-17385437F20E}"/>
              </a:ext>
            </a:extLst>
          </p:cNvPr>
          <p:cNvSpPr>
            <a:spLocks noGrp="1"/>
          </p:cNvSpPr>
          <p:nvPr>
            <p:ph type="body" idx="1"/>
          </p:nvPr>
        </p:nvSpPr>
        <p:spPr/>
        <p:txBody>
          <a:bodyPr/>
          <a:lstStyle/>
          <a:p>
            <a:r>
              <a:rPr lang="ja-JP" altLang="en-US" dirty="0"/>
              <a:t>表より、</a:t>
            </a:r>
            <a:r>
              <a:rPr lang="en-US" altLang="ja-JP" dirty="0"/>
              <a:t>accuracy F</a:t>
            </a:r>
            <a:r>
              <a:rPr lang="ja-JP" altLang="en-US" dirty="0"/>
              <a:t>値において</a:t>
            </a:r>
            <a:endParaRPr lang="en-US" altLang="ja-JP" dirty="0"/>
          </a:p>
          <a:p>
            <a:r>
              <a:rPr lang="ja-JP" altLang="en-US" dirty="0"/>
              <a:t>提案手法</a:t>
            </a:r>
            <a:r>
              <a:rPr lang="en-US" altLang="ja-JP" dirty="0"/>
              <a:t>1</a:t>
            </a:r>
            <a:r>
              <a:rPr lang="ja-JP" altLang="en-US" dirty="0"/>
              <a:t>および提案手法</a:t>
            </a:r>
            <a:r>
              <a:rPr lang="en-US" altLang="ja-JP" dirty="0"/>
              <a:t>2</a:t>
            </a:r>
            <a:r>
              <a:rPr lang="ja-JP" altLang="en-US" dirty="0"/>
              <a:t>において従来手法を上回り、テキスト分類タスクにおける有効性を示すことが出来ました。</a:t>
            </a:r>
            <a:endParaRPr lang="en-US" altLang="ja-JP" dirty="0"/>
          </a:p>
          <a:p>
            <a:endParaRPr lang="ja-JP" altLang="en-US" dirty="0"/>
          </a:p>
        </p:txBody>
      </p:sp>
      <p:sp>
        <p:nvSpPr>
          <p:cNvPr id="4" name="スライド番号プレースホルダー 3">
            <a:extLst>
              <a:ext uri="{FF2B5EF4-FFF2-40B4-BE49-F238E27FC236}">
                <a16:creationId xmlns:a16="http://schemas.microsoft.com/office/drawing/2014/main" id="{BFB620B8-20CE-B627-3407-E2FDB0CCB57A}"/>
              </a:ext>
            </a:extLst>
          </p:cNvPr>
          <p:cNvSpPr>
            <a:spLocks noGrp="1"/>
          </p:cNvSpPr>
          <p:nvPr>
            <p:ph type="sldNum" sz="quarter" idx="5"/>
          </p:nvPr>
        </p:nvSpPr>
        <p:spPr/>
        <p:txBody>
          <a:bodyPr/>
          <a:lstStyle/>
          <a:p>
            <a:fld id="{AB4198F6-3BD3-45C7-8FA6-C18C234E0100}" type="slidenum">
              <a:rPr kumimoji="1" lang="ja-JP" altLang="en-US" smtClean="0"/>
              <a:t>24</a:t>
            </a:fld>
            <a:endParaRPr kumimoji="1" lang="ja-JP" altLang="en-US"/>
          </a:p>
        </p:txBody>
      </p:sp>
    </p:spTree>
    <p:extLst>
      <p:ext uri="{BB962C8B-B14F-4D97-AF65-F5344CB8AC3E}">
        <p14:creationId xmlns:p14="http://schemas.microsoft.com/office/powerpoint/2010/main" val="37541430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E131A-C040-4000-5B5F-AB080F42D4A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5099CC7-29CB-91CF-15B2-0328B4AC5CB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218BADC-6813-519A-8FEA-1A9600449E94}"/>
              </a:ext>
            </a:extLst>
          </p:cNvPr>
          <p:cNvSpPr>
            <a:spLocks noGrp="1"/>
          </p:cNvSpPr>
          <p:nvPr>
            <p:ph type="body" idx="1"/>
          </p:nvPr>
        </p:nvSpPr>
        <p:spPr/>
        <p:txBody>
          <a:bodyPr/>
          <a:lstStyle/>
          <a:p>
            <a:r>
              <a:rPr lang="ja-JP" altLang="en-US" dirty="0"/>
              <a:t>次に比較手法</a:t>
            </a:r>
            <a:r>
              <a:rPr lang="en-US" altLang="ja-JP" dirty="0"/>
              <a:t>1</a:t>
            </a:r>
            <a:r>
              <a:rPr lang="ja-JP" altLang="en-US" dirty="0"/>
              <a:t>の結果より要約文のみで分類を行った場合、訓練用データに対しては他の手法と同等に学習が進みましたが、</a:t>
            </a:r>
            <a:endParaRPr lang="en-US" altLang="ja-JP" dirty="0"/>
          </a:p>
          <a:p>
            <a:r>
              <a:rPr lang="ja-JP" altLang="en-US" dirty="0"/>
              <a:t>汎化性能が上がらず精度が下がる結果となりました。この理由に関しては、</a:t>
            </a:r>
            <a:endParaRPr lang="en-US" altLang="ja-JP" dirty="0"/>
          </a:p>
          <a:p>
            <a:r>
              <a:rPr lang="ja-JP" altLang="en-US" dirty="0"/>
              <a:t>要約文を生成するためのプロンプト内で回答の出力形式を自由にしていたため</a:t>
            </a:r>
            <a:r>
              <a:rPr lang="en-US" altLang="ja-JP" dirty="0"/>
              <a:t>, </a:t>
            </a:r>
            <a:r>
              <a:rPr lang="ja-JP" altLang="en-US" dirty="0"/>
              <a:t>要約文データの一貫性を担保できていなかったことが</a:t>
            </a:r>
            <a:endParaRPr lang="en-US" altLang="ja-JP" dirty="0"/>
          </a:p>
          <a:p>
            <a:r>
              <a:rPr lang="ja-JP" altLang="en-US" dirty="0"/>
              <a:t>原因だと考えられます。</a:t>
            </a:r>
          </a:p>
        </p:txBody>
      </p:sp>
      <p:sp>
        <p:nvSpPr>
          <p:cNvPr id="4" name="スライド番号プレースホルダー 3">
            <a:extLst>
              <a:ext uri="{FF2B5EF4-FFF2-40B4-BE49-F238E27FC236}">
                <a16:creationId xmlns:a16="http://schemas.microsoft.com/office/drawing/2014/main" id="{B56C0C8F-BBC8-9DA9-4789-F2EC8EE6DD21}"/>
              </a:ext>
            </a:extLst>
          </p:cNvPr>
          <p:cNvSpPr>
            <a:spLocks noGrp="1"/>
          </p:cNvSpPr>
          <p:nvPr>
            <p:ph type="sldNum" sz="quarter" idx="5"/>
          </p:nvPr>
        </p:nvSpPr>
        <p:spPr/>
        <p:txBody>
          <a:bodyPr/>
          <a:lstStyle/>
          <a:p>
            <a:fld id="{AB4198F6-3BD3-45C7-8FA6-C18C234E0100}" type="slidenum">
              <a:rPr kumimoji="1" lang="ja-JP" altLang="en-US" smtClean="0"/>
              <a:t>25</a:t>
            </a:fld>
            <a:endParaRPr kumimoji="1" lang="ja-JP" altLang="en-US"/>
          </a:p>
        </p:txBody>
      </p:sp>
    </p:spTree>
    <p:extLst>
      <p:ext uri="{BB962C8B-B14F-4D97-AF65-F5344CB8AC3E}">
        <p14:creationId xmlns:p14="http://schemas.microsoft.com/office/powerpoint/2010/main" val="25635635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EF2D3A-8D9A-F451-F842-35EDACF04FB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995F943-6471-EDD2-2D3A-6CBDE168D70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193009D-DB9A-803E-C0A9-E5FFBEC61237}"/>
              </a:ext>
            </a:extLst>
          </p:cNvPr>
          <p:cNvSpPr>
            <a:spLocks noGrp="1"/>
          </p:cNvSpPr>
          <p:nvPr>
            <p:ph type="body" idx="1"/>
          </p:nvPr>
        </p:nvSpPr>
        <p:spPr/>
        <p:txBody>
          <a:bodyPr/>
          <a:lstStyle/>
          <a:p>
            <a:r>
              <a:rPr lang="ja-JP" altLang="en-US" dirty="0"/>
              <a:t>また、比較手法２の結果より提案手法は現時点での </a:t>
            </a:r>
            <a:r>
              <a:rPr lang="en-US" altLang="ja-JP" dirty="0"/>
              <a:t>LLM API </a:t>
            </a:r>
            <a:r>
              <a:rPr lang="ja-JP" altLang="en-US" dirty="0"/>
              <a:t>のみを用いる手法と比較して</a:t>
            </a:r>
            <a:r>
              <a:rPr lang="en-US" altLang="ja-JP" dirty="0"/>
              <a:t>, </a:t>
            </a:r>
            <a:r>
              <a:rPr lang="ja-JP" altLang="en-US" dirty="0"/>
              <a:t>有効性のあるアプローチであり</a:t>
            </a:r>
            <a:r>
              <a:rPr lang="en-US" altLang="ja-JP" dirty="0"/>
              <a:t>, </a:t>
            </a:r>
            <a:r>
              <a:rPr lang="ja-JP" altLang="en-US" dirty="0"/>
              <a:t>実用的な意義はあると考えられます</a:t>
            </a:r>
            <a:r>
              <a:rPr lang="en-US" altLang="ja-JP" dirty="0"/>
              <a:t>.</a:t>
            </a:r>
          </a:p>
          <a:p>
            <a:endParaRPr lang="en-US" altLang="ja-JP" dirty="0"/>
          </a:p>
          <a:p>
            <a:endParaRPr lang="ja-JP" altLang="en-US" dirty="0"/>
          </a:p>
        </p:txBody>
      </p:sp>
      <p:sp>
        <p:nvSpPr>
          <p:cNvPr id="4" name="スライド番号プレースホルダー 3">
            <a:extLst>
              <a:ext uri="{FF2B5EF4-FFF2-40B4-BE49-F238E27FC236}">
                <a16:creationId xmlns:a16="http://schemas.microsoft.com/office/drawing/2014/main" id="{D104F87E-CF6A-0731-F550-AA21F76EC51E}"/>
              </a:ext>
            </a:extLst>
          </p:cNvPr>
          <p:cNvSpPr>
            <a:spLocks noGrp="1"/>
          </p:cNvSpPr>
          <p:nvPr>
            <p:ph type="sldNum" sz="quarter" idx="5"/>
          </p:nvPr>
        </p:nvSpPr>
        <p:spPr/>
        <p:txBody>
          <a:bodyPr/>
          <a:lstStyle/>
          <a:p>
            <a:fld id="{AB4198F6-3BD3-45C7-8FA6-C18C234E0100}" type="slidenum">
              <a:rPr kumimoji="1" lang="ja-JP" altLang="en-US" smtClean="0"/>
              <a:t>26</a:t>
            </a:fld>
            <a:endParaRPr kumimoji="1" lang="ja-JP" altLang="en-US"/>
          </a:p>
        </p:txBody>
      </p:sp>
    </p:spTree>
    <p:extLst>
      <p:ext uri="{BB962C8B-B14F-4D97-AF65-F5344CB8AC3E}">
        <p14:creationId xmlns:p14="http://schemas.microsoft.com/office/powerpoint/2010/main" val="10801601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22F11-02C0-D75E-6FC4-9E0F5413325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4542F15-E94C-229B-D1D4-452E953EFB0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37676CA-2366-DEEE-4C2E-5F780D32127D}"/>
              </a:ext>
            </a:extLst>
          </p:cNvPr>
          <p:cNvSpPr>
            <a:spLocks noGrp="1"/>
          </p:cNvSpPr>
          <p:nvPr>
            <p:ph type="body" idx="1"/>
          </p:nvPr>
        </p:nvSpPr>
        <p:spPr/>
        <p:txBody>
          <a:bodyPr/>
          <a:lstStyle/>
          <a:p>
            <a:r>
              <a:rPr lang="ja-JP" altLang="en-US" dirty="0"/>
              <a:t>提案手法</a:t>
            </a:r>
            <a:r>
              <a:rPr lang="en-US" altLang="ja-JP" dirty="0"/>
              <a:t>2</a:t>
            </a:r>
            <a:r>
              <a:rPr lang="ja-JP" altLang="en-US" dirty="0"/>
              <a:t>の結果では、</a:t>
            </a:r>
            <a:r>
              <a:rPr lang="en-US" altLang="ja-JP" dirty="0"/>
              <a:t>a=5</a:t>
            </a:r>
            <a:r>
              <a:rPr lang="ja-JP" altLang="en-US" dirty="0"/>
              <a:t>の場合の方が高い分類性能を示しました。</a:t>
            </a:r>
            <a:endParaRPr lang="en-US" altLang="ja-JP" dirty="0"/>
          </a:p>
          <a:p>
            <a:r>
              <a:rPr lang="ja-JP" altLang="en-US" dirty="0"/>
              <a:t>これは</a:t>
            </a:r>
            <a:r>
              <a:rPr lang="en-US" altLang="ja-JP" dirty="0"/>
              <a:t>score</a:t>
            </a:r>
            <a:r>
              <a:rPr lang="ja-JP" altLang="en-US" dirty="0"/>
              <a:t>のノルムが大きくなったことによって</a:t>
            </a:r>
            <a:endParaRPr lang="en-US" altLang="ja-JP" dirty="0"/>
          </a:p>
          <a:p>
            <a:r>
              <a:rPr lang="ja-JP" altLang="en-US" dirty="0"/>
              <a:t>ストップワードとそれ以外の境界がより明確になったことに起因すると考えられます。</a:t>
            </a:r>
            <a:endParaRPr lang="en-US" altLang="ja-JP" dirty="0"/>
          </a:p>
          <a:p>
            <a:endParaRPr lang="ja-JP" altLang="en-US" dirty="0"/>
          </a:p>
        </p:txBody>
      </p:sp>
      <p:sp>
        <p:nvSpPr>
          <p:cNvPr id="4" name="スライド番号プレースホルダー 3">
            <a:extLst>
              <a:ext uri="{FF2B5EF4-FFF2-40B4-BE49-F238E27FC236}">
                <a16:creationId xmlns:a16="http://schemas.microsoft.com/office/drawing/2014/main" id="{48F11DEC-B23D-66A1-D0AE-A475715AE971}"/>
              </a:ext>
            </a:extLst>
          </p:cNvPr>
          <p:cNvSpPr>
            <a:spLocks noGrp="1"/>
          </p:cNvSpPr>
          <p:nvPr>
            <p:ph type="sldNum" sz="quarter" idx="5"/>
          </p:nvPr>
        </p:nvSpPr>
        <p:spPr/>
        <p:txBody>
          <a:bodyPr/>
          <a:lstStyle/>
          <a:p>
            <a:fld id="{AB4198F6-3BD3-45C7-8FA6-C18C234E0100}" type="slidenum">
              <a:rPr kumimoji="1" lang="ja-JP" altLang="en-US" smtClean="0"/>
              <a:t>27</a:t>
            </a:fld>
            <a:endParaRPr kumimoji="1" lang="ja-JP" altLang="en-US"/>
          </a:p>
        </p:txBody>
      </p:sp>
    </p:spTree>
    <p:extLst>
      <p:ext uri="{BB962C8B-B14F-4D97-AF65-F5344CB8AC3E}">
        <p14:creationId xmlns:p14="http://schemas.microsoft.com/office/powerpoint/2010/main" val="32618126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9F48A-1ABF-479F-6E58-513234BC3AB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C7A08E6-674C-A72D-9971-73E2B94DCD2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2460065-66B6-2F9A-B1A2-ED9D832205E8}"/>
              </a:ext>
            </a:extLst>
          </p:cNvPr>
          <p:cNvSpPr>
            <a:spLocks noGrp="1"/>
          </p:cNvSpPr>
          <p:nvPr>
            <p:ph type="body" idx="1"/>
          </p:nvPr>
        </p:nvSpPr>
        <p:spPr/>
        <p:txBody>
          <a:bodyPr/>
          <a:lstStyle/>
          <a:p>
            <a:r>
              <a:rPr lang="ja-JP" altLang="en-US" dirty="0"/>
              <a:t>また、提案手法</a:t>
            </a:r>
            <a:r>
              <a:rPr lang="en-US" altLang="ja-JP" dirty="0"/>
              <a:t>2</a:t>
            </a:r>
            <a:r>
              <a:rPr lang="ja-JP" altLang="en-US" dirty="0"/>
              <a:t>の結果は提案手法</a:t>
            </a:r>
            <a:r>
              <a:rPr lang="en-US" altLang="ja-JP" dirty="0"/>
              <a:t>1</a:t>
            </a:r>
            <a:r>
              <a:rPr lang="ja-JP" altLang="en-US" dirty="0"/>
              <a:t>の結果には劣りますが、</a:t>
            </a:r>
            <a:endParaRPr lang="en-US" altLang="ja-JP" dirty="0"/>
          </a:p>
          <a:p>
            <a:r>
              <a:rPr lang="ja-JP" altLang="en-US" dirty="0"/>
              <a:t>モデルのパラメータ数は約</a:t>
            </a:r>
            <a:r>
              <a:rPr lang="en-US" altLang="ja-JP" dirty="0"/>
              <a:t>50%</a:t>
            </a:r>
            <a:r>
              <a:rPr lang="ja-JP" altLang="en-US" dirty="0"/>
              <a:t>であることを踏まえると、分類性能と計算効率のバランスを考えた際に</a:t>
            </a:r>
            <a:endParaRPr lang="en-US" altLang="ja-JP" dirty="0"/>
          </a:p>
          <a:p>
            <a:r>
              <a:rPr lang="ja-JP" altLang="en-US" dirty="0"/>
              <a:t>有効な選択肢であると言えます。</a:t>
            </a:r>
            <a:r>
              <a:rPr lang="en-US" altLang="ja-JP" dirty="0"/>
              <a:t> (</a:t>
            </a:r>
            <a:r>
              <a:rPr lang="ja-JP" altLang="en-US" dirty="0"/>
              <a:t>言わない</a:t>
            </a:r>
            <a:r>
              <a:rPr lang="en-US" altLang="ja-JP" dirty="0"/>
              <a:t>: 4o-mini </a:t>
            </a:r>
            <a:r>
              <a:rPr lang="ja-JP" altLang="en-US" dirty="0"/>
              <a:t>は 約</a:t>
            </a:r>
            <a:r>
              <a:rPr lang="en-US" altLang="ja-JP" dirty="0"/>
              <a:t>8B</a:t>
            </a:r>
            <a:r>
              <a:rPr lang="ja-JP" altLang="en-US" dirty="0"/>
              <a:t>と推測されている</a:t>
            </a:r>
            <a:r>
              <a:rPr lang="en-US" altLang="ja-JP" dirty="0"/>
              <a:t>)</a:t>
            </a:r>
          </a:p>
        </p:txBody>
      </p:sp>
      <p:sp>
        <p:nvSpPr>
          <p:cNvPr id="4" name="スライド番号プレースホルダー 3">
            <a:extLst>
              <a:ext uri="{FF2B5EF4-FFF2-40B4-BE49-F238E27FC236}">
                <a16:creationId xmlns:a16="http://schemas.microsoft.com/office/drawing/2014/main" id="{164258A7-1DD3-05DE-476D-724E9D1AD018}"/>
              </a:ext>
            </a:extLst>
          </p:cNvPr>
          <p:cNvSpPr>
            <a:spLocks noGrp="1"/>
          </p:cNvSpPr>
          <p:nvPr>
            <p:ph type="sldNum" sz="quarter" idx="5"/>
          </p:nvPr>
        </p:nvSpPr>
        <p:spPr/>
        <p:txBody>
          <a:bodyPr/>
          <a:lstStyle/>
          <a:p>
            <a:fld id="{AB4198F6-3BD3-45C7-8FA6-C18C234E0100}" type="slidenum">
              <a:rPr kumimoji="1" lang="ja-JP" altLang="en-US" smtClean="0"/>
              <a:t>28</a:t>
            </a:fld>
            <a:endParaRPr kumimoji="1" lang="ja-JP" altLang="en-US"/>
          </a:p>
        </p:txBody>
      </p:sp>
    </p:spTree>
    <p:extLst>
      <p:ext uri="{BB962C8B-B14F-4D97-AF65-F5344CB8AC3E}">
        <p14:creationId xmlns:p14="http://schemas.microsoft.com/office/powerpoint/2010/main" val="10410050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03756-5EB7-29AD-3D4B-99AA03BD3D2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E1CD9B7-0A50-2993-289B-32C0F078892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BB2910B-D189-DEE7-418C-BFF8D57F4A10}"/>
              </a:ext>
            </a:extLst>
          </p:cNvPr>
          <p:cNvSpPr>
            <a:spLocks noGrp="1"/>
          </p:cNvSpPr>
          <p:nvPr>
            <p:ph type="body" idx="1"/>
          </p:nvPr>
        </p:nvSpPr>
        <p:spPr/>
        <p:txBody>
          <a:bodyPr/>
          <a:lstStyle/>
          <a:p>
            <a:r>
              <a:rPr lang="ja-JP" altLang="en-US" sz="700" dirty="0"/>
              <a:t>次に提案手法</a:t>
            </a:r>
            <a:r>
              <a:rPr lang="en-US" altLang="ja-JP" sz="700" dirty="0"/>
              <a:t>1</a:t>
            </a:r>
            <a:r>
              <a:rPr lang="ja-JP" altLang="en-US" sz="700" dirty="0"/>
              <a:t>に対する考察を述べます。</a:t>
            </a:r>
            <a:endParaRPr lang="en-US" altLang="ja-JP" sz="700" dirty="0"/>
          </a:p>
          <a:p>
            <a:r>
              <a:rPr lang="ja-JP" altLang="en-US" sz="700" dirty="0"/>
              <a:t>左が提案手法</a:t>
            </a:r>
            <a:r>
              <a:rPr lang="en-US" altLang="ja-JP" sz="700" dirty="0"/>
              <a:t>1</a:t>
            </a:r>
            <a:r>
              <a:rPr lang="ja-JP" altLang="en-US" sz="700" dirty="0"/>
              <a:t>における重みパラメータ</a:t>
            </a:r>
            <a:r>
              <a:rPr lang="en-US" altLang="ja-JP" sz="700" dirty="0" err="1"/>
              <a:t>p,q,r</a:t>
            </a:r>
            <a:r>
              <a:rPr lang="en-US" altLang="ja-JP" sz="700" dirty="0"/>
              <a:t> ,s</a:t>
            </a:r>
            <a:r>
              <a:rPr lang="ja-JP" altLang="en-US" sz="700" dirty="0"/>
              <a:t>の推移で右が従来手法における</a:t>
            </a:r>
            <a:r>
              <a:rPr lang="en-US" altLang="ja-JP" sz="700" dirty="0" err="1"/>
              <a:t>p,q</a:t>
            </a:r>
            <a:r>
              <a:rPr lang="ja-JP" altLang="en-US" sz="700" dirty="0"/>
              <a:t>の学習推移を表しています。</a:t>
            </a:r>
            <a:endParaRPr lang="en-US" altLang="ja-JP" sz="700" dirty="0"/>
          </a:p>
          <a:p>
            <a:r>
              <a:rPr lang="ja-JP" altLang="en-US" sz="700" b="1" dirty="0"/>
              <a:t>それぞれ、横軸がエポック数、縦軸が重みパラメータの値を示しています。 青が</a:t>
            </a:r>
            <a:r>
              <a:rPr lang="en-US" altLang="ja-JP" sz="700" b="1" dirty="0"/>
              <a:t>p, </a:t>
            </a:r>
            <a:r>
              <a:rPr lang="ja-JP" altLang="en-US" sz="700" b="1" dirty="0"/>
              <a:t>黄色が</a:t>
            </a:r>
            <a:r>
              <a:rPr lang="en-US" altLang="ja-JP" sz="700" b="1" dirty="0"/>
              <a:t>q, </a:t>
            </a:r>
            <a:r>
              <a:rPr lang="ja-JP" altLang="en-US" sz="700" b="1" dirty="0"/>
              <a:t>緑が</a:t>
            </a:r>
            <a:r>
              <a:rPr lang="en-US" altLang="ja-JP" sz="700" b="1" dirty="0"/>
              <a:t>r,</a:t>
            </a:r>
            <a:r>
              <a:rPr lang="ja-JP" altLang="en-US" sz="700" b="1" dirty="0"/>
              <a:t>赤が</a:t>
            </a:r>
            <a:r>
              <a:rPr lang="en-US" altLang="ja-JP" sz="700" b="1" dirty="0"/>
              <a:t>s</a:t>
            </a:r>
            <a:r>
              <a:rPr lang="ja-JP" altLang="en-US" sz="700" b="1" dirty="0"/>
              <a:t>の推移を表しています。</a:t>
            </a:r>
            <a:endParaRPr lang="en-US" altLang="ja-JP" sz="700" b="1" dirty="0"/>
          </a:p>
          <a:p>
            <a:r>
              <a:rPr lang="ja-JP" altLang="en-US" sz="700" dirty="0"/>
              <a:t>図より、どちらの場合も原文の</a:t>
            </a:r>
            <a:r>
              <a:rPr lang="en-US" altLang="ja-JP" sz="700" dirty="0" err="1"/>
              <a:t>cls</a:t>
            </a:r>
            <a:r>
              <a:rPr lang="ja-JP" altLang="en-US" sz="700" dirty="0"/>
              <a:t>ベクトルに対する重み</a:t>
            </a:r>
            <a:r>
              <a:rPr lang="en-US" altLang="ja-JP" sz="700" dirty="0"/>
              <a:t>p</a:t>
            </a:r>
            <a:r>
              <a:rPr lang="ja-JP" altLang="en-US" sz="700" dirty="0"/>
              <a:t>が単調に増加し、原文と要約文の平均プーリングベクトルの重み</a:t>
            </a:r>
            <a:r>
              <a:rPr lang="en-US" altLang="ja-JP" sz="700" dirty="0"/>
              <a:t>q</a:t>
            </a:r>
            <a:r>
              <a:rPr lang="ja-JP" altLang="en-US" sz="700" dirty="0"/>
              <a:t>、ｓが減少傾向にあることから、</a:t>
            </a:r>
            <a:endParaRPr lang="en-US" altLang="ja-JP" sz="700" dirty="0"/>
          </a:p>
          <a:p>
            <a:r>
              <a:rPr lang="ja-JP" altLang="en-US" sz="700" dirty="0"/>
              <a:t>テキスト分類タスクにおいて </a:t>
            </a:r>
            <a:r>
              <a:rPr lang="en-US" altLang="ja-JP" sz="700" dirty="0"/>
              <a:t>[CLS]</a:t>
            </a:r>
            <a:r>
              <a:rPr lang="ja-JP" altLang="en-US" sz="700" dirty="0"/>
              <a:t>トークンに対応する分散表現</a:t>
            </a:r>
            <a:r>
              <a:rPr lang="en-US" altLang="ja-JP" sz="700" dirty="0" err="1"/>
              <a:t>Ecls</a:t>
            </a:r>
            <a:r>
              <a:rPr lang="ja-JP" altLang="en-US" sz="700" dirty="0"/>
              <a:t>の方をより重要視する傾向が強いことが分かりました。</a:t>
            </a:r>
            <a:endParaRPr lang="en-US" altLang="ja-JP" sz="700" dirty="0"/>
          </a:p>
          <a:p>
            <a:r>
              <a:rPr lang="ja-JP" altLang="en-US" sz="700" dirty="0"/>
              <a:t>ここで</a:t>
            </a:r>
            <a:r>
              <a:rPr lang="en-US" altLang="ja-JP" sz="700" dirty="0"/>
              <a:t>, </a:t>
            </a:r>
            <a:r>
              <a:rPr lang="ja-JP" altLang="en-US" sz="700" dirty="0"/>
              <a:t>もしこのタスクが </a:t>
            </a:r>
            <a:r>
              <a:rPr lang="en-US" altLang="ja-JP" sz="700" dirty="0" err="1"/>
              <a:t>Ecls</a:t>
            </a:r>
            <a:r>
              <a:rPr lang="en-US" altLang="ja-JP" sz="700" dirty="0"/>
              <a:t> </a:t>
            </a:r>
            <a:r>
              <a:rPr lang="ja-JP" altLang="en-US" sz="700" dirty="0"/>
              <a:t>のみに強く依存しているのであれば</a:t>
            </a:r>
            <a:r>
              <a:rPr lang="en-US" altLang="ja-JP" sz="700" dirty="0"/>
              <a:t>, </a:t>
            </a:r>
            <a:r>
              <a:rPr lang="ja-JP" altLang="en-US" sz="700" dirty="0"/>
              <a:t>提案手法</a:t>
            </a:r>
            <a:r>
              <a:rPr lang="en-US" altLang="ja-JP" sz="700" dirty="0"/>
              <a:t>1</a:t>
            </a:r>
            <a:r>
              <a:rPr lang="ja-JP" altLang="en-US" sz="700" dirty="0"/>
              <a:t>において</a:t>
            </a:r>
            <a:r>
              <a:rPr lang="en-US" altLang="ja-JP" sz="700" dirty="0" err="1"/>
              <a:t>E’cls</a:t>
            </a:r>
            <a:r>
              <a:rPr lang="ja-JP" altLang="en-US" sz="700" dirty="0"/>
              <a:t>の重み </a:t>
            </a:r>
            <a:r>
              <a:rPr lang="en-US" altLang="ja-JP" sz="700" dirty="0"/>
              <a:t>r </a:t>
            </a:r>
            <a:r>
              <a:rPr lang="ja-JP" altLang="en-US" sz="700" dirty="0"/>
              <a:t>に関しても単調に減少していくと考えられますが、</a:t>
            </a:r>
            <a:endParaRPr lang="en-US" altLang="ja-JP" sz="700" dirty="0"/>
          </a:p>
          <a:p>
            <a:r>
              <a:rPr lang="ja-JP" altLang="en-US" sz="700" dirty="0"/>
              <a:t>左図のように</a:t>
            </a:r>
            <a:r>
              <a:rPr lang="en-US" altLang="ja-JP" sz="700" dirty="0"/>
              <a:t>, r</a:t>
            </a:r>
            <a:r>
              <a:rPr lang="ja-JP" altLang="en-US" sz="700" dirty="0"/>
              <a:t>の値は一定の値まで減少した後</a:t>
            </a:r>
            <a:r>
              <a:rPr lang="en-US" altLang="ja-JP" sz="700" dirty="0"/>
              <a:t>, </a:t>
            </a:r>
            <a:r>
              <a:rPr lang="ja-JP" altLang="en-US" sz="700" dirty="0"/>
              <a:t>わずかに増加する傾向が見られました。</a:t>
            </a:r>
            <a:endParaRPr lang="en-US" altLang="ja-JP" sz="700" dirty="0"/>
          </a:p>
          <a:p>
            <a:pPr algn="l"/>
            <a:r>
              <a:rPr lang="ja-JP" altLang="en-US" sz="700" dirty="0"/>
              <a:t>このことから</a:t>
            </a:r>
            <a:r>
              <a:rPr lang="ja-JP" altLang="en-US" sz="1800" b="0" i="0" u="none" strike="noStrike" baseline="0" dirty="0">
                <a:latin typeface="HaranoAjiMincho-Regular-Identity-H"/>
              </a:rPr>
              <a:t>学習の後半において要約文の</a:t>
            </a:r>
            <a:r>
              <a:rPr lang="en-US" altLang="ja-JP" sz="1800" b="0" i="0" u="none" strike="noStrike" baseline="0" dirty="0" err="1">
                <a:latin typeface="HaranoAjiMincho-Regular-Identity-H"/>
              </a:rPr>
              <a:t>cls</a:t>
            </a:r>
            <a:r>
              <a:rPr lang="ja-JP" altLang="en-US" sz="1800" b="0" i="0" u="none" strike="noStrike" baseline="0" dirty="0">
                <a:latin typeface="HaranoAjiMincho-Regular-Identity-H"/>
              </a:rPr>
              <a:t>ベクトルが追加の情報源として再評価され</a:t>
            </a:r>
            <a:r>
              <a:rPr lang="en-US" altLang="ja-JP" sz="1800" b="0" i="0" u="none" strike="noStrike" baseline="0" dirty="0">
                <a:latin typeface="NimbusRomNo9L-Regu"/>
              </a:rPr>
              <a:t>, </a:t>
            </a:r>
            <a:r>
              <a:rPr lang="ja-JP" altLang="en-US" sz="1800" b="0" i="0" u="none" strike="noStrike" baseline="0" dirty="0">
                <a:latin typeface="HaranoAjiMincho-Regular-Identity-H"/>
              </a:rPr>
              <a:t>重みがわずかに増加したことで汎化性能が上がり</a:t>
            </a:r>
            <a:endParaRPr lang="en-US" altLang="ja-JP" sz="1800" b="0" i="0" u="none" strike="noStrike" baseline="0" dirty="0">
              <a:latin typeface="HaranoAjiMincho-Regular-Identity-H"/>
            </a:endParaRPr>
          </a:p>
          <a:p>
            <a:pPr algn="l"/>
            <a:r>
              <a:rPr lang="ja-JP" altLang="en-US" sz="1800" b="0" i="0" u="none" strike="noStrike" baseline="0" dirty="0">
                <a:latin typeface="HaranoAjiMincho-Regular-Identity-H"/>
              </a:rPr>
              <a:t>分類精度の向上に寄与したと推測できます</a:t>
            </a:r>
            <a:r>
              <a:rPr lang="en-US" altLang="ja-JP" sz="1800" b="0" i="0" u="none" strike="noStrike" baseline="0" dirty="0">
                <a:latin typeface="NimbusRomNo9L-Regu"/>
              </a:rPr>
              <a:t>.</a:t>
            </a:r>
            <a:endParaRPr lang="ja-JP" altLang="en-US" dirty="0"/>
          </a:p>
        </p:txBody>
      </p:sp>
      <p:sp>
        <p:nvSpPr>
          <p:cNvPr id="4" name="スライド番号プレースホルダー 3">
            <a:extLst>
              <a:ext uri="{FF2B5EF4-FFF2-40B4-BE49-F238E27FC236}">
                <a16:creationId xmlns:a16="http://schemas.microsoft.com/office/drawing/2014/main" id="{FB55A0E8-1094-FE06-2A26-C82B176D6185}"/>
              </a:ext>
            </a:extLst>
          </p:cNvPr>
          <p:cNvSpPr>
            <a:spLocks noGrp="1"/>
          </p:cNvSpPr>
          <p:nvPr>
            <p:ph type="sldNum" sz="quarter" idx="5"/>
          </p:nvPr>
        </p:nvSpPr>
        <p:spPr/>
        <p:txBody>
          <a:bodyPr/>
          <a:lstStyle/>
          <a:p>
            <a:fld id="{AB4198F6-3BD3-45C7-8FA6-C18C234E0100}" type="slidenum">
              <a:rPr kumimoji="1" lang="ja-JP" altLang="en-US" smtClean="0"/>
              <a:t>29</a:t>
            </a:fld>
            <a:endParaRPr kumimoji="1" lang="ja-JP" altLang="en-US"/>
          </a:p>
        </p:txBody>
      </p:sp>
    </p:spTree>
    <p:extLst>
      <p:ext uri="{BB962C8B-B14F-4D97-AF65-F5344CB8AC3E}">
        <p14:creationId xmlns:p14="http://schemas.microsoft.com/office/powerpoint/2010/main" val="2411715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はじめに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a:t>
            </a:fld>
            <a:endParaRPr kumimoji="1" lang="ja-JP" altLang="en-US"/>
          </a:p>
        </p:txBody>
      </p:sp>
    </p:spTree>
    <p:extLst>
      <p:ext uri="{BB962C8B-B14F-4D97-AF65-F5344CB8AC3E}">
        <p14:creationId xmlns:p14="http://schemas.microsoft.com/office/powerpoint/2010/main" val="41333010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20114-D748-B9E7-F858-B46675AC2B7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A799BA0-3AED-0C1C-F31C-53158FE0D93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082619F-BC32-8A1F-C945-729B6C44853C}"/>
              </a:ext>
            </a:extLst>
          </p:cNvPr>
          <p:cNvSpPr>
            <a:spLocks noGrp="1"/>
          </p:cNvSpPr>
          <p:nvPr>
            <p:ph type="body" idx="1"/>
          </p:nvPr>
        </p:nvSpPr>
        <p:spPr/>
        <p:txBody>
          <a:bodyPr/>
          <a:lstStyle/>
          <a:p>
            <a:r>
              <a:rPr lang="ja-JP" altLang="en-US" sz="700" dirty="0"/>
              <a:t>次に提案手法</a:t>
            </a:r>
            <a:r>
              <a:rPr lang="en-US" altLang="ja-JP" sz="700" dirty="0"/>
              <a:t>2</a:t>
            </a:r>
            <a:r>
              <a:rPr lang="ja-JP" altLang="en-US" sz="700" dirty="0"/>
              <a:t>における結果の考察を述べます。</a:t>
            </a:r>
            <a:endParaRPr lang="en-US" altLang="ja-JP" sz="700" dirty="0"/>
          </a:p>
          <a:p>
            <a:r>
              <a:rPr lang="ja-JP" altLang="en-US" sz="700" dirty="0"/>
              <a:t>また、提案手法</a:t>
            </a:r>
            <a:r>
              <a:rPr lang="en-US" altLang="ja-JP" sz="700" dirty="0"/>
              <a:t>2</a:t>
            </a:r>
            <a:r>
              <a:rPr lang="ja-JP" altLang="en-US" sz="700" dirty="0"/>
              <a:t>における重みパラメータの学習推移と比較すると、</a:t>
            </a:r>
            <a:endParaRPr lang="en-US" altLang="ja-JP" sz="700" dirty="0"/>
          </a:p>
          <a:p>
            <a:r>
              <a:rPr lang="en-US" altLang="ja-JP" sz="700" dirty="0" err="1"/>
              <a:t>P,q</a:t>
            </a:r>
            <a:r>
              <a:rPr lang="ja-JP" altLang="en-US" sz="700" dirty="0"/>
              <a:t>の学習傾向が逆転しており、スケーリング層の中で</a:t>
            </a:r>
            <a:r>
              <a:rPr lang="ja-JP" altLang="en-US" sz="1800" b="0" i="0" u="none" strike="noStrike" baseline="0" dirty="0">
                <a:latin typeface="HaranoAjiMincho-Regular-Identity-H"/>
              </a:rPr>
              <a:t>各単語の重要度が事前に調整されることで</a:t>
            </a:r>
            <a:r>
              <a:rPr lang="en-US" altLang="ja-JP" sz="1800" b="0" i="0" u="none" strike="noStrike" baseline="0" dirty="0">
                <a:latin typeface="NimbusRomNo9L-Regu"/>
              </a:rPr>
              <a:t>, </a:t>
            </a:r>
            <a:r>
              <a:rPr lang="en-US" altLang="ja-JP" sz="1800" b="0" i="1" u="none" strike="noStrike" baseline="0" dirty="0" err="1">
                <a:latin typeface="NimbusRomNo9L-ReguItal"/>
              </a:rPr>
              <a:t>E</a:t>
            </a:r>
            <a:r>
              <a:rPr lang="en-US" altLang="ja-JP" sz="1800" b="0" i="0" u="none" strike="noStrike" baseline="0" dirty="0" err="1">
                <a:latin typeface="NimbusRomNo9L-Regu"/>
              </a:rPr>
              <a:t>Avg</a:t>
            </a:r>
            <a:endParaRPr lang="en-US" altLang="ja-JP" sz="1800" b="0" i="0" u="none" strike="noStrike" baseline="0" dirty="0">
              <a:latin typeface="NimbusRomNo9L-Regu"/>
            </a:endParaRPr>
          </a:p>
          <a:p>
            <a:pPr algn="l"/>
            <a:r>
              <a:rPr lang="ja-JP" altLang="en-US" sz="1800" b="0" i="0" u="none" strike="noStrike" baseline="0" dirty="0">
                <a:latin typeface="HaranoAjiMincho-Regular-Identity-H"/>
              </a:rPr>
              <a:t>に含まれる情報の精度が向上し</a:t>
            </a:r>
            <a:r>
              <a:rPr lang="en-US" altLang="ja-JP" sz="1800" b="0" i="0" u="none" strike="noStrike" baseline="0" dirty="0">
                <a:latin typeface="NimbusRomNo9L-Regu"/>
              </a:rPr>
              <a:t>, </a:t>
            </a:r>
            <a:r>
              <a:rPr lang="ja-JP" altLang="en-US" sz="1800" b="0" i="0" u="none" strike="noStrike" baseline="0" dirty="0">
                <a:latin typeface="HaranoAjiMincho-Regular-Identity-H"/>
              </a:rPr>
              <a:t>モデルがより重要視するようになったと考えられます。</a:t>
            </a:r>
            <a:endParaRPr lang="ja-JP" altLang="en-US" dirty="0"/>
          </a:p>
        </p:txBody>
      </p:sp>
      <p:sp>
        <p:nvSpPr>
          <p:cNvPr id="4" name="スライド番号プレースホルダー 3">
            <a:extLst>
              <a:ext uri="{FF2B5EF4-FFF2-40B4-BE49-F238E27FC236}">
                <a16:creationId xmlns:a16="http://schemas.microsoft.com/office/drawing/2014/main" id="{1D0935C1-18DA-45A7-567F-D0EEB9A2C587}"/>
              </a:ext>
            </a:extLst>
          </p:cNvPr>
          <p:cNvSpPr>
            <a:spLocks noGrp="1"/>
          </p:cNvSpPr>
          <p:nvPr>
            <p:ph type="sldNum" sz="quarter" idx="5"/>
          </p:nvPr>
        </p:nvSpPr>
        <p:spPr/>
        <p:txBody>
          <a:bodyPr/>
          <a:lstStyle/>
          <a:p>
            <a:fld id="{AB4198F6-3BD3-45C7-8FA6-C18C234E0100}" type="slidenum">
              <a:rPr kumimoji="1" lang="ja-JP" altLang="en-US" smtClean="0"/>
              <a:t>30</a:t>
            </a:fld>
            <a:endParaRPr kumimoji="1" lang="ja-JP" altLang="en-US"/>
          </a:p>
        </p:txBody>
      </p:sp>
    </p:spTree>
    <p:extLst>
      <p:ext uri="{BB962C8B-B14F-4D97-AF65-F5344CB8AC3E}">
        <p14:creationId xmlns:p14="http://schemas.microsoft.com/office/powerpoint/2010/main" val="2417567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D0824-5CD3-0028-7E20-613FF9D19DF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D92899-6D4D-CCBB-51ED-08586BBAE4B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A02AE3C-30B5-44C1-B8B6-C0ADAAED3504}"/>
              </a:ext>
            </a:extLst>
          </p:cNvPr>
          <p:cNvSpPr>
            <a:spLocks noGrp="1"/>
          </p:cNvSpPr>
          <p:nvPr>
            <p:ph type="body" idx="1"/>
          </p:nvPr>
        </p:nvSpPr>
        <p:spPr/>
        <p:txBody>
          <a:bodyPr/>
          <a:lstStyle/>
          <a:p>
            <a:r>
              <a:rPr lang="ja-JP" altLang="en-US" dirty="0"/>
              <a:t>実際に、スケーリング層における重み付けによって、推論時にどのような変化が生じたかについて例と共に示します。</a:t>
            </a:r>
            <a:endParaRPr lang="en-US" altLang="ja-JP" dirty="0"/>
          </a:p>
          <a:p>
            <a:r>
              <a:rPr lang="ja-JP" altLang="en-US" dirty="0"/>
              <a:t>これは、</a:t>
            </a:r>
            <a:r>
              <a:rPr lang="en-US" altLang="ja-JP" dirty="0" err="1"/>
              <a:t>bert</a:t>
            </a:r>
            <a:r>
              <a:rPr lang="ja-JP" altLang="en-US" dirty="0"/>
              <a:t>の最終層におけるアテンションを可視化したもので、上が従来手法、下が提案手法</a:t>
            </a:r>
            <a:r>
              <a:rPr lang="en-US" altLang="ja-JP" dirty="0"/>
              <a:t>2</a:t>
            </a:r>
            <a:r>
              <a:rPr lang="ja-JP" altLang="en-US" dirty="0"/>
              <a:t>の場合を示しています。</a:t>
            </a:r>
            <a:endParaRPr lang="en-US" altLang="ja-JP" dirty="0"/>
          </a:p>
          <a:p>
            <a:endParaRPr lang="en-US" altLang="ja-JP" dirty="0"/>
          </a:p>
          <a:p>
            <a:r>
              <a:rPr lang="ja-JP" altLang="en-US" dirty="0"/>
              <a:t>特に、提案手法</a:t>
            </a:r>
            <a:r>
              <a:rPr lang="en-US" altLang="ja-JP" dirty="0"/>
              <a:t>2</a:t>
            </a:r>
            <a:r>
              <a:rPr lang="ja-JP" altLang="en-US" dirty="0"/>
              <a:t>において強くアテンションがかかるようになったものには</a:t>
            </a:r>
            <a:endParaRPr lang="en-US" altLang="ja-JP" dirty="0"/>
          </a:p>
          <a:p>
            <a:r>
              <a:rPr lang="en-US" altLang="ja-JP" dirty="0"/>
              <a:t>Android</a:t>
            </a:r>
            <a:r>
              <a:rPr lang="ja-JP" altLang="en-US" dirty="0"/>
              <a:t>やカメラアプリ、</a:t>
            </a:r>
            <a:r>
              <a:rPr lang="en-US" altLang="ja-JP" dirty="0"/>
              <a:t>LINE</a:t>
            </a:r>
            <a:r>
              <a:rPr lang="ja-JP" altLang="en-US" dirty="0"/>
              <a:t>といった固有名詞が挙げられ、</a:t>
            </a:r>
            <a:r>
              <a:rPr lang="ja-JP" altLang="en-US" b="1" dirty="0"/>
              <a:t>定性的に見て</a:t>
            </a:r>
            <a:endParaRPr lang="en-US" altLang="ja-JP" b="1" dirty="0"/>
          </a:p>
          <a:p>
            <a:pPr algn="l"/>
            <a:r>
              <a:rPr lang="ja-JP" altLang="en-US" sz="1800" b="0" i="0" u="none" strike="noStrike" baseline="0" dirty="0">
                <a:latin typeface="HaranoAjiMincho-Regular-Identity-H"/>
              </a:rPr>
              <a:t>提案手法が</a:t>
            </a:r>
            <a:r>
              <a:rPr lang="ja-JP" altLang="en-US" sz="1800" b="1" i="0" u="none" strike="noStrike" baseline="0" dirty="0">
                <a:latin typeface="HaranoAjiMincho-Regular-Identity-H"/>
              </a:rPr>
              <a:t>原文に含まれる重要度の高い単語</a:t>
            </a:r>
            <a:r>
              <a:rPr lang="ja-JP" altLang="en-US" sz="1800" b="0" i="0" u="none" strike="noStrike" baseline="0" dirty="0">
                <a:latin typeface="HaranoAjiMincho-Regular-Identity-H"/>
              </a:rPr>
              <a:t>を選択的に強調しながら</a:t>
            </a:r>
            <a:endParaRPr lang="en-US" altLang="ja-JP" sz="1800" b="0" i="0" u="none" strike="noStrike" baseline="0" dirty="0">
              <a:latin typeface="HaranoAjiMincho-Regular-Identity-H"/>
            </a:endParaRPr>
          </a:p>
          <a:p>
            <a:pPr algn="l"/>
            <a:r>
              <a:rPr lang="ja-JP" altLang="en-US" sz="1800" b="0" i="0" u="none" strike="noStrike" baseline="0" dirty="0">
                <a:latin typeface="HaranoAjiMincho-Regular-Identity-H"/>
              </a:rPr>
              <a:t>最適な重みパラメータを学習できることが分かりました</a:t>
            </a:r>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D0C4859E-AAE3-8F64-ED2D-BA4CC511D5D3}"/>
              </a:ext>
            </a:extLst>
          </p:cNvPr>
          <p:cNvSpPr>
            <a:spLocks noGrp="1"/>
          </p:cNvSpPr>
          <p:nvPr>
            <p:ph type="sldNum" sz="quarter" idx="5"/>
          </p:nvPr>
        </p:nvSpPr>
        <p:spPr/>
        <p:txBody>
          <a:bodyPr/>
          <a:lstStyle/>
          <a:p>
            <a:fld id="{AB4198F6-3BD3-45C7-8FA6-C18C234E0100}" type="slidenum">
              <a:rPr kumimoji="1" lang="ja-JP" altLang="en-US" smtClean="0"/>
              <a:t>31</a:t>
            </a:fld>
            <a:endParaRPr kumimoji="1" lang="ja-JP" altLang="en-US"/>
          </a:p>
        </p:txBody>
      </p:sp>
    </p:spTree>
    <p:extLst>
      <p:ext uri="{BB962C8B-B14F-4D97-AF65-F5344CB8AC3E}">
        <p14:creationId xmlns:p14="http://schemas.microsoft.com/office/powerpoint/2010/main" val="16846594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54B3A-D7EC-485B-B9EE-5123D57E41E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68034ED-A4EB-5D89-3871-197B21168E8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C247C9E-0110-B62D-E8E8-540D09B0EC2E}"/>
              </a:ext>
            </a:extLst>
          </p:cNvPr>
          <p:cNvSpPr>
            <a:spLocks noGrp="1"/>
          </p:cNvSpPr>
          <p:nvPr>
            <p:ph type="body" idx="1"/>
          </p:nvPr>
        </p:nvSpPr>
        <p:spPr/>
        <p:txBody>
          <a:bodyPr/>
          <a:lstStyle/>
          <a:p>
            <a:r>
              <a:rPr kumimoji="1" lang="en-US" altLang="ja-JP" b="1" dirty="0"/>
              <a:t>[13:30]</a:t>
            </a:r>
          </a:p>
          <a:p>
            <a:r>
              <a:rPr kumimoji="1" lang="ja-JP" altLang="en-US" dirty="0"/>
              <a:t>最後に、まとめと今後の課題です</a:t>
            </a:r>
          </a:p>
        </p:txBody>
      </p:sp>
      <p:sp>
        <p:nvSpPr>
          <p:cNvPr id="4" name="スライド番号プレースホルダー 3">
            <a:extLst>
              <a:ext uri="{FF2B5EF4-FFF2-40B4-BE49-F238E27FC236}">
                <a16:creationId xmlns:a16="http://schemas.microsoft.com/office/drawing/2014/main" id="{9FFFDB47-1C40-45BE-F535-31891C710196}"/>
              </a:ext>
            </a:extLst>
          </p:cNvPr>
          <p:cNvSpPr>
            <a:spLocks noGrp="1"/>
          </p:cNvSpPr>
          <p:nvPr>
            <p:ph type="sldNum" sz="quarter" idx="5"/>
          </p:nvPr>
        </p:nvSpPr>
        <p:spPr/>
        <p:txBody>
          <a:bodyPr/>
          <a:lstStyle/>
          <a:p>
            <a:fld id="{AB4198F6-3BD3-45C7-8FA6-C18C234E0100}" type="slidenum">
              <a:rPr kumimoji="1" lang="ja-JP" altLang="en-US" smtClean="0"/>
              <a:t>32</a:t>
            </a:fld>
            <a:endParaRPr kumimoji="1" lang="ja-JP" altLang="en-US"/>
          </a:p>
        </p:txBody>
      </p:sp>
    </p:spTree>
    <p:extLst>
      <p:ext uri="{BB962C8B-B14F-4D97-AF65-F5344CB8AC3E}">
        <p14:creationId xmlns:p14="http://schemas.microsoft.com/office/powerpoint/2010/main" val="3240523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本研究では</a:t>
            </a:r>
            <a:r>
              <a:rPr lang="en-US" altLang="ja-JP" sz="1200" cap="none" dirty="0">
                <a:solidFill>
                  <a:schemeClr val="tx1">
                    <a:lumMod val="95000"/>
                  </a:schemeClr>
                </a:solidFill>
              </a:rPr>
              <a:t>LLM API </a:t>
            </a:r>
            <a:r>
              <a:rPr lang="ja-JP" altLang="en-US" sz="1200" cap="none" dirty="0">
                <a:solidFill>
                  <a:schemeClr val="tx1">
                    <a:lumMod val="95000"/>
                  </a:schemeClr>
                </a:solidFill>
              </a:rPr>
              <a:t>を用いて原文データから要約文を事前に生成し</a:t>
            </a:r>
            <a:r>
              <a:rPr lang="en-US" altLang="ja-JP" sz="1200" cap="none" dirty="0">
                <a:solidFill>
                  <a:schemeClr val="tx1">
                    <a:lumMod val="95000"/>
                  </a:schemeClr>
                </a:solidFill>
              </a:rPr>
              <a:t>,</a:t>
            </a:r>
            <a:br>
              <a:rPr lang="en-US" altLang="ja-JP" sz="1200" cap="none" dirty="0">
                <a:solidFill>
                  <a:schemeClr val="tx1">
                    <a:lumMod val="95000"/>
                  </a:schemeClr>
                </a:solidFill>
              </a:rPr>
            </a:br>
            <a:r>
              <a:rPr lang="ja-JP" altLang="en-US" sz="1200" cap="none" dirty="0">
                <a:solidFill>
                  <a:schemeClr val="tx1">
                    <a:lumMod val="95000"/>
                  </a:schemeClr>
                </a:solidFill>
              </a:rPr>
              <a:t>要約文から得た分散表現を先行研究である </a:t>
            </a:r>
            <a:r>
              <a:rPr lang="en-US" altLang="ja-JP" sz="1200" cap="none" dirty="0">
                <a:solidFill>
                  <a:schemeClr val="tx1">
                    <a:lumMod val="95000"/>
                  </a:schemeClr>
                </a:solidFill>
              </a:rPr>
              <a:t>CLS-</a:t>
            </a:r>
            <a:r>
              <a:rPr lang="en-US" altLang="ja-JP" sz="1200" cap="none" dirty="0" err="1">
                <a:solidFill>
                  <a:schemeClr val="tx1">
                    <a:lumMod val="95000"/>
                  </a:schemeClr>
                </a:solidFill>
              </a:rPr>
              <a:t>Averafe</a:t>
            </a:r>
            <a:r>
              <a:rPr lang="en-US" altLang="ja-JP" sz="1200" cap="none" dirty="0">
                <a:solidFill>
                  <a:schemeClr val="tx1">
                    <a:lumMod val="95000"/>
                  </a:schemeClr>
                </a:solidFill>
              </a:rPr>
              <a:t> Pooling </a:t>
            </a:r>
            <a:r>
              <a:rPr lang="ja-JP" altLang="en-US" sz="1200" cap="none" dirty="0">
                <a:solidFill>
                  <a:schemeClr val="tx1">
                    <a:lumMod val="95000"/>
                  </a:schemeClr>
                </a:solidFill>
              </a:rPr>
              <a:t>に</a:t>
            </a:r>
            <a:br>
              <a:rPr lang="en-US" altLang="ja-JP" sz="1200" cap="none" dirty="0">
                <a:solidFill>
                  <a:schemeClr val="tx1">
                    <a:lumMod val="95000"/>
                  </a:schemeClr>
                </a:solidFill>
              </a:rPr>
            </a:br>
            <a:r>
              <a:rPr lang="ja-JP" altLang="en-US" sz="1200" cap="none" dirty="0">
                <a:solidFill>
                  <a:schemeClr val="tx1">
                    <a:lumMod val="95000"/>
                  </a:schemeClr>
                </a:solidFill>
              </a:rPr>
              <a:t>組み込んだ新たなプーリング手法について提案しました</a:t>
            </a:r>
            <a:endParaRPr lang="en-US" altLang="ja-JP" sz="1200" cap="none" dirty="0">
              <a:solidFill>
                <a:schemeClr val="tx1">
                  <a:lumMod val="9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cap="none" dirty="0">
              <a:solidFill>
                <a:schemeClr val="tx1">
                  <a:lumMod val="9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cap="none" dirty="0">
                <a:solidFill>
                  <a:schemeClr val="tx1">
                    <a:lumMod val="95000"/>
                  </a:schemeClr>
                </a:solidFill>
              </a:rPr>
              <a:t>そしてテキスト分類タスクにおいて </a:t>
            </a:r>
            <a:r>
              <a:rPr lang="en-US" altLang="ja-JP" sz="1200" cap="none" dirty="0">
                <a:solidFill>
                  <a:schemeClr val="tx1">
                    <a:lumMod val="95000"/>
                  </a:schemeClr>
                </a:solidFill>
              </a:rPr>
              <a:t>Accuracy, F1 </a:t>
            </a:r>
            <a:r>
              <a:rPr lang="ja-JP" altLang="en-US" sz="1200" cap="none" dirty="0">
                <a:solidFill>
                  <a:schemeClr val="tx1">
                    <a:lumMod val="95000"/>
                  </a:schemeClr>
                </a:solidFill>
              </a:rPr>
              <a:t>値ともに</a:t>
            </a:r>
            <a:br>
              <a:rPr lang="en-US" altLang="ja-JP" sz="1200" cap="none" dirty="0">
                <a:solidFill>
                  <a:schemeClr val="tx1">
                    <a:lumMod val="95000"/>
                  </a:schemeClr>
                </a:solidFill>
              </a:rPr>
            </a:br>
            <a:r>
              <a:rPr lang="ja-JP" altLang="en-US" sz="1200" cap="none" dirty="0">
                <a:solidFill>
                  <a:schemeClr val="tx1">
                    <a:lumMod val="95000"/>
                  </a:schemeClr>
                </a:solidFill>
              </a:rPr>
              <a:t>提案手法が従来手法を上回り</a:t>
            </a:r>
            <a:r>
              <a:rPr lang="en-US" altLang="ja-JP" sz="1200" cap="none" dirty="0">
                <a:solidFill>
                  <a:schemeClr val="tx1">
                    <a:lumMod val="95000"/>
                  </a:schemeClr>
                </a:solidFill>
              </a:rPr>
              <a:t>, </a:t>
            </a:r>
            <a:r>
              <a:rPr lang="ja-JP" altLang="en-US" sz="1200" cap="none" dirty="0">
                <a:solidFill>
                  <a:schemeClr val="tx1">
                    <a:lumMod val="95000"/>
                  </a:schemeClr>
                </a:solidFill>
              </a:rPr>
              <a:t>その有効性を確認することができました。</a:t>
            </a:r>
            <a:endParaRPr lang="en-US" altLang="ja-JP" sz="1200" cap="none" dirty="0">
              <a:solidFill>
                <a:schemeClr val="tx1">
                  <a:lumMod val="9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cap="none" dirty="0">
              <a:solidFill>
                <a:schemeClr val="tx1">
                  <a:lumMod val="9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cap="none" dirty="0">
              <a:solidFill>
                <a:schemeClr val="tx1">
                  <a:lumMod val="95000"/>
                </a:schemeClr>
              </a:solidFill>
            </a:endParaRPr>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33</a:t>
            </a:fld>
            <a:endParaRPr kumimoji="1" lang="ja-JP" altLang="en-US"/>
          </a:p>
        </p:txBody>
      </p:sp>
    </p:spTree>
    <p:extLst>
      <p:ext uri="{BB962C8B-B14F-4D97-AF65-F5344CB8AC3E}">
        <p14:creationId xmlns:p14="http://schemas.microsoft.com/office/powerpoint/2010/main" val="11778831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02E11-E49A-0112-5254-56CE61FBE6E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029A4EF-DD8B-0758-6980-724E48EA14E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21E4EC5-A223-82D8-95F6-CFF5338722C5}"/>
              </a:ext>
            </a:extLst>
          </p:cNvPr>
          <p:cNvSpPr>
            <a:spLocks noGrp="1"/>
          </p:cNvSpPr>
          <p:nvPr>
            <p:ph type="body" idx="1"/>
          </p:nvPr>
        </p:nvSpPr>
        <p:spPr/>
        <p:txBody>
          <a:bodyPr/>
          <a:lstStyle/>
          <a:p>
            <a:r>
              <a:rPr kumimoji="1" lang="ja-JP" altLang="en-US" dirty="0"/>
              <a:t>今後の展望としては</a:t>
            </a:r>
            <a:endParaRPr kumimoji="1" lang="en-US" altLang="ja-JP" dirty="0"/>
          </a:p>
          <a:p>
            <a:pPr>
              <a:buFont typeface="Arial" panose="020B0604020202020204" pitchFamily="34" charset="0"/>
              <a:buChar char="•"/>
            </a:pPr>
            <a:r>
              <a:rPr lang="ja-JP" altLang="en-US" sz="1200" cap="none" dirty="0">
                <a:solidFill>
                  <a:schemeClr val="tx1">
                    <a:lumMod val="95000"/>
                  </a:schemeClr>
                </a:solidFill>
              </a:rPr>
              <a:t>要約文に対する妥当性の検討</a:t>
            </a:r>
            <a:br>
              <a:rPr lang="en-US" altLang="ja-JP" sz="1200" cap="none" dirty="0">
                <a:solidFill>
                  <a:schemeClr val="tx1">
                    <a:lumMod val="95000"/>
                  </a:schemeClr>
                </a:solidFill>
              </a:rPr>
            </a:br>
            <a:r>
              <a:rPr lang="ja-JP" altLang="en-US" sz="1200" cap="none" dirty="0">
                <a:solidFill>
                  <a:schemeClr val="tx1">
                    <a:lumMod val="95000"/>
                  </a:schemeClr>
                </a:solidFill>
              </a:rPr>
              <a:t>および生成手法の改善</a:t>
            </a:r>
            <a:endParaRPr lang="en-US" altLang="ja-JP" sz="1200" cap="none" dirty="0">
              <a:solidFill>
                <a:schemeClr val="tx1">
                  <a:lumMod val="95000"/>
                </a:schemeClr>
              </a:solidFill>
            </a:endParaRPr>
          </a:p>
          <a:p>
            <a:pPr>
              <a:buFont typeface="Arial" panose="020B0604020202020204" pitchFamily="34" charset="0"/>
              <a:buNone/>
            </a:pPr>
            <a:r>
              <a:rPr lang="ja-JP" altLang="en-US" sz="1200" cap="none" dirty="0">
                <a:solidFill>
                  <a:schemeClr val="tx1">
                    <a:lumMod val="95000"/>
                  </a:schemeClr>
                </a:solidFill>
              </a:rPr>
              <a:t>や</a:t>
            </a:r>
            <a:endParaRPr lang="en-US" altLang="ja-JP" sz="1200" cap="none" dirty="0">
              <a:solidFill>
                <a:schemeClr val="tx1">
                  <a:lumMod val="95000"/>
                </a:schemeClr>
              </a:solidFill>
            </a:endParaRPr>
          </a:p>
          <a:p>
            <a:pPr>
              <a:buFont typeface="Arial" panose="020B0604020202020204" pitchFamily="34" charset="0"/>
              <a:buChar char="•"/>
            </a:pPr>
            <a:r>
              <a:rPr lang="ja-JP" altLang="en-US" sz="1200" cap="none" dirty="0">
                <a:solidFill>
                  <a:schemeClr val="tx1">
                    <a:lumMod val="95000"/>
                  </a:schemeClr>
                </a:solidFill>
              </a:rPr>
              <a:t>他のタスクやデータセットにおける</a:t>
            </a:r>
            <a:br>
              <a:rPr lang="en-US" altLang="ja-JP" sz="1200" cap="none" dirty="0">
                <a:solidFill>
                  <a:schemeClr val="tx1">
                    <a:lumMod val="95000"/>
                  </a:schemeClr>
                </a:solidFill>
              </a:rPr>
            </a:br>
            <a:r>
              <a:rPr lang="ja-JP" altLang="en-US" sz="1200" cap="none" dirty="0">
                <a:solidFill>
                  <a:schemeClr val="tx1">
                    <a:lumMod val="95000"/>
                  </a:schemeClr>
                </a:solidFill>
              </a:rPr>
              <a:t>提案手法の有効性の検証</a:t>
            </a:r>
            <a:r>
              <a:rPr lang="en-US" altLang="ja-JP" sz="1200" cap="none" dirty="0">
                <a:solidFill>
                  <a:schemeClr val="tx1">
                    <a:lumMod val="95000"/>
                  </a:schemeClr>
                </a:solidFill>
              </a:rPr>
              <a:t>,</a:t>
            </a:r>
          </a:p>
          <a:p>
            <a:pPr marL="0" indent="0">
              <a:buNone/>
            </a:pPr>
            <a:endParaRPr lang="en-US" altLang="ja-JP" sz="1200" cap="none" dirty="0">
              <a:solidFill>
                <a:schemeClr val="tx1">
                  <a:lumMod val="95000"/>
                </a:schemeClr>
              </a:solidFill>
            </a:endParaRPr>
          </a:p>
          <a:p>
            <a:pPr>
              <a:buFont typeface="Arial" panose="020B0604020202020204" pitchFamily="34" charset="0"/>
              <a:buNone/>
            </a:pPr>
            <a:r>
              <a:rPr lang="ja-JP" altLang="en-US" sz="1200" cap="none" dirty="0">
                <a:solidFill>
                  <a:schemeClr val="tx1"/>
                </a:solidFill>
              </a:rPr>
              <a:t>などが挙げられます。</a:t>
            </a:r>
            <a:endParaRPr lang="en-US" altLang="ja-JP" sz="1200" cap="none" dirty="0">
              <a:solidFill>
                <a:schemeClr val="tx1">
                  <a:lumMod val="95000"/>
                </a:schemeClr>
              </a:solidFill>
            </a:endParaRPr>
          </a:p>
          <a:p>
            <a:endParaRPr kumimoji="1" lang="en-US" altLang="ja-JP" dirty="0"/>
          </a:p>
        </p:txBody>
      </p:sp>
      <p:sp>
        <p:nvSpPr>
          <p:cNvPr id="4" name="スライド番号プレースホルダー 3">
            <a:extLst>
              <a:ext uri="{FF2B5EF4-FFF2-40B4-BE49-F238E27FC236}">
                <a16:creationId xmlns:a16="http://schemas.microsoft.com/office/drawing/2014/main" id="{04D3AAD6-AD1E-0ED0-9910-A6C93A8FA1FC}"/>
              </a:ext>
            </a:extLst>
          </p:cNvPr>
          <p:cNvSpPr>
            <a:spLocks noGrp="1"/>
          </p:cNvSpPr>
          <p:nvPr>
            <p:ph type="sldNum" sz="quarter" idx="5"/>
          </p:nvPr>
        </p:nvSpPr>
        <p:spPr/>
        <p:txBody>
          <a:bodyPr/>
          <a:lstStyle/>
          <a:p>
            <a:fld id="{AB4198F6-3BD3-45C7-8FA6-C18C234E0100}" type="slidenum">
              <a:rPr kumimoji="1" lang="ja-JP" altLang="en-US" smtClean="0"/>
              <a:t>34</a:t>
            </a:fld>
            <a:endParaRPr kumimoji="1" lang="ja-JP" altLang="en-US"/>
          </a:p>
        </p:txBody>
      </p:sp>
    </p:spTree>
    <p:extLst>
      <p:ext uri="{BB962C8B-B14F-4D97-AF65-F5344CB8AC3E}">
        <p14:creationId xmlns:p14="http://schemas.microsoft.com/office/powerpoint/2010/main" val="8319032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以上で発表を終わります。ご清聴ありがとうございました。</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35</a:t>
            </a:fld>
            <a:endParaRPr kumimoji="1" lang="ja-JP" altLang="en-US"/>
          </a:p>
        </p:txBody>
      </p:sp>
    </p:spTree>
    <p:extLst>
      <p:ext uri="{BB962C8B-B14F-4D97-AF65-F5344CB8AC3E}">
        <p14:creationId xmlns:p14="http://schemas.microsoft.com/office/powerpoint/2010/main" val="15807232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DC2EE-5F73-0C12-D542-88DF49C935A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9A9DAC-93A4-19C7-3B04-D54E6A98085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6673662-6234-F805-AB82-E2E85556B7FB}"/>
              </a:ext>
            </a:extLst>
          </p:cNvPr>
          <p:cNvSpPr>
            <a:spLocks noGrp="1"/>
          </p:cNvSpPr>
          <p:nvPr>
            <p:ph type="body" idx="1"/>
          </p:nvPr>
        </p:nvSpPr>
        <p:spPr/>
        <p:txBody>
          <a:bodyPr/>
          <a:lstStyle/>
          <a:p>
            <a:r>
              <a:rPr lang="en-US" altLang="ja-JP" dirty="0"/>
              <a:t>3</a:t>
            </a:r>
            <a:r>
              <a:rPr lang="ja-JP" altLang="en-US" dirty="0"/>
              <a:t>回試行の平均結果を示します。</a:t>
            </a:r>
            <a:r>
              <a:rPr lang="en-US" altLang="ja-JP" dirty="0"/>
              <a:t>〈〉</a:t>
            </a:r>
            <a:r>
              <a:rPr lang="ja-JP" altLang="en-US" dirty="0"/>
              <a:t>の中は標準偏差を表しています。</a:t>
            </a:r>
            <a:endParaRPr lang="en-US" altLang="ja-JP" dirty="0"/>
          </a:p>
          <a:p>
            <a:r>
              <a:rPr lang="ja-JP" altLang="en-US" dirty="0"/>
              <a:t>表より、</a:t>
            </a:r>
            <a:r>
              <a:rPr lang="en-US" altLang="ja-JP" dirty="0"/>
              <a:t>accuracy F</a:t>
            </a:r>
            <a:r>
              <a:rPr lang="ja-JP" altLang="en-US" dirty="0"/>
              <a:t>値において</a:t>
            </a:r>
            <a:endParaRPr lang="en-US" altLang="ja-JP" dirty="0"/>
          </a:p>
          <a:p>
            <a:r>
              <a:rPr lang="ja-JP" altLang="en-US" dirty="0"/>
              <a:t>提案手法</a:t>
            </a:r>
            <a:r>
              <a:rPr lang="en-US" altLang="ja-JP" dirty="0"/>
              <a:t>1</a:t>
            </a:r>
            <a:r>
              <a:rPr lang="ja-JP" altLang="en-US" dirty="0"/>
              <a:t>および提案手法</a:t>
            </a:r>
            <a:r>
              <a:rPr lang="en-US" altLang="ja-JP" dirty="0"/>
              <a:t>2</a:t>
            </a:r>
            <a:r>
              <a:rPr lang="ja-JP" altLang="en-US" dirty="0"/>
              <a:t>においてベースラインを上回り、テキスト分類タスクにおける有効性を示すことが出来ました。</a:t>
            </a:r>
            <a:endParaRPr lang="en-US" altLang="ja-JP" dirty="0"/>
          </a:p>
          <a:p>
            <a:r>
              <a:rPr lang="ja-JP" altLang="en-US" dirty="0"/>
              <a:t>提案手法</a:t>
            </a:r>
            <a:r>
              <a:rPr lang="en-US" altLang="ja-JP" dirty="0"/>
              <a:t>2</a:t>
            </a:r>
            <a:r>
              <a:rPr lang="ja-JP" altLang="en-US" dirty="0"/>
              <a:t>の結果では、</a:t>
            </a:r>
            <a:r>
              <a:rPr lang="en-US" altLang="ja-JP" dirty="0"/>
              <a:t>a=5</a:t>
            </a:r>
            <a:r>
              <a:rPr lang="ja-JP" altLang="en-US" dirty="0"/>
              <a:t>の場合の方が高い分類性能を示しました。</a:t>
            </a:r>
            <a:endParaRPr lang="en-US" altLang="ja-JP" dirty="0"/>
          </a:p>
          <a:p>
            <a:r>
              <a:rPr lang="ja-JP" altLang="en-US" dirty="0"/>
              <a:t>これは重みのノルムが大きくなったことでプラスの重みを付けられたトークンとマイナスの重みを付けられたトークンの</a:t>
            </a:r>
            <a:endParaRPr lang="en-US" altLang="ja-JP" dirty="0"/>
          </a:p>
          <a:p>
            <a:r>
              <a:rPr lang="ja-JP" altLang="en-US" dirty="0"/>
              <a:t>境界がより明確になり学習が容易になったことが原因であると考えられます。</a:t>
            </a:r>
            <a:endParaRPr lang="en-US" altLang="ja-JP" dirty="0"/>
          </a:p>
          <a:p>
            <a:r>
              <a:rPr lang="ja-JP" altLang="en-US" dirty="0"/>
              <a:t>また、提案手法</a:t>
            </a:r>
            <a:r>
              <a:rPr lang="en-US" altLang="ja-JP" dirty="0"/>
              <a:t>2</a:t>
            </a:r>
            <a:r>
              <a:rPr lang="ja-JP" altLang="en-US" dirty="0"/>
              <a:t>の結果は提案手法</a:t>
            </a:r>
            <a:r>
              <a:rPr lang="en-US" altLang="ja-JP" dirty="0"/>
              <a:t>1</a:t>
            </a:r>
            <a:r>
              <a:rPr lang="ja-JP" altLang="en-US" dirty="0"/>
              <a:t>の結果には劣りますが、モデルのパラメータ数は</a:t>
            </a:r>
            <a:endParaRPr lang="en-US" altLang="ja-JP" dirty="0"/>
          </a:p>
          <a:p>
            <a:r>
              <a:rPr lang="ja-JP" altLang="en-US" dirty="0"/>
              <a:t>約</a:t>
            </a:r>
            <a:r>
              <a:rPr lang="en-US" altLang="ja-JP" dirty="0"/>
              <a:t>50%</a:t>
            </a:r>
            <a:r>
              <a:rPr lang="ja-JP" altLang="en-US" dirty="0"/>
              <a:t>であることを踏まえると、分類性能と計算効率のバランスを考えた際に</a:t>
            </a:r>
            <a:endParaRPr lang="en-US" altLang="ja-JP" dirty="0"/>
          </a:p>
          <a:p>
            <a:r>
              <a:rPr lang="ja-JP" altLang="en-US" dirty="0"/>
              <a:t>有効な選択肢であると言えます。</a:t>
            </a:r>
            <a:endParaRPr lang="en-US" altLang="ja-JP" dirty="0"/>
          </a:p>
          <a:p>
            <a:endParaRPr lang="ja-JP" altLang="en-US" dirty="0"/>
          </a:p>
        </p:txBody>
      </p:sp>
      <p:sp>
        <p:nvSpPr>
          <p:cNvPr id="4" name="スライド番号プレースホルダー 3">
            <a:extLst>
              <a:ext uri="{FF2B5EF4-FFF2-40B4-BE49-F238E27FC236}">
                <a16:creationId xmlns:a16="http://schemas.microsoft.com/office/drawing/2014/main" id="{9EBC9B80-6D7F-4BE6-DB7A-DA93FE95D38B}"/>
              </a:ext>
            </a:extLst>
          </p:cNvPr>
          <p:cNvSpPr>
            <a:spLocks noGrp="1"/>
          </p:cNvSpPr>
          <p:nvPr>
            <p:ph type="sldNum" sz="quarter" idx="5"/>
          </p:nvPr>
        </p:nvSpPr>
        <p:spPr/>
        <p:txBody>
          <a:bodyPr/>
          <a:lstStyle/>
          <a:p>
            <a:fld id="{AB4198F6-3BD3-45C7-8FA6-C18C234E0100}" type="slidenum">
              <a:rPr kumimoji="1" lang="ja-JP" altLang="en-US" smtClean="0"/>
              <a:t>38</a:t>
            </a:fld>
            <a:endParaRPr kumimoji="1" lang="ja-JP" altLang="en-US"/>
          </a:p>
        </p:txBody>
      </p:sp>
    </p:spTree>
    <p:extLst>
      <p:ext uri="{BB962C8B-B14F-4D97-AF65-F5344CB8AC3E}">
        <p14:creationId xmlns:p14="http://schemas.microsoft.com/office/powerpoint/2010/main" val="11685873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8D065-4132-BF21-AD5E-C56B4424C91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810E3D3-26D1-03B1-49B5-442F204C237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D11936F-1D44-B8EB-7094-09EC3FADA898}"/>
              </a:ext>
            </a:extLst>
          </p:cNvPr>
          <p:cNvSpPr>
            <a:spLocks noGrp="1"/>
          </p:cNvSpPr>
          <p:nvPr>
            <p:ph type="body" idx="1"/>
          </p:nvPr>
        </p:nvSpPr>
        <p:spPr/>
        <p:txBody>
          <a:bodyPr/>
          <a:lstStyle/>
          <a:p>
            <a:r>
              <a:rPr lang="en-US" altLang="ja-JP" dirty="0"/>
              <a:t>3</a:t>
            </a:r>
            <a:r>
              <a:rPr lang="ja-JP" altLang="en-US" dirty="0"/>
              <a:t>回試行の平均結果を示します。</a:t>
            </a:r>
            <a:r>
              <a:rPr lang="en-US" altLang="ja-JP" dirty="0"/>
              <a:t>〈〉</a:t>
            </a:r>
            <a:r>
              <a:rPr lang="ja-JP" altLang="en-US" dirty="0"/>
              <a:t>の中は標準偏差を表しています。</a:t>
            </a:r>
            <a:endParaRPr lang="en-US" altLang="ja-JP" dirty="0"/>
          </a:p>
          <a:p>
            <a:r>
              <a:rPr lang="ja-JP" altLang="en-US" dirty="0"/>
              <a:t>表より、</a:t>
            </a:r>
            <a:r>
              <a:rPr lang="en-US" altLang="ja-JP" dirty="0"/>
              <a:t>accuracy F</a:t>
            </a:r>
            <a:r>
              <a:rPr lang="ja-JP" altLang="en-US" dirty="0"/>
              <a:t>値において</a:t>
            </a:r>
            <a:endParaRPr lang="en-US" altLang="ja-JP" dirty="0"/>
          </a:p>
          <a:p>
            <a:r>
              <a:rPr lang="ja-JP" altLang="en-US" dirty="0"/>
              <a:t>提案手法</a:t>
            </a:r>
            <a:r>
              <a:rPr lang="en-US" altLang="ja-JP" dirty="0"/>
              <a:t>1</a:t>
            </a:r>
            <a:r>
              <a:rPr lang="ja-JP" altLang="en-US" dirty="0"/>
              <a:t>および提案手法</a:t>
            </a:r>
            <a:r>
              <a:rPr lang="en-US" altLang="ja-JP" dirty="0"/>
              <a:t>2</a:t>
            </a:r>
            <a:r>
              <a:rPr lang="ja-JP" altLang="en-US" dirty="0"/>
              <a:t>においてベースラインを上回り、テキスト分類タスクにおける有効性を示すことが出来ました。</a:t>
            </a:r>
            <a:endParaRPr lang="en-US" altLang="ja-JP" dirty="0"/>
          </a:p>
          <a:p>
            <a:r>
              <a:rPr lang="ja-JP" altLang="en-US" dirty="0"/>
              <a:t>提案手法</a:t>
            </a:r>
            <a:r>
              <a:rPr lang="en-US" altLang="ja-JP" dirty="0"/>
              <a:t>2</a:t>
            </a:r>
            <a:r>
              <a:rPr lang="ja-JP" altLang="en-US" dirty="0"/>
              <a:t>の結果では、</a:t>
            </a:r>
            <a:r>
              <a:rPr lang="en-US" altLang="ja-JP" dirty="0"/>
              <a:t>a=5</a:t>
            </a:r>
            <a:r>
              <a:rPr lang="ja-JP" altLang="en-US" dirty="0"/>
              <a:t>の場合の方が高い分類性能を示しました。</a:t>
            </a:r>
            <a:endParaRPr lang="en-US" altLang="ja-JP" dirty="0"/>
          </a:p>
          <a:p>
            <a:r>
              <a:rPr lang="ja-JP" altLang="en-US" dirty="0"/>
              <a:t>これは重みのノルムが大きくなったことでプラスの重みを付けられたトークンとマイナスの重みを付けられたトークンの</a:t>
            </a:r>
            <a:endParaRPr lang="en-US" altLang="ja-JP" dirty="0"/>
          </a:p>
          <a:p>
            <a:r>
              <a:rPr lang="ja-JP" altLang="en-US" dirty="0"/>
              <a:t>境界がより明確になり学習が容易になったことが原因であると考えられます。</a:t>
            </a:r>
            <a:endParaRPr lang="en-US" altLang="ja-JP" dirty="0"/>
          </a:p>
          <a:p>
            <a:r>
              <a:rPr lang="ja-JP" altLang="en-US" dirty="0"/>
              <a:t>また、提案手法</a:t>
            </a:r>
            <a:r>
              <a:rPr lang="en-US" altLang="ja-JP" dirty="0"/>
              <a:t>2</a:t>
            </a:r>
            <a:r>
              <a:rPr lang="ja-JP" altLang="en-US" dirty="0"/>
              <a:t>の結果は提案手法</a:t>
            </a:r>
            <a:r>
              <a:rPr lang="en-US" altLang="ja-JP" dirty="0"/>
              <a:t>1</a:t>
            </a:r>
            <a:r>
              <a:rPr lang="ja-JP" altLang="en-US" dirty="0"/>
              <a:t>の結果には劣りますが、モデルのパラメータ数は</a:t>
            </a:r>
            <a:endParaRPr lang="en-US" altLang="ja-JP" dirty="0"/>
          </a:p>
          <a:p>
            <a:r>
              <a:rPr lang="ja-JP" altLang="en-US" dirty="0"/>
              <a:t>約</a:t>
            </a:r>
            <a:r>
              <a:rPr lang="en-US" altLang="ja-JP" dirty="0"/>
              <a:t>50%</a:t>
            </a:r>
            <a:r>
              <a:rPr lang="ja-JP" altLang="en-US" dirty="0"/>
              <a:t>であることを踏まえると、分類性能と計算効率のバランスを考えた際に</a:t>
            </a:r>
            <a:endParaRPr lang="en-US" altLang="ja-JP" dirty="0"/>
          </a:p>
          <a:p>
            <a:r>
              <a:rPr lang="ja-JP" altLang="en-US" dirty="0"/>
              <a:t>有効な選択肢であると言えます。</a:t>
            </a:r>
            <a:endParaRPr lang="en-US" altLang="ja-JP" dirty="0"/>
          </a:p>
          <a:p>
            <a:endParaRPr lang="ja-JP" altLang="en-US" dirty="0"/>
          </a:p>
        </p:txBody>
      </p:sp>
      <p:sp>
        <p:nvSpPr>
          <p:cNvPr id="4" name="スライド番号プレースホルダー 3">
            <a:extLst>
              <a:ext uri="{FF2B5EF4-FFF2-40B4-BE49-F238E27FC236}">
                <a16:creationId xmlns:a16="http://schemas.microsoft.com/office/drawing/2014/main" id="{732F81F4-EA56-3C2A-4CDA-FEC3DAE6766D}"/>
              </a:ext>
            </a:extLst>
          </p:cNvPr>
          <p:cNvSpPr>
            <a:spLocks noGrp="1"/>
          </p:cNvSpPr>
          <p:nvPr>
            <p:ph type="sldNum" sz="quarter" idx="5"/>
          </p:nvPr>
        </p:nvSpPr>
        <p:spPr/>
        <p:txBody>
          <a:bodyPr/>
          <a:lstStyle/>
          <a:p>
            <a:fld id="{AB4198F6-3BD3-45C7-8FA6-C18C234E0100}" type="slidenum">
              <a:rPr kumimoji="1" lang="ja-JP" altLang="en-US" smtClean="0"/>
              <a:t>39</a:t>
            </a:fld>
            <a:endParaRPr kumimoji="1" lang="ja-JP" altLang="en-US"/>
          </a:p>
        </p:txBody>
      </p:sp>
    </p:spTree>
    <p:extLst>
      <p:ext uri="{BB962C8B-B14F-4D97-AF65-F5344CB8AC3E}">
        <p14:creationId xmlns:p14="http://schemas.microsoft.com/office/powerpoint/2010/main" val="7513077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D1078-42E9-C632-9DAC-77A230349C1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48DC76A-EBF8-BD4E-056C-895D4745BE0D}"/>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A102FAEC-C205-F33A-41E5-92054AF07D04}"/>
                  </a:ext>
                </a:extLst>
              </p:cNvPr>
              <p:cNvSpPr>
                <a:spLocks noGrp="1"/>
              </p:cNvSpPr>
              <p:nvPr>
                <p:ph type="body" idx="1"/>
              </p:nvPr>
            </p:nvSpPr>
            <p:spPr/>
            <p:txBody>
              <a:bodyPr/>
              <a:lstStyle/>
              <a:p>
                <a:r>
                  <a:rPr lang="en-US" altLang="ja-JP" dirty="0"/>
                  <a:t>3</a:t>
                </a:r>
                <a:r>
                  <a:rPr lang="ja-JP" altLang="en-US" dirty="0"/>
                  <a:t>回試行の平均結果を示します。</a:t>
                </a:r>
                <a:r>
                  <a:rPr lang="en-US" altLang="ja-JP" dirty="0"/>
                  <a:t>〈〉</a:t>
                </a:r>
                <a:r>
                  <a:rPr lang="ja-JP" altLang="en-US" dirty="0"/>
                  <a:t>の中は標準偏差を表しています。</a:t>
                </a:r>
                <a:endParaRPr lang="en-US" altLang="ja-JP" dirty="0"/>
              </a:p>
              <a:p>
                <a:r>
                  <a:rPr lang="ja-JP" altLang="en-US" dirty="0"/>
                  <a:t>表より、</a:t>
                </a:r>
                <a:r>
                  <a:rPr lang="en-US" altLang="ja-JP" dirty="0"/>
                  <a:t>accuracy F</a:t>
                </a:r>
                <a:r>
                  <a:rPr lang="ja-JP" altLang="en-US" dirty="0"/>
                  <a:t>値において</a:t>
                </a:r>
                <a:endParaRPr lang="en-US" altLang="ja-JP" dirty="0"/>
              </a:p>
              <a:p>
                <a:r>
                  <a:rPr lang="ja-JP" altLang="en-US" dirty="0"/>
                  <a:t>提案手法</a:t>
                </a:r>
                <a:r>
                  <a:rPr lang="en-US" altLang="ja-JP" dirty="0"/>
                  <a:t>1</a:t>
                </a:r>
                <a:r>
                  <a:rPr lang="ja-JP" altLang="en-US" dirty="0"/>
                  <a:t>および提案手法</a:t>
                </a:r>
                <a:r>
                  <a:rPr lang="en-US" altLang="ja-JP" dirty="0"/>
                  <a:t>2</a:t>
                </a:r>
                <a:r>
                  <a:rPr lang="ja-JP" altLang="en-US" dirty="0"/>
                  <a:t>においてベースラインを上回り、テキスト分類タスクにおける有効性を示すことが出来ました。</a:t>
                </a:r>
                <a:endParaRPr lang="en-US" altLang="ja-JP" dirty="0"/>
              </a:p>
              <a:p>
                <a:r>
                  <a:rPr lang="ja-JP" altLang="en-US" dirty="0"/>
                  <a:t>提案手法</a:t>
                </a:r>
                <a:r>
                  <a:rPr lang="en-US" altLang="ja-JP" dirty="0"/>
                  <a:t>2</a:t>
                </a:r>
                <a:r>
                  <a:rPr lang="ja-JP" altLang="en-US" dirty="0"/>
                  <a:t>の結果では、</a:t>
                </a:r>
                <a:r>
                  <a:rPr lang="en-US" altLang="ja-JP" dirty="0"/>
                  <a:t>a=5</a:t>
                </a:r>
                <a:r>
                  <a:rPr lang="ja-JP" altLang="en-US" dirty="0"/>
                  <a:t>の場合の方が高い分類性能を示しました。</a:t>
                </a:r>
                <a:endParaRPr lang="en-US" altLang="ja-JP" dirty="0"/>
              </a:p>
              <a:p>
                <a:r>
                  <a:rPr lang="ja-JP" altLang="en-US" dirty="0"/>
                  <a:t>これは重みのノルムが大きくなったことでプラスの重みを付けられたトークンとマイナスの重みを付けられたトークンの</a:t>
                </a:r>
                <a:endParaRPr lang="en-US" altLang="ja-JP" dirty="0"/>
              </a:p>
              <a:p>
                <a:r>
                  <a:rPr lang="ja-JP" altLang="en-US" dirty="0"/>
                  <a:t>境界がより明確になり学習が容易になったことが原因であると考えられます。</a:t>
                </a:r>
                <a:endParaRPr lang="en-US" altLang="ja-JP" dirty="0"/>
              </a:p>
              <a:p>
                <a:r>
                  <a:rPr lang="ja-JP" altLang="en-US" dirty="0"/>
                  <a:t>また、提案手法</a:t>
                </a:r>
                <a:r>
                  <a:rPr lang="en-US" altLang="ja-JP" dirty="0"/>
                  <a:t>2</a:t>
                </a:r>
                <a:r>
                  <a:rPr lang="ja-JP" altLang="en-US" dirty="0"/>
                  <a:t>の結果は提案手法</a:t>
                </a:r>
                <a:r>
                  <a:rPr lang="en-US" altLang="ja-JP" dirty="0"/>
                  <a:t>1</a:t>
                </a:r>
                <a:r>
                  <a:rPr lang="ja-JP" altLang="en-US" dirty="0"/>
                  <a:t>の結果には劣りますが、モデルのパラメータ数は</a:t>
                </a:r>
                <a:endParaRPr lang="en-US" altLang="ja-JP" dirty="0"/>
              </a:p>
              <a:p>
                <a:r>
                  <a:rPr lang="ja-JP" altLang="en-US" dirty="0"/>
                  <a:t>約</a:t>
                </a:r>
                <a:r>
                  <a:rPr lang="en-US" altLang="ja-JP" dirty="0"/>
                  <a:t>50%</a:t>
                </a:r>
                <a:r>
                  <a:rPr lang="ja-JP" altLang="en-US" dirty="0"/>
                  <a:t>であることを踏まえると、分類性能と計算効率のバランスを考えた際に</a:t>
                </a:r>
                <a:endParaRPr lang="en-US" altLang="ja-JP" dirty="0"/>
              </a:p>
              <a:p>
                <a:r>
                  <a:rPr lang="ja-JP" altLang="en-US" dirty="0"/>
                  <a:t>有効な選択肢であると言えます。</a:t>
                </a:r>
                <a:endParaRPr lang="en-US" altLang="ja-JP" dirty="0"/>
              </a:p>
              <a:p>
                <a:endParaRPr lang="ja-JP" altLang="en-US" dirty="0"/>
              </a:p>
            </p:txBody>
          </p:sp>
        </mc:Choice>
        <mc:Fallback xmlns="">
          <p:sp>
            <p:nvSpPr>
              <p:cNvPr id="3" name="ノート プレースホルダー 2">
                <a:extLst>
                  <a:ext uri="{FF2B5EF4-FFF2-40B4-BE49-F238E27FC236}">
                    <a16:creationId xmlns:a16="http://schemas.microsoft.com/office/drawing/2014/main" id="{CB516FB3-07CB-49FF-2880-A96A7FF5A735}"/>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63AA4158-D47C-189C-68D9-04832596DCED}"/>
              </a:ext>
            </a:extLst>
          </p:cNvPr>
          <p:cNvSpPr>
            <a:spLocks noGrp="1"/>
          </p:cNvSpPr>
          <p:nvPr>
            <p:ph type="sldNum" sz="quarter" idx="5"/>
          </p:nvPr>
        </p:nvSpPr>
        <p:spPr/>
        <p:txBody>
          <a:bodyPr/>
          <a:lstStyle/>
          <a:p>
            <a:fld id="{AB4198F6-3BD3-45C7-8FA6-C18C234E0100}" type="slidenum">
              <a:rPr kumimoji="1" lang="ja-JP" altLang="en-US" smtClean="0"/>
              <a:t>40</a:t>
            </a:fld>
            <a:endParaRPr kumimoji="1" lang="ja-JP" altLang="en-US"/>
          </a:p>
        </p:txBody>
      </p:sp>
    </p:spTree>
    <p:extLst>
      <p:ext uri="{BB962C8B-B14F-4D97-AF65-F5344CB8AC3E}">
        <p14:creationId xmlns:p14="http://schemas.microsoft.com/office/powerpoint/2010/main" val="39674561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52AD5-ADBC-EABD-7C4C-B6AB366187E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62E3FE7-F663-306E-47A0-D8F6715225A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5FBA189-9570-96F5-DC5E-ED527ABA43DC}"/>
              </a:ext>
            </a:extLst>
          </p:cNvPr>
          <p:cNvSpPr>
            <a:spLocks noGrp="1"/>
          </p:cNvSpPr>
          <p:nvPr>
            <p:ph type="body" idx="1"/>
          </p:nvPr>
        </p:nvSpPr>
        <p:spPr/>
        <p:txBody>
          <a:bodyPr/>
          <a:lstStyle/>
          <a:p>
            <a:r>
              <a:rPr lang="en-US" altLang="ja-JP" dirty="0"/>
              <a:t>3</a:t>
            </a:r>
            <a:r>
              <a:rPr lang="ja-JP" altLang="en-US" dirty="0"/>
              <a:t>回試行の平均結果を示します。</a:t>
            </a:r>
            <a:r>
              <a:rPr lang="en-US" altLang="ja-JP" dirty="0"/>
              <a:t>〈〉</a:t>
            </a:r>
            <a:r>
              <a:rPr lang="ja-JP" altLang="en-US" dirty="0"/>
              <a:t>の中は標準偏差を表しています。</a:t>
            </a:r>
            <a:endParaRPr lang="en-US" altLang="ja-JP" dirty="0"/>
          </a:p>
          <a:p>
            <a:r>
              <a:rPr lang="ja-JP" altLang="en-US" dirty="0"/>
              <a:t>表より、</a:t>
            </a:r>
            <a:r>
              <a:rPr lang="en-US" altLang="ja-JP" dirty="0"/>
              <a:t>accuracy F</a:t>
            </a:r>
            <a:r>
              <a:rPr lang="ja-JP" altLang="en-US" dirty="0"/>
              <a:t>値において</a:t>
            </a:r>
            <a:endParaRPr lang="en-US" altLang="ja-JP" dirty="0"/>
          </a:p>
          <a:p>
            <a:r>
              <a:rPr lang="ja-JP" altLang="en-US" dirty="0"/>
              <a:t>提案手法</a:t>
            </a:r>
            <a:r>
              <a:rPr lang="en-US" altLang="ja-JP" dirty="0"/>
              <a:t>1</a:t>
            </a:r>
            <a:r>
              <a:rPr lang="ja-JP" altLang="en-US" dirty="0"/>
              <a:t>および提案手法</a:t>
            </a:r>
            <a:r>
              <a:rPr lang="en-US" altLang="ja-JP" dirty="0"/>
              <a:t>2</a:t>
            </a:r>
            <a:r>
              <a:rPr lang="ja-JP" altLang="en-US" dirty="0"/>
              <a:t>においてベースラインを上回り、テキスト分類タスクにおける有効性を示すことが出来ました。</a:t>
            </a:r>
            <a:endParaRPr lang="en-US" altLang="ja-JP" dirty="0"/>
          </a:p>
          <a:p>
            <a:r>
              <a:rPr lang="ja-JP" altLang="en-US" dirty="0"/>
              <a:t>提案手法</a:t>
            </a:r>
            <a:r>
              <a:rPr lang="en-US" altLang="ja-JP" dirty="0"/>
              <a:t>2</a:t>
            </a:r>
            <a:r>
              <a:rPr lang="ja-JP" altLang="en-US" dirty="0"/>
              <a:t>の結果では、</a:t>
            </a:r>
            <a:r>
              <a:rPr lang="en-US" altLang="ja-JP" dirty="0"/>
              <a:t>a=5</a:t>
            </a:r>
            <a:r>
              <a:rPr lang="ja-JP" altLang="en-US" dirty="0"/>
              <a:t>の場合の方が高い分類性能を示しました。</a:t>
            </a:r>
            <a:endParaRPr lang="en-US" altLang="ja-JP" dirty="0"/>
          </a:p>
          <a:p>
            <a:r>
              <a:rPr lang="ja-JP" altLang="en-US" dirty="0"/>
              <a:t>これは重みのノルムが大きくなったことでプラスの重みを付けられたトークンとマイナスの重みを付けられたトークンの</a:t>
            </a:r>
            <a:endParaRPr lang="en-US" altLang="ja-JP" dirty="0"/>
          </a:p>
          <a:p>
            <a:r>
              <a:rPr lang="ja-JP" altLang="en-US" dirty="0"/>
              <a:t>境界がより明確になり学習が容易になったことが原因であると考えられます。</a:t>
            </a:r>
            <a:endParaRPr lang="en-US" altLang="ja-JP" dirty="0"/>
          </a:p>
          <a:p>
            <a:r>
              <a:rPr lang="ja-JP" altLang="en-US" dirty="0"/>
              <a:t>また、提案手法</a:t>
            </a:r>
            <a:r>
              <a:rPr lang="en-US" altLang="ja-JP" dirty="0"/>
              <a:t>2</a:t>
            </a:r>
            <a:r>
              <a:rPr lang="ja-JP" altLang="en-US" dirty="0"/>
              <a:t>の結果は提案手法</a:t>
            </a:r>
            <a:r>
              <a:rPr lang="en-US" altLang="ja-JP" dirty="0"/>
              <a:t>1</a:t>
            </a:r>
            <a:r>
              <a:rPr lang="ja-JP" altLang="en-US" dirty="0"/>
              <a:t>の結果には劣りますが、モデルのパラメータ数は</a:t>
            </a:r>
            <a:endParaRPr lang="en-US" altLang="ja-JP" dirty="0"/>
          </a:p>
          <a:p>
            <a:r>
              <a:rPr lang="ja-JP" altLang="en-US" dirty="0"/>
              <a:t>約</a:t>
            </a:r>
            <a:r>
              <a:rPr lang="en-US" altLang="ja-JP" dirty="0"/>
              <a:t>50%</a:t>
            </a:r>
            <a:r>
              <a:rPr lang="ja-JP" altLang="en-US" dirty="0"/>
              <a:t>であることを踏まえると、分類性能と計算効率のバランスを考えた際に</a:t>
            </a:r>
            <a:endParaRPr lang="en-US" altLang="ja-JP" dirty="0"/>
          </a:p>
          <a:p>
            <a:r>
              <a:rPr lang="ja-JP" altLang="en-US" dirty="0"/>
              <a:t>有効な選択肢であると言えます。</a:t>
            </a:r>
            <a:endParaRPr lang="en-US" altLang="ja-JP" dirty="0"/>
          </a:p>
          <a:p>
            <a:endParaRPr lang="ja-JP" altLang="en-US" dirty="0"/>
          </a:p>
        </p:txBody>
      </p:sp>
      <p:sp>
        <p:nvSpPr>
          <p:cNvPr id="4" name="スライド番号プレースホルダー 3">
            <a:extLst>
              <a:ext uri="{FF2B5EF4-FFF2-40B4-BE49-F238E27FC236}">
                <a16:creationId xmlns:a16="http://schemas.microsoft.com/office/drawing/2014/main" id="{1D194602-050D-6A0D-6DE7-53D61D8B5287}"/>
              </a:ext>
            </a:extLst>
          </p:cNvPr>
          <p:cNvSpPr>
            <a:spLocks noGrp="1"/>
          </p:cNvSpPr>
          <p:nvPr>
            <p:ph type="sldNum" sz="quarter" idx="5"/>
          </p:nvPr>
        </p:nvSpPr>
        <p:spPr/>
        <p:txBody>
          <a:bodyPr/>
          <a:lstStyle/>
          <a:p>
            <a:fld id="{AB4198F6-3BD3-45C7-8FA6-C18C234E0100}" type="slidenum">
              <a:rPr kumimoji="1" lang="ja-JP" altLang="en-US" smtClean="0"/>
              <a:t>41</a:t>
            </a:fld>
            <a:endParaRPr kumimoji="1" lang="ja-JP" altLang="en-US"/>
          </a:p>
        </p:txBody>
      </p:sp>
    </p:spTree>
    <p:extLst>
      <p:ext uri="{BB962C8B-B14F-4D97-AF65-F5344CB8AC3E}">
        <p14:creationId xmlns:p14="http://schemas.microsoft.com/office/powerpoint/2010/main" val="4149184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lvl="0" indent="0" algn="l" rtl="0">
              <a:spcBef>
                <a:spcPts val="0"/>
              </a:spcBef>
              <a:spcAft>
                <a:spcPts val="0"/>
              </a:spcAft>
              <a:buNone/>
            </a:pPr>
            <a:r>
              <a:rPr lang="ja-JP" altLang="en-US" dirty="0"/>
              <a:t>近年、</a:t>
            </a:r>
            <a:r>
              <a:rPr lang="ja-JP" altLang="en-US" sz="1200" b="1" dirty="0">
                <a:latin typeface="+mn-ea"/>
                <a:ea typeface="+mn-ea"/>
              </a:rPr>
              <a:t>大規模言語モデル</a:t>
            </a:r>
            <a:r>
              <a:rPr lang="en-US" altLang="ja-JP" sz="1200" b="1" dirty="0">
                <a:latin typeface="+mn-ea"/>
                <a:ea typeface="+mn-ea"/>
              </a:rPr>
              <a:t>, LLM</a:t>
            </a:r>
            <a:r>
              <a:rPr lang="en-US" altLang="ja-JP" sz="1200" dirty="0">
                <a:latin typeface="+mn-ea"/>
                <a:ea typeface="+mn-ea"/>
              </a:rPr>
              <a:t> </a:t>
            </a:r>
            <a:r>
              <a:rPr lang="ja-JP" altLang="en-US" sz="1200" dirty="0">
                <a:latin typeface="+mn-ea"/>
                <a:ea typeface="+mn-ea"/>
              </a:rPr>
              <a:t>の進化に伴って</a:t>
            </a:r>
          </a:p>
          <a:p>
            <a:r>
              <a:rPr lang="ja-JP" altLang="en-US" dirty="0"/>
              <a:t>自然言語処理分野においては、</a:t>
            </a:r>
            <a:endParaRPr lang="en-US" altLang="ja-JP" dirty="0"/>
          </a:p>
          <a:p>
            <a:r>
              <a:rPr lang="en-US" altLang="ja-JP" dirty="0"/>
              <a:t>BERT</a:t>
            </a:r>
            <a:r>
              <a:rPr lang="ja-JP" altLang="en-US" dirty="0"/>
              <a:t>や</a:t>
            </a:r>
            <a:r>
              <a:rPr lang="en-US" altLang="ja-JP" dirty="0"/>
              <a:t>GPT</a:t>
            </a:r>
            <a:r>
              <a:rPr lang="en-US" altLang="ja-JP" sz="1200" dirty="0">
                <a:latin typeface="+mn-ea"/>
                <a:ea typeface="+mn-ea"/>
              </a:rPr>
              <a:t>(Generative Pre-trained Transformer)</a:t>
            </a:r>
            <a:r>
              <a:rPr lang="ja-JP" altLang="en-US" dirty="0"/>
              <a:t>といった</a:t>
            </a:r>
            <a:endParaRPr lang="en-US" altLang="ja-JP" dirty="0"/>
          </a:p>
          <a:p>
            <a:r>
              <a:rPr lang="en-US" altLang="ja-JP" dirty="0"/>
              <a:t>LLM</a:t>
            </a:r>
            <a:r>
              <a:rPr lang="ja-JP" altLang="en-US" dirty="0"/>
              <a:t>を活用したシステムに注目が集まっています。</a:t>
            </a:r>
            <a:endParaRPr lang="en-US" altLang="ja-JP" dirty="0"/>
          </a:p>
          <a:p>
            <a:endParaRPr lang="ja-JP" altLang="en-US" dirty="0"/>
          </a:p>
          <a:p>
            <a:r>
              <a:rPr lang="ja-JP" altLang="en-US" dirty="0"/>
              <a:t>そのため、より高性能なモデルを構築するためには、</a:t>
            </a:r>
            <a:endParaRPr lang="en-US" altLang="ja-JP" dirty="0"/>
          </a:p>
          <a:p>
            <a:pPr marL="0" lvl="0" indent="0" algn="l" rtl="0">
              <a:spcBef>
                <a:spcPts val="0"/>
              </a:spcBef>
              <a:spcAft>
                <a:spcPts val="0"/>
              </a:spcAft>
              <a:buNone/>
            </a:pPr>
            <a:r>
              <a:rPr lang="ja-JP" altLang="en-US" sz="1200" dirty="0">
                <a:latin typeface="+mn-ea"/>
                <a:ea typeface="+mn-ea"/>
              </a:rPr>
              <a:t>文章全体の</a:t>
            </a:r>
            <a:r>
              <a:rPr lang="ja-JP" altLang="en-US" sz="1200" b="1" u="sng" dirty="0">
                <a:solidFill>
                  <a:schemeClr val="tx1">
                    <a:lumMod val="95000"/>
                  </a:schemeClr>
                </a:solidFill>
                <a:latin typeface="+mn-ea"/>
                <a:ea typeface="+mn-ea"/>
              </a:rPr>
              <a:t>適切な分散表現</a:t>
            </a:r>
            <a:r>
              <a:rPr lang="ja-JP" altLang="en-US" sz="1200" dirty="0">
                <a:latin typeface="+mn-ea"/>
                <a:ea typeface="+mn-ea"/>
              </a:rPr>
              <a:t>を獲得し</a:t>
            </a:r>
            <a:endParaRPr lang="en-US" altLang="ja-JP" sz="1200" dirty="0">
              <a:latin typeface="+mn-ea"/>
              <a:ea typeface="+mn-ea"/>
            </a:endParaRPr>
          </a:p>
          <a:p>
            <a:r>
              <a:rPr lang="ja-JP" altLang="en-US" dirty="0"/>
              <a:t>それを</a:t>
            </a:r>
            <a:r>
              <a:rPr lang="ja-JP" altLang="en-US" sz="1200" b="1" u="sng" dirty="0">
                <a:solidFill>
                  <a:schemeClr val="tx1">
                    <a:lumMod val="95000"/>
                  </a:schemeClr>
                </a:solidFill>
                <a:latin typeface="+mn-ea"/>
                <a:ea typeface="+mn-ea"/>
              </a:rPr>
              <a:t>最適に処理する手法の</a:t>
            </a:r>
            <a:r>
              <a:rPr lang="ja-JP" altLang="en-US" sz="1200" b="1" u="sng" dirty="0">
                <a:solidFill>
                  <a:schemeClr val="tx1">
                    <a:lumMod val="95000"/>
                  </a:schemeClr>
                </a:solidFill>
                <a:latin typeface="+mn-ea"/>
              </a:rPr>
              <a:t>選択</a:t>
            </a:r>
            <a:r>
              <a:rPr lang="ja-JP" altLang="en-US" sz="1200" dirty="0">
                <a:latin typeface="+mn-ea"/>
                <a:ea typeface="+mn-ea"/>
              </a:rPr>
              <a:t>が重要になってきます</a:t>
            </a:r>
            <a:endParaRPr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a:t>
            </a:fld>
            <a:endParaRPr kumimoji="1" lang="ja-JP" altLang="en-US"/>
          </a:p>
        </p:txBody>
      </p:sp>
    </p:spTree>
    <p:extLst>
      <p:ext uri="{BB962C8B-B14F-4D97-AF65-F5344CB8AC3E}">
        <p14:creationId xmlns:p14="http://schemas.microsoft.com/office/powerpoint/2010/main" val="24285926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E60EC-FCAE-BF29-1ABD-D88FDC8F2D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E962147-F509-83FA-9654-C6FE2F61AF0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974A6A-38D5-9BEC-ED63-2A1101BA61E9}"/>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618A113B-94A8-F625-331C-98C993B709C8}"/>
              </a:ext>
            </a:extLst>
          </p:cNvPr>
          <p:cNvSpPr>
            <a:spLocks noGrp="1"/>
          </p:cNvSpPr>
          <p:nvPr>
            <p:ph type="sldNum" sz="quarter" idx="5"/>
          </p:nvPr>
        </p:nvSpPr>
        <p:spPr/>
        <p:txBody>
          <a:bodyPr/>
          <a:lstStyle/>
          <a:p>
            <a:fld id="{AB4198F6-3BD3-45C7-8FA6-C18C234E0100}" type="slidenum">
              <a:rPr kumimoji="1" lang="ja-JP" altLang="en-US" smtClean="0"/>
              <a:t>42</a:t>
            </a:fld>
            <a:endParaRPr kumimoji="1" lang="ja-JP" altLang="en-US"/>
          </a:p>
        </p:txBody>
      </p:sp>
    </p:spTree>
    <p:extLst>
      <p:ext uri="{BB962C8B-B14F-4D97-AF65-F5344CB8AC3E}">
        <p14:creationId xmlns:p14="http://schemas.microsoft.com/office/powerpoint/2010/main" val="14269379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43</a:t>
            </a:fld>
            <a:endParaRPr kumimoji="1" lang="ja-JP" altLang="en-US"/>
          </a:p>
        </p:txBody>
      </p:sp>
    </p:spTree>
    <p:extLst>
      <p:ext uri="{BB962C8B-B14F-4D97-AF65-F5344CB8AC3E}">
        <p14:creationId xmlns:p14="http://schemas.microsoft.com/office/powerpoint/2010/main" val="27194623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74C3A-3023-5B4E-E9C7-D0E24FFDACC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EEF4E86-6FA5-6ED1-E4F7-3D3C78EB86B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45E5C32-10B3-E77C-6EDD-FEF3B1294046}"/>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C72F46B3-0B2E-8F11-D489-7E61016001D2}"/>
              </a:ext>
            </a:extLst>
          </p:cNvPr>
          <p:cNvSpPr>
            <a:spLocks noGrp="1"/>
          </p:cNvSpPr>
          <p:nvPr>
            <p:ph type="sldNum" sz="quarter" idx="5"/>
          </p:nvPr>
        </p:nvSpPr>
        <p:spPr/>
        <p:txBody>
          <a:bodyPr/>
          <a:lstStyle/>
          <a:p>
            <a:fld id="{AB4198F6-3BD3-45C7-8FA6-C18C234E0100}" type="slidenum">
              <a:rPr kumimoji="1" lang="ja-JP" altLang="en-US" smtClean="0"/>
              <a:t>44</a:t>
            </a:fld>
            <a:endParaRPr kumimoji="1" lang="ja-JP" altLang="en-US"/>
          </a:p>
        </p:txBody>
      </p:sp>
    </p:spTree>
    <p:extLst>
      <p:ext uri="{BB962C8B-B14F-4D97-AF65-F5344CB8AC3E}">
        <p14:creationId xmlns:p14="http://schemas.microsoft.com/office/powerpoint/2010/main" val="31650728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928B8-6255-224D-6BA2-569F730BE92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B8B049-53C1-6722-F779-84118C74680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C7AD1B0-C6CC-AFCA-D7FF-B8295E37FE6F}"/>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E2FDD712-4A5F-B20E-7BF8-3EA29CE812B2}"/>
              </a:ext>
            </a:extLst>
          </p:cNvPr>
          <p:cNvSpPr>
            <a:spLocks noGrp="1"/>
          </p:cNvSpPr>
          <p:nvPr>
            <p:ph type="sldNum" sz="quarter" idx="5"/>
          </p:nvPr>
        </p:nvSpPr>
        <p:spPr/>
        <p:txBody>
          <a:bodyPr/>
          <a:lstStyle/>
          <a:p>
            <a:fld id="{AB4198F6-3BD3-45C7-8FA6-C18C234E0100}" type="slidenum">
              <a:rPr kumimoji="1" lang="ja-JP" altLang="en-US" smtClean="0"/>
              <a:t>45</a:t>
            </a:fld>
            <a:endParaRPr kumimoji="1" lang="ja-JP" altLang="en-US"/>
          </a:p>
        </p:txBody>
      </p:sp>
    </p:spTree>
    <p:extLst>
      <p:ext uri="{BB962C8B-B14F-4D97-AF65-F5344CB8AC3E}">
        <p14:creationId xmlns:p14="http://schemas.microsoft.com/office/powerpoint/2010/main" val="23871800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A65FD-FE04-5B17-143F-64893CECBAB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2E9CB35-5529-2412-4BB2-DE7DF778797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58C60CC-22CF-7551-4F0C-8AFE29EA8521}"/>
              </a:ext>
            </a:extLst>
          </p:cNvPr>
          <p:cNvSpPr>
            <a:spLocks noGrp="1"/>
          </p:cNvSpPr>
          <p:nvPr>
            <p:ph type="body" idx="1"/>
          </p:nvPr>
        </p:nvSpPr>
        <p:spPr/>
        <p:txBody>
          <a:bodyPr/>
          <a:lstStyle/>
          <a:p>
            <a:r>
              <a:rPr lang="en-US" altLang="ja-JP" dirty="0"/>
              <a:t>Livedoor Homme =&gt; </a:t>
            </a:r>
            <a:r>
              <a:rPr lang="en-US" altLang="ja-JP" b="0" i="0" dirty="0">
                <a:solidFill>
                  <a:srgbClr val="333333"/>
                </a:solidFill>
                <a:effectLst/>
                <a:latin typeface="Helvetica Neue"/>
              </a:rPr>
              <a:t>30</a:t>
            </a:r>
            <a:r>
              <a:rPr lang="ja-JP" altLang="en-US" b="0" i="0" dirty="0">
                <a:solidFill>
                  <a:srgbClr val="333333"/>
                </a:solidFill>
                <a:effectLst/>
                <a:latin typeface="Helvetica Neue"/>
              </a:rPr>
              <a:t>歳以上の働く男性向け、マンション、デジタル用品、車、スポーツなどのニュース記事をピックアップして提供するほか、エンタテインメントや独自取材によるインタビューなども展開する。</a:t>
            </a:r>
            <a:endParaRPr kumimoji="1" lang="en-US" altLang="ja-JP" sz="1200" dirty="0"/>
          </a:p>
          <a:p>
            <a:endParaRPr lang="ja-JP" altLang="en-US" dirty="0"/>
          </a:p>
        </p:txBody>
      </p:sp>
      <p:sp>
        <p:nvSpPr>
          <p:cNvPr id="4" name="スライド番号プレースホルダー 3">
            <a:extLst>
              <a:ext uri="{FF2B5EF4-FFF2-40B4-BE49-F238E27FC236}">
                <a16:creationId xmlns:a16="http://schemas.microsoft.com/office/drawing/2014/main" id="{965A6808-E536-5478-E6A7-C0638949794A}"/>
              </a:ext>
            </a:extLst>
          </p:cNvPr>
          <p:cNvSpPr>
            <a:spLocks noGrp="1"/>
          </p:cNvSpPr>
          <p:nvPr>
            <p:ph type="sldNum" sz="quarter" idx="5"/>
          </p:nvPr>
        </p:nvSpPr>
        <p:spPr/>
        <p:txBody>
          <a:bodyPr/>
          <a:lstStyle/>
          <a:p>
            <a:fld id="{AB4198F6-3BD3-45C7-8FA6-C18C234E0100}" type="slidenum">
              <a:rPr kumimoji="1" lang="ja-JP" altLang="en-US" smtClean="0"/>
              <a:t>46</a:t>
            </a:fld>
            <a:endParaRPr kumimoji="1" lang="ja-JP" altLang="en-US"/>
          </a:p>
        </p:txBody>
      </p:sp>
    </p:spTree>
    <p:extLst>
      <p:ext uri="{BB962C8B-B14F-4D97-AF65-F5344CB8AC3E}">
        <p14:creationId xmlns:p14="http://schemas.microsoft.com/office/powerpoint/2010/main" val="25861694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582B7-305D-1580-3103-2CECE7BCB75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17B47E5-C8A3-2286-A0CF-1861239D901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361D18F-831A-C9CA-9835-11F16CEB5113}"/>
              </a:ext>
            </a:extLst>
          </p:cNvPr>
          <p:cNvSpPr>
            <a:spLocks noGrp="1"/>
          </p:cNvSpPr>
          <p:nvPr>
            <p:ph type="body" idx="1"/>
          </p:nvPr>
        </p:nvSpPr>
        <p:spPr/>
        <p:txBody>
          <a:bodyPr/>
          <a:lstStyle/>
          <a:p>
            <a:endParaRPr lang="ja-JP" altLang="en-US" dirty="0"/>
          </a:p>
        </p:txBody>
      </p:sp>
      <p:sp>
        <p:nvSpPr>
          <p:cNvPr id="4" name="スライド番号プレースホルダー 3">
            <a:extLst>
              <a:ext uri="{FF2B5EF4-FFF2-40B4-BE49-F238E27FC236}">
                <a16:creationId xmlns:a16="http://schemas.microsoft.com/office/drawing/2014/main" id="{9796B277-C352-6E2C-89F3-E2C8781A5E34}"/>
              </a:ext>
            </a:extLst>
          </p:cNvPr>
          <p:cNvSpPr>
            <a:spLocks noGrp="1"/>
          </p:cNvSpPr>
          <p:nvPr>
            <p:ph type="sldNum" sz="quarter" idx="5"/>
          </p:nvPr>
        </p:nvSpPr>
        <p:spPr/>
        <p:txBody>
          <a:bodyPr/>
          <a:lstStyle/>
          <a:p>
            <a:fld id="{AB4198F6-3BD3-45C7-8FA6-C18C234E0100}" type="slidenum">
              <a:rPr kumimoji="1" lang="ja-JP" altLang="en-US" smtClean="0"/>
              <a:t>47</a:t>
            </a:fld>
            <a:endParaRPr kumimoji="1" lang="ja-JP" altLang="en-US"/>
          </a:p>
        </p:txBody>
      </p:sp>
    </p:spTree>
    <p:extLst>
      <p:ext uri="{BB962C8B-B14F-4D97-AF65-F5344CB8AC3E}">
        <p14:creationId xmlns:p14="http://schemas.microsoft.com/office/powerpoint/2010/main" val="20029586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EE5EC-DDFC-1EB6-B786-EBC234F1647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C8A83A4-0314-CD14-9F54-F4650517A262}"/>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EB7EBA30-1093-00F3-A094-88D7A446AC1F}"/>
                  </a:ext>
                </a:extLst>
              </p:cNvPr>
              <p:cNvSpPr>
                <a:spLocks noGrp="1"/>
              </p:cNvSpPr>
              <p:nvPr>
                <p:ph type="body" idx="1"/>
              </p:nvPr>
            </p:nvSpPr>
            <p:spPr/>
            <p:txBody>
              <a:bodyPr/>
              <a:lstStyle/>
              <a:p>
                <a:r>
                  <a:rPr lang="ja-JP" altLang="en-US" dirty="0"/>
                  <a:t>さらに、訓練データにおけるトークン数の分布を調べてみたところ、右図のようになりました。</a:t>
                </a:r>
                <a:endParaRPr lang="en-US" altLang="ja-JP" dirty="0"/>
              </a:p>
              <a:p>
                <a:r>
                  <a:rPr lang="ja-JP" altLang="en-US" dirty="0"/>
                  <a:t>横軸が対数スケールでのトークン数で縦軸が度数を示しています。</a:t>
                </a:r>
                <a:endParaRPr lang="en-US" altLang="ja-JP" dirty="0"/>
              </a:p>
              <a:p>
                <a:r>
                  <a:rPr lang="ja-JP" altLang="en-US" dirty="0"/>
                  <a:t>そして紫の元の文章の分布、黄色が要約文の分布を表しており、赤い点線はトークン数が</a:t>
                </a:r>
                <a:r>
                  <a:rPr lang="en-US" altLang="ja-JP" dirty="0"/>
                  <a:t>512</a:t>
                </a:r>
                <a:r>
                  <a:rPr lang="ja-JP" altLang="en-US" dirty="0"/>
                  <a:t>である場合を示しています。</a:t>
                </a:r>
                <a:endParaRPr lang="en-US" altLang="ja-JP" dirty="0"/>
              </a:p>
              <a:p>
                <a:r>
                  <a:rPr lang="ja-JP" altLang="en-US" dirty="0"/>
                  <a:t>この数字は本研究で使用している</a:t>
                </a:r>
                <a:r>
                  <a:rPr lang="en-US" altLang="ja-JP" dirty="0"/>
                  <a:t>BERT</a:t>
                </a:r>
                <a:r>
                  <a:rPr lang="ja-JP" altLang="en-US" dirty="0"/>
                  <a:t>モデルにおける最大入力トークン長です。</a:t>
                </a:r>
                <a:endParaRPr lang="en-US" altLang="ja-JP" dirty="0"/>
              </a:p>
              <a:p>
                <a:endParaRPr lang="en-US" altLang="ja-JP" dirty="0"/>
              </a:p>
              <a:p>
                <a:r>
                  <a:rPr lang="ja-JP" altLang="en-US" dirty="0"/>
                  <a:t>一般的に長い入力系列を扱う場合、</a:t>
                </a:r>
                <a:r>
                  <a:rPr lang="en-US" altLang="ja-JP" dirty="0"/>
                  <a:t>BERT </a:t>
                </a:r>
                <a:r>
                  <a:rPr lang="ja-JP" altLang="en-US" dirty="0"/>
                  <a:t>の最大入力トークン長を超える分に関しては切り捨てられてしまうため、重要な文脈情報が失われる可能性があります。</a:t>
                </a:r>
                <a:endParaRPr lang="en-US" altLang="ja-JP" dirty="0"/>
              </a:p>
              <a:p>
                <a:r>
                  <a:rPr lang="ja-JP" altLang="en-US" dirty="0"/>
                  <a:t>実際に、訓練データにおいてトークン長が</a:t>
                </a:r>
                <a:r>
                  <a:rPr lang="en-US" altLang="ja-JP" dirty="0"/>
                  <a:t>512</a:t>
                </a:r>
                <a:r>
                  <a:rPr lang="ja-JP" altLang="en-US" dirty="0"/>
                  <a:t>を超えるかどうかで仕訳けた結果が、左の表です。</a:t>
                </a:r>
                <a:endParaRPr lang="en-US" altLang="ja-JP" dirty="0"/>
              </a:p>
              <a:p>
                <a:r>
                  <a:rPr lang="ja-JP" altLang="en-US" dirty="0"/>
                  <a:t>原文データにおいて、全体のおよそ</a:t>
                </a:r>
                <a:r>
                  <a:rPr lang="en-US" altLang="ja-JP" dirty="0"/>
                  <a:t>63%</a:t>
                </a:r>
                <a:r>
                  <a:rPr lang="ja-JP" altLang="en-US" dirty="0"/>
                  <a:t>が</a:t>
                </a:r>
                <a:r>
                  <a:rPr lang="en-US" altLang="ja-JP" dirty="0"/>
                  <a:t>512</a:t>
                </a:r>
                <a:r>
                  <a:rPr lang="ja-JP" altLang="en-US" dirty="0"/>
                  <a:t>トークンを超えていたのに対し、要約文データでは全体の</a:t>
                </a:r>
                <a:r>
                  <a:rPr lang="en-US" altLang="ja-JP" dirty="0"/>
                  <a:t>0.18%</a:t>
                </a:r>
                <a:r>
                  <a:rPr lang="ja-JP" altLang="en-US" dirty="0"/>
                  <a:t>と大幅に減少していることから</a:t>
                </a:r>
                <a:endParaRPr lang="en-US" altLang="ja-JP" dirty="0"/>
              </a:p>
              <a:p>
                <a:r>
                  <a:rPr lang="ja-JP" altLang="en-US" b="1" dirty="0"/>
                  <a:t>提案手法</a:t>
                </a:r>
                <a:r>
                  <a:rPr lang="en-US" altLang="ja-JP" b="1" dirty="0"/>
                  <a:t>1</a:t>
                </a:r>
                <a:r>
                  <a:rPr lang="ja-JP" altLang="en-US" b="1" dirty="0"/>
                  <a:t>において精度が従来手法を上回ったのは、要約文データの分散表現を学習に組み込むことで</a:t>
                </a:r>
                <a:r>
                  <a:rPr lang="en-US" altLang="ja-JP" b="1" dirty="0"/>
                  <a:t>, </a:t>
                </a:r>
              </a:p>
              <a:p>
                <a:r>
                  <a:rPr lang="ja-JP" altLang="en-US" b="1" dirty="0"/>
                  <a:t>従来手法では学習時に欠損してしまっていた原文データの重要な文脈情報を補完したことが要因であると推定できます</a:t>
                </a:r>
                <a:endParaRPr lang="ja-JP" altLang="en-US" dirty="0"/>
              </a:p>
            </p:txBody>
          </p:sp>
        </mc:Choice>
        <mc:Fallback xmlns="">
          <p:sp>
            <p:nvSpPr>
              <p:cNvPr id="3" name="ノート プレースホルダー 2">
                <a:extLst>
                  <a:ext uri="{FF2B5EF4-FFF2-40B4-BE49-F238E27FC236}">
                    <a16:creationId xmlns:a16="http://schemas.microsoft.com/office/drawing/2014/main" id="{EB7EBA30-1093-00F3-A094-88D7A446AC1F}"/>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5BED1D96-20BA-640D-670D-9B139F172145}"/>
              </a:ext>
            </a:extLst>
          </p:cNvPr>
          <p:cNvSpPr>
            <a:spLocks noGrp="1"/>
          </p:cNvSpPr>
          <p:nvPr>
            <p:ph type="sldNum" sz="quarter" idx="5"/>
          </p:nvPr>
        </p:nvSpPr>
        <p:spPr/>
        <p:txBody>
          <a:bodyPr/>
          <a:lstStyle/>
          <a:p>
            <a:fld id="{AB4198F6-3BD3-45C7-8FA6-C18C234E0100}" type="slidenum">
              <a:rPr kumimoji="1" lang="ja-JP" altLang="en-US" smtClean="0"/>
              <a:t>48</a:t>
            </a:fld>
            <a:endParaRPr kumimoji="1" lang="ja-JP" altLang="en-US"/>
          </a:p>
        </p:txBody>
      </p:sp>
    </p:spTree>
    <p:extLst>
      <p:ext uri="{BB962C8B-B14F-4D97-AF65-F5344CB8AC3E}">
        <p14:creationId xmlns:p14="http://schemas.microsoft.com/office/powerpoint/2010/main" val="506204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C97C2-AD04-AF12-F724-0879AAB0639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834979A-8938-88BE-B71B-07C9F2D5140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34CA3C2-C385-824C-E5C1-8D9C6C004256}"/>
              </a:ext>
            </a:extLst>
          </p:cNvPr>
          <p:cNvSpPr>
            <a:spLocks noGrp="1"/>
          </p:cNvSpPr>
          <p:nvPr>
            <p:ph type="body" idx="1"/>
          </p:nvPr>
        </p:nvSpPr>
        <p:spPr/>
        <p:txBody>
          <a:bodyPr/>
          <a:lstStyle/>
          <a:p>
            <a:r>
              <a:rPr lang="ja-JP" altLang="en-US" dirty="0"/>
              <a:t>実際に、従来手法では間違って </a:t>
            </a:r>
            <a:r>
              <a:rPr lang="en-US" altLang="ja-JP" dirty="0"/>
              <a:t>Peachy </a:t>
            </a:r>
            <a:r>
              <a:rPr lang="ja-JP" altLang="en-US" dirty="0"/>
              <a:t>と判断され、提案手法でのみ </a:t>
            </a:r>
            <a:r>
              <a:rPr lang="en-US" altLang="ja-JP" dirty="0"/>
              <a:t>MOVIE ENTER </a:t>
            </a:r>
            <a:r>
              <a:rPr lang="ja-JP" altLang="en-US" dirty="0"/>
              <a:t>だと正解したデータの例を示します。</a:t>
            </a:r>
            <a:endParaRPr lang="en-US" altLang="ja-JP" dirty="0"/>
          </a:p>
          <a:p>
            <a:r>
              <a:rPr lang="en-US" altLang="ja-JP" dirty="0"/>
              <a:t>Peachy</a:t>
            </a:r>
            <a:r>
              <a:rPr lang="ja-JP" altLang="en-US" dirty="0"/>
              <a:t>カテゴリは若い女性を対象とした、ライススタイルやファッション、モデルや芸能人の記事カテゴリです。</a:t>
            </a:r>
            <a:endParaRPr lang="en-US" altLang="ja-JP" dirty="0"/>
          </a:p>
          <a:p>
            <a:endParaRPr lang="en-US" altLang="ja-JP" dirty="0"/>
          </a:p>
          <a:p>
            <a:r>
              <a:rPr lang="ja-JP" altLang="en-US" dirty="0"/>
              <a:t>この記事は、あるハリウッド女優のキャリア紹介と共に彼女の出演している映画の試写会を宣伝している</a:t>
            </a:r>
            <a:r>
              <a:rPr lang="en-US" altLang="ja-JP" dirty="0"/>
              <a:t>MOVIE ENTER</a:t>
            </a:r>
            <a:r>
              <a:rPr lang="ja-JP" altLang="en-US" dirty="0"/>
              <a:t>の記事です。</a:t>
            </a:r>
            <a:endParaRPr lang="en-US" altLang="ja-JP" dirty="0"/>
          </a:p>
          <a:p>
            <a:r>
              <a:rPr lang="ja-JP" altLang="en-US" dirty="0"/>
              <a:t>要約文にはこの内容がしっかりとすべて含まれているのに対して、</a:t>
            </a:r>
            <a:endParaRPr lang="en-US" altLang="ja-JP" dirty="0"/>
          </a:p>
          <a:p>
            <a:r>
              <a:rPr lang="ja-JP" altLang="en-US" dirty="0"/>
              <a:t>原文データでは試写会に関する情報が</a:t>
            </a:r>
            <a:r>
              <a:rPr lang="en-US" altLang="ja-JP" dirty="0"/>
              <a:t>BERT</a:t>
            </a:r>
            <a:r>
              <a:rPr lang="ja-JP" altLang="en-US" dirty="0"/>
              <a:t>に入力できる</a:t>
            </a:r>
            <a:r>
              <a:rPr lang="en-US" altLang="ja-JP" dirty="0"/>
              <a:t>512</a:t>
            </a:r>
            <a:r>
              <a:rPr lang="ja-JP" altLang="en-US" dirty="0"/>
              <a:t>トークン目よりも後ろにあるため、抜け落ちており、</a:t>
            </a:r>
            <a:endParaRPr lang="en-US" altLang="ja-JP" dirty="0"/>
          </a:p>
          <a:p>
            <a:r>
              <a:rPr lang="ja-JP" altLang="en-US" dirty="0"/>
              <a:t>入力された原文データの中身だけでは人気のハリウッド女優についてのみ語られているため、推定に失敗したと考えられます。</a:t>
            </a:r>
            <a:endParaRPr lang="en-US" altLang="ja-JP" dirty="0"/>
          </a:p>
        </p:txBody>
      </p:sp>
      <p:sp>
        <p:nvSpPr>
          <p:cNvPr id="4" name="スライド番号プレースホルダー 3">
            <a:extLst>
              <a:ext uri="{FF2B5EF4-FFF2-40B4-BE49-F238E27FC236}">
                <a16:creationId xmlns:a16="http://schemas.microsoft.com/office/drawing/2014/main" id="{73555FD5-0668-2514-EB35-558BBC84A241}"/>
              </a:ext>
            </a:extLst>
          </p:cNvPr>
          <p:cNvSpPr>
            <a:spLocks noGrp="1"/>
          </p:cNvSpPr>
          <p:nvPr>
            <p:ph type="sldNum" sz="quarter" idx="5"/>
          </p:nvPr>
        </p:nvSpPr>
        <p:spPr/>
        <p:txBody>
          <a:bodyPr/>
          <a:lstStyle/>
          <a:p>
            <a:fld id="{AB4198F6-3BD3-45C7-8FA6-C18C234E0100}" type="slidenum">
              <a:rPr kumimoji="1" lang="ja-JP" altLang="en-US" smtClean="0"/>
              <a:t>49</a:t>
            </a:fld>
            <a:endParaRPr kumimoji="1" lang="ja-JP" altLang="en-US"/>
          </a:p>
        </p:txBody>
      </p:sp>
    </p:spTree>
    <p:extLst>
      <p:ext uri="{BB962C8B-B14F-4D97-AF65-F5344CB8AC3E}">
        <p14:creationId xmlns:p14="http://schemas.microsoft.com/office/powerpoint/2010/main" val="18745820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46EDC-4EC0-FB4D-FABA-CAF86FD0141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1230A1B-8552-26B3-8DF1-E7D90BEA351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A982A3E-9611-81BB-CAEA-70D53FA24968}"/>
              </a:ext>
            </a:extLst>
          </p:cNvPr>
          <p:cNvSpPr>
            <a:spLocks noGrp="1"/>
          </p:cNvSpPr>
          <p:nvPr>
            <p:ph type="body" idx="1"/>
          </p:nvPr>
        </p:nvSpPr>
        <p:spPr/>
        <p:txBody>
          <a:bodyPr/>
          <a:lstStyle/>
          <a:p>
            <a:r>
              <a:rPr lang="ja-JP" altLang="en-US" dirty="0"/>
              <a:t>そこで本研究では、大和による手法を基に</a:t>
            </a:r>
            <a:r>
              <a:rPr lang="en-US" altLang="ja-JP" dirty="0"/>
              <a:t>, </a:t>
            </a:r>
          </a:p>
          <a:p>
            <a:r>
              <a:rPr lang="en-US" altLang="ja-JP" dirty="0"/>
              <a:t>LLM API </a:t>
            </a:r>
            <a:r>
              <a:rPr lang="ja-JP" altLang="en-US" dirty="0"/>
              <a:t>を用いて元の文章から生成した要約文の分散表現を組み込んだ新たなプーリング手法を検討し</a:t>
            </a:r>
            <a:r>
              <a:rPr lang="en-US" altLang="ja-JP" dirty="0"/>
              <a:t>, </a:t>
            </a:r>
          </a:p>
          <a:p>
            <a:r>
              <a:rPr lang="ja-JP" altLang="en-US" b="1" dirty="0"/>
              <a:t>テキスト分類タスクにおける分類性能の向上を研究の目的とします</a:t>
            </a:r>
            <a:r>
              <a:rPr lang="en-US" altLang="ja-JP" b="1" dirty="0"/>
              <a:t>.</a:t>
            </a:r>
          </a:p>
        </p:txBody>
      </p:sp>
      <p:sp>
        <p:nvSpPr>
          <p:cNvPr id="4" name="スライド番号プレースホルダー 3">
            <a:extLst>
              <a:ext uri="{FF2B5EF4-FFF2-40B4-BE49-F238E27FC236}">
                <a16:creationId xmlns:a16="http://schemas.microsoft.com/office/drawing/2014/main" id="{14262D28-903E-92B7-2E63-E2026CA1D1B2}"/>
              </a:ext>
            </a:extLst>
          </p:cNvPr>
          <p:cNvSpPr>
            <a:spLocks noGrp="1"/>
          </p:cNvSpPr>
          <p:nvPr>
            <p:ph type="sldNum" sz="quarter" idx="5"/>
          </p:nvPr>
        </p:nvSpPr>
        <p:spPr/>
        <p:txBody>
          <a:bodyPr/>
          <a:lstStyle/>
          <a:p>
            <a:fld id="{AB4198F6-3BD3-45C7-8FA6-C18C234E0100}" type="slidenum">
              <a:rPr kumimoji="1" lang="ja-JP" altLang="en-US" smtClean="0"/>
              <a:t>50</a:t>
            </a:fld>
            <a:endParaRPr kumimoji="1" lang="ja-JP" altLang="en-US"/>
          </a:p>
        </p:txBody>
      </p:sp>
    </p:spTree>
    <p:extLst>
      <p:ext uri="{BB962C8B-B14F-4D97-AF65-F5344CB8AC3E}">
        <p14:creationId xmlns:p14="http://schemas.microsoft.com/office/powerpoint/2010/main" val="29353662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80FCB-3673-FB29-83A0-70F8AEB3E77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CAA6B7B-8C14-53F9-309B-F521EEF8DF0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8C653A2-059A-AF32-9B3D-F46B1DFE1F11}"/>
              </a:ext>
            </a:extLst>
          </p:cNvPr>
          <p:cNvSpPr>
            <a:spLocks noGrp="1"/>
          </p:cNvSpPr>
          <p:nvPr>
            <p:ph type="body" idx="1"/>
          </p:nvPr>
        </p:nvSpPr>
        <p:spPr/>
        <p:txBody>
          <a:bodyPr/>
          <a:lstStyle/>
          <a:p>
            <a:r>
              <a:rPr lang="ja-JP" altLang="en-US" dirty="0"/>
              <a:t>要約文の生成例を</a:t>
            </a:r>
            <a:r>
              <a:rPr lang="en-US" altLang="ja-JP" dirty="0"/>
              <a:t>2</a:t>
            </a:r>
            <a:r>
              <a:rPr lang="ja-JP" altLang="en-US" dirty="0"/>
              <a:t>例ほど示します。</a:t>
            </a:r>
            <a:endParaRPr lang="en-US" altLang="ja-JP" dirty="0"/>
          </a:p>
          <a:p>
            <a:endParaRPr lang="en-US" altLang="ja-JP" dirty="0"/>
          </a:p>
          <a:p>
            <a:r>
              <a:rPr lang="ja-JP" altLang="en-US" dirty="0"/>
              <a:t>まずは、カテゴリラベルが独女通信の</a:t>
            </a:r>
            <a:r>
              <a:rPr lang="en-US" altLang="ja-JP" dirty="0"/>
              <a:t>1</a:t>
            </a:r>
            <a:r>
              <a:rPr lang="ja-JP" altLang="en-US" dirty="0"/>
              <a:t>例です。</a:t>
            </a:r>
            <a:endParaRPr lang="en-US" altLang="ja-JP" dirty="0"/>
          </a:p>
          <a:p>
            <a:endParaRPr lang="en-US" altLang="ja-JP" dirty="0"/>
          </a:p>
          <a:p>
            <a:r>
              <a:rPr lang="ja-JP" altLang="en-US" dirty="0"/>
              <a:t>内容の詳細は省きますが</a:t>
            </a:r>
            <a:endParaRPr lang="en-US" altLang="ja-JP" dirty="0"/>
          </a:p>
          <a:p>
            <a:r>
              <a:rPr lang="ja-JP" altLang="en-US" dirty="0"/>
              <a:t>元々の文章に含まれる固有名詞や</a:t>
            </a:r>
            <a:r>
              <a:rPr lang="ja-JP" altLang="en-US" b="1" dirty="0"/>
              <a:t>ラベル名と強い結びつきを持つような語句</a:t>
            </a:r>
            <a:r>
              <a:rPr lang="ja-JP" altLang="en-US" dirty="0"/>
              <a:t>などが</a:t>
            </a:r>
            <a:endParaRPr lang="en-US" altLang="ja-JP" dirty="0"/>
          </a:p>
          <a:p>
            <a:r>
              <a:rPr lang="ja-JP" altLang="en-US" dirty="0"/>
              <a:t>しっかりと要約文の中にピックアップされていることが分かります。</a:t>
            </a:r>
            <a:endParaRPr lang="en-US" altLang="ja-JP" dirty="0"/>
          </a:p>
        </p:txBody>
      </p:sp>
      <p:sp>
        <p:nvSpPr>
          <p:cNvPr id="4" name="スライド番号プレースホルダー 3">
            <a:extLst>
              <a:ext uri="{FF2B5EF4-FFF2-40B4-BE49-F238E27FC236}">
                <a16:creationId xmlns:a16="http://schemas.microsoft.com/office/drawing/2014/main" id="{C7EFCF49-FBDD-DA7E-5E30-E4DAF4F0D3EA}"/>
              </a:ext>
            </a:extLst>
          </p:cNvPr>
          <p:cNvSpPr>
            <a:spLocks noGrp="1"/>
          </p:cNvSpPr>
          <p:nvPr>
            <p:ph type="sldNum" sz="quarter" idx="5"/>
          </p:nvPr>
        </p:nvSpPr>
        <p:spPr/>
        <p:txBody>
          <a:bodyPr/>
          <a:lstStyle/>
          <a:p>
            <a:fld id="{AB4198F6-3BD3-45C7-8FA6-C18C234E0100}" type="slidenum">
              <a:rPr kumimoji="1" lang="ja-JP" altLang="en-US" smtClean="0"/>
              <a:t>51</a:t>
            </a:fld>
            <a:endParaRPr kumimoji="1" lang="ja-JP" altLang="en-US"/>
          </a:p>
        </p:txBody>
      </p:sp>
    </p:spTree>
    <p:extLst>
      <p:ext uri="{BB962C8B-B14F-4D97-AF65-F5344CB8AC3E}">
        <p14:creationId xmlns:p14="http://schemas.microsoft.com/office/powerpoint/2010/main" val="1755097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050" dirty="0"/>
              <a:t>そこで本研究では、その分散表現の処理方法の１つである</a:t>
            </a:r>
            <a:r>
              <a:rPr lang="ja-JP" altLang="en-US" sz="1050" b="1" dirty="0"/>
              <a:t>プーリング</a:t>
            </a:r>
            <a:r>
              <a:rPr lang="ja-JP" altLang="en-US" sz="1050" dirty="0"/>
              <a:t>に注目します</a:t>
            </a:r>
            <a:r>
              <a:rPr lang="en-US" altLang="ja-JP" sz="105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t>まず、一般的に自然言語処理分野で用いられているプーリング手法について説明します。</a:t>
            </a:r>
            <a:endParaRPr lang="en-US" altLang="ja-JP" sz="1050" dirty="0"/>
          </a:p>
          <a:p>
            <a:r>
              <a:rPr lang="ja-JP" altLang="en-US" sz="1050" dirty="0"/>
              <a:t>１つめは、入力データの</a:t>
            </a:r>
            <a:r>
              <a:rPr lang="ja-JP" altLang="en-US" sz="1050" b="1" dirty="0"/>
              <a:t>文頭</a:t>
            </a:r>
            <a:r>
              <a:rPr lang="ja-JP" altLang="en-US" sz="1050" dirty="0"/>
              <a:t>を表す</a:t>
            </a:r>
            <a:r>
              <a:rPr lang="en-US" altLang="ja-JP" sz="1050" dirty="0"/>
              <a:t>CLS</a:t>
            </a:r>
            <a:r>
              <a:rPr lang="ja-JP" altLang="en-US" sz="1050" dirty="0"/>
              <a:t>トークンの埋め込み表現</a:t>
            </a:r>
            <a:r>
              <a:rPr lang="en-US" altLang="ja-JP" sz="1050" dirty="0"/>
              <a:t>, </a:t>
            </a:r>
            <a:r>
              <a:rPr lang="ja-JP" altLang="en-US" sz="1050" dirty="0"/>
              <a:t>ベクトル</a:t>
            </a:r>
            <a:r>
              <a:rPr lang="en-US" altLang="ja-JP" sz="1050" dirty="0"/>
              <a:t>E_{CLS}</a:t>
            </a:r>
            <a:r>
              <a:rPr lang="ja-JP" altLang="en-US" sz="1050" dirty="0"/>
              <a:t>を文の分散表現としてそのまま用いる手法、</a:t>
            </a:r>
          </a:p>
          <a:p>
            <a:r>
              <a:rPr lang="ja-JP" altLang="en-US" sz="1050" dirty="0"/>
              <a:t>そして、</a:t>
            </a:r>
            <a:r>
              <a:rPr lang="en-US" altLang="ja-JP" sz="1050" dirty="0"/>
              <a:t>2</a:t>
            </a:r>
            <a:r>
              <a:rPr lang="ja-JP" altLang="en-US" sz="1050" dirty="0"/>
              <a:t>つめは各単語トークンの埋め込み表現の平均ベクトル </a:t>
            </a:r>
            <a:r>
              <a:rPr lang="en-US" altLang="ja-JP" sz="1050" dirty="0"/>
              <a:t>E_{Avg} </a:t>
            </a:r>
            <a:r>
              <a:rPr lang="ja-JP" altLang="en-US" sz="1050" dirty="0"/>
              <a:t>を文の分散表現として用いる手法です。</a:t>
            </a:r>
            <a:endParaRPr lang="en-US" altLang="ja-JP" sz="1050" dirty="0"/>
          </a:p>
          <a:p>
            <a:r>
              <a:rPr lang="ja-JP" altLang="en-US" sz="1050" b="1" dirty="0"/>
              <a:t>適切なプーリング手法の選択はモデルの性能に直接影響を与える</a:t>
            </a:r>
            <a:r>
              <a:rPr lang="ja-JP" altLang="en-US" sz="1050" dirty="0"/>
              <a:t>ため、</a:t>
            </a:r>
            <a:endParaRPr lang="en-US" altLang="ja-JP" sz="1050" dirty="0"/>
          </a:p>
          <a:p>
            <a:r>
              <a:rPr lang="ja-JP" altLang="en-US" sz="1050" dirty="0"/>
              <a:t>非常に重要な要素であるのに対して</a:t>
            </a:r>
            <a:endParaRPr lang="en-US" altLang="ja-JP" sz="1050" dirty="0"/>
          </a:p>
          <a:p>
            <a:r>
              <a:rPr lang="ja-JP" altLang="en-US" sz="1050" dirty="0"/>
              <a:t>自然言語処理における独自のプーリング手法は画像処理分野と比べて数少なく</a:t>
            </a:r>
            <a:r>
              <a:rPr lang="en-US" altLang="ja-JP" sz="1050" dirty="0"/>
              <a:t>, </a:t>
            </a:r>
          </a:p>
          <a:p>
            <a:r>
              <a:rPr lang="ja-JP" altLang="en-US" sz="1050" dirty="0"/>
              <a:t>その効果に関する理解は不十分であるという背景があります。</a:t>
            </a:r>
            <a:endParaRPr lang="en-US" altLang="ja-JP" sz="1050"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a:t>
            </a:fld>
            <a:endParaRPr kumimoji="1" lang="ja-JP" altLang="en-US"/>
          </a:p>
        </p:txBody>
      </p:sp>
    </p:spTree>
    <p:extLst>
      <p:ext uri="{BB962C8B-B14F-4D97-AF65-F5344CB8AC3E}">
        <p14:creationId xmlns:p14="http://schemas.microsoft.com/office/powerpoint/2010/main" val="32050843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26921-CE11-F249-6793-0BB064BBA74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D01A88D-7CA5-7CAD-7DD6-D74907EB26D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59C383B-EACD-B4D2-3DE5-303C00318EFE}"/>
              </a:ext>
            </a:extLst>
          </p:cNvPr>
          <p:cNvSpPr>
            <a:spLocks noGrp="1"/>
          </p:cNvSpPr>
          <p:nvPr>
            <p:ph type="body" idx="1"/>
          </p:nvPr>
        </p:nvSpPr>
        <p:spPr/>
        <p:txBody>
          <a:bodyPr/>
          <a:lstStyle/>
          <a:p>
            <a:r>
              <a:rPr lang="ja-JP" altLang="en-US" dirty="0"/>
              <a:t>また、</a:t>
            </a:r>
            <a:r>
              <a:rPr lang="en-US" altLang="ja-JP" dirty="0"/>
              <a:t>MOVIE ENTER</a:t>
            </a:r>
            <a:r>
              <a:rPr lang="ja-JP" altLang="en-US" dirty="0"/>
              <a:t>の例では</a:t>
            </a:r>
            <a:endParaRPr lang="en-US" altLang="ja-JP" dirty="0"/>
          </a:p>
          <a:p>
            <a:endParaRPr lang="en-US" altLang="ja-JP" dirty="0"/>
          </a:p>
          <a:p>
            <a:r>
              <a:rPr lang="ja-JP" altLang="en-US" dirty="0"/>
              <a:t>ニュース記事である特性上、記事の末尾に記されているような</a:t>
            </a:r>
            <a:endParaRPr lang="en-US" altLang="ja-JP" dirty="0"/>
          </a:p>
          <a:p>
            <a:r>
              <a:rPr lang="ja-JP" altLang="en-US" b="1" dirty="0"/>
              <a:t>関連記事に関する文章</a:t>
            </a:r>
            <a:r>
              <a:rPr lang="ja-JP" altLang="en-US" dirty="0"/>
              <a:t>が含まれていたとしても</a:t>
            </a:r>
            <a:endParaRPr lang="en-US" altLang="ja-JP" dirty="0"/>
          </a:p>
          <a:p>
            <a:r>
              <a:rPr lang="ja-JP" altLang="en-US" dirty="0"/>
              <a:t>要約時には取り除かれていることが分かります。</a:t>
            </a:r>
          </a:p>
        </p:txBody>
      </p:sp>
      <p:sp>
        <p:nvSpPr>
          <p:cNvPr id="4" name="スライド番号プレースホルダー 3">
            <a:extLst>
              <a:ext uri="{FF2B5EF4-FFF2-40B4-BE49-F238E27FC236}">
                <a16:creationId xmlns:a16="http://schemas.microsoft.com/office/drawing/2014/main" id="{DEB3D267-4BEF-6002-9B1A-2140CBC22F6E}"/>
              </a:ext>
            </a:extLst>
          </p:cNvPr>
          <p:cNvSpPr>
            <a:spLocks noGrp="1"/>
          </p:cNvSpPr>
          <p:nvPr>
            <p:ph type="sldNum" sz="quarter" idx="5"/>
          </p:nvPr>
        </p:nvSpPr>
        <p:spPr/>
        <p:txBody>
          <a:bodyPr/>
          <a:lstStyle/>
          <a:p>
            <a:fld id="{AB4198F6-3BD3-45C7-8FA6-C18C234E0100}" type="slidenum">
              <a:rPr kumimoji="1" lang="ja-JP" altLang="en-US" smtClean="0"/>
              <a:t>52</a:t>
            </a:fld>
            <a:endParaRPr kumimoji="1" lang="ja-JP" altLang="en-US"/>
          </a:p>
        </p:txBody>
      </p:sp>
    </p:spTree>
    <p:extLst>
      <p:ext uri="{BB962C8B-B14F-4D97-AF65-F5344CB8AC3E}">
        <p14:creationId xmlns:p14="http://schemas.microsoft.com/office/powerpoint/2010/main" val="19339963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D08C8-4D06-76C0-8B02-A06CD1178BB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9004A3B-CA98-2138-99EC-8F1BBF44C41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7048333-1A92-CF68-1D08-EA18136F6F6D}"/>
              </a:ext>
            </a:extLst>
          </p:cNvPr>
          <p:cNvSpPr>
            <a:spLocks noGrp="1"/>
          </p:cNvSpPr>
          <p:nvPr>
            <p:ph type="body" idx="1"/>
          </p:nvPr>
        </p:nvSpPr>
        <p:spPr/>
        <p:txBody>
          <a:bodyPr/>
          <a:lstStyle/>
          <a:p>
            <a:r>
              <a:rPr lang="en-US" altLang="ja-JP" b="1" dirty="0"/>
              <a:t>[9:00]</a:t>
            </a:r>
          </a:p>
          <a:p>
            <a:r>
              <a:rPr lang="ja-JP" altLang="en-US" dirty="0"/>
              <a:t>次にそれぞれの学習曲線を比較します。</a:t>
            </a:r>
            <a:endParaRPr lang="en-US" altLang="ja-JP" dirty="0"/>
          </a:p>
          <a:p>
            <a:r>
              <a:rPr lang="ja-JP" altLang="en-US" dirty="0"/>
              <a:t>横軸がエポック数で、縦軸がロスの値を表しています。また青色の線が訓練データ、黄色の線が検証データにおけるロスを表しています。</a:t>
            </a:r>
            <a:endParaRPr lang="en-US" altLang="ja-JP" dirty="0"/>
          </a:p>
          <a:p>
            <a:r>
              <a:rPr lang="ja-JP" altLang="en-US" dirty="0"/>
              <a:t>これらの図より、提案手法および、従来手法では問題なく学習が進んだことが分かりますが、</a:t>
            </a:r>
            <a:endParaRPr lang="en-US" altLang="ja-JP" dirty="0"/>
          </a:p>
          <a:p>
            <a:r>
              <a:rPr lang="en-US" altLang="ja-JP" dirty="0" err="1"/>
              <a:t>E_sum</a:t>
            </a:r>
            <a:r>
              <a:rPr lang="ja-JP" altLang="en-US" dirty="0"/>
              <a:t>のみを用いて推定を行った場合は、訓練用データに対しては他の手法と同等に学習が進みましたが、</a:t>
            </a:r>
            <a:endParaRPr lang="en-US" altLang="ja-JP" dirty="0"/>
          </a:p>
          <a:p>
            <a:r>
              <a:rPr lang="ja-JP" altLang="en-US" dirty="0"/>
              <a:t>汎化性能が上がらず精度が出ないという結果になりました。この理由に関しては、</a:t>
            </a:r>
            <a:endParaRPr lang="en-US" altLang="ja-JP" dirty="0"/>
          </a:p>
          <a:p>
            <a:r>
              <a:rPr lang="ja-JP" altLang="en-US" dirty="0"/>
              <a:t>要約文を生成するためのプロンプト内で回答の出力形式を自由にしていたため</a:t>
            </a:r>
            <a:r>
              <a:rPr lang="en-US" altLang="ja-JP" dirty="0"/>
              <a:t>, </a:t>
            </a:r>
            <a:r>
              <a:rPr lang="ja-JP" altLang="en-US" dirty="0"/>
              <a:t>要約文データの一貫性を担保できていなかったことが</a:t>
            </a:r>
            <a:endParaRPr lang="en-US" altLang="ja-JP" dirty="0"/>
          </a:p>
          <a:p>
            <a:r>
              <a:rPr lang="ja-JP" altLang="en-US" dirty="0"/>
              <a:t>原因だと考えられます。</a:t>
            </a:r>
          </a:p>
        </p:txBody>
      </p:sp>
      <p:sp>
        <p:nvSpPr>
          <p:cNvPr id="4" name="スライド番号プレースホルダー 3">
            <a:extLst>
              <a:ext uri="{FF2B5EF4-FFF2-40B4-BE49-F238E27FC236}">
                <a16:creationId xmlns:a16="http://schemas.microsoft.com/office/drawing/2014/main" id="{4B91204D-7D57-9E1D-5183-D58E12BA907D}"/>
              </a:ext>
            </a:extLst>
          </p:cNvPr>
          <p:cNvSpPr>
            <a:spLocks noGrp="1"/>
          </p:cNvSpPr>
          <p:nvPr>
            <p:ph type="sldNum" sz="quarter" idx="5"/>
          </p:nvPr>
        </p:nvSpPr>
        <p:spPr/>
        <p:txBody>
          <a:bodyPr/>
          <a:lstStyle/>
          <a:p>
            <a:fld id="{AB4198F6-3BD3-45C7-8FA6-C18C234E0100}" type="slidenum">
              <a:rPr kumimoji="1" lang="ja-JP" altLang="en-US" smtClean="0"/>
              <a:t>53</a:t>
            </a:fld>
            <a:endParaRPr kumimoji="1" lang="ja-JP" altLang="en-US"/>
          </a:p>
        </p:txBody>
      </p:sp>
    </p:spTree>
    <p:extLst>
      <p:ext uri="{BB962C8B-B14F-4D97-AF65-F5344CB8AC3E}">
        <p14:creationId xmlns:p14="http://schemas.microsoft.com/office/powerpoint/2010/main" val="12053394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A327E9-61A7-08E6-244E-C0299A6D89B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AAE50A2-4A1B-E9E4-3953-879E1B1FE7C6}"/>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11D332A7-72CC-073F-076C-A5A630F4124A}"/>
                  </a:ext>
                </a:extLst>
              </p:cNvPr>
              <p:cNvSpPr>
                <a:spLocks noGrp="1"/>
              </p:cNvSpPr>
              <p:nvPr>
                <p:ph type="body" idx="1"/>
              </p:nvPr>
            </p:nvSpPr>
            <p:spPr/>
            <p:txBody>
              <a:bodyPr/>
              <a:lstStyle/>
              <a:p>
                <a:r>
                  <a:rPr lang="ja-JP" altLang="en-US" dirty="0"/>
                  <a:t>学習可能なパラメータ </a:t>
                </a:r>
                <a:r>
                  <a:rPr lang="en-US" altLang="ja-JP" dirty="0"/>
                  <a:t>p, q, r ,s </a:t>
                </a:r>
                <a:r>
                  <a:rPr lang="ja-JP" altLang="en-US" dirty="0"/>
                  <a:t>の更新式は</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先行研究に倣って</a:t>
                </a:r>
                <a:r>
                  <a:rPr kumimoji="1" lang="ja-JP" altLang="en-US" sz="1200" dirty="0"/>
                  <a:t>更新後</a:t>
                </a:r>
                <a14:m>
                  <m:oMath xmlns:m="http://schemas.openxmlformats.org/officeDocument/2006/math">
                    <m:r>
                      <a:rPr kumimoji="1" lang="ja-JP" altLang="en-US" sz="1200" b="0" i="1" dirty="0">
                        <a:latin typeface="Cambria Math" panose="02040503050406030204" pitchFamily="18" charset="0"/>
                      </a:rPr>
                      <m:t>の</m:t>
                    </m:r>
                    <m:r>
                      <a:rPr kumimoji="1" lang="ja-JP" altLang="en-US" sz="1200" i="1" dirty="0" smtClean="0">
                        <a:latin typeface="Cambria Math" panose="02040503050406030204" pitchFamily="18" charset="0"/>
                      </a:rPr>
                      <m:t>パラメータ</m:t>
                    </m:r>
                    <m:r>
                      <a:rPr kumimoji="1" lang="ja-JP" altLang="en-US" sz="1200" i="1" dirty="0">
                        <a:latin typeface="Cambria Math" panose="02040503050406030204" pitchFamily="18" charset="0"/>
                      </a:rPr>
                      <m:t>を</m:t>
                    </m:r>
                  </m:oMath>
                </a14:m>
                <a:r>
                  <a:rPr kumimoji="1" lang="en-US" altLang="ja-JP" sz="1200" i="1" dirty="0">
                    <a:latin typeface="Cambria Math" panose="02040503050406030204" pitchFamily="18" charset="0"/>
                  </a:rPr>
                  <a:t> </a:t>
                </a:r>
                <a14:m>
                  <m:oMath xmlns:m="http://schemas.openxmlformats.org/officeDocument/2006/math">
                    <m:sSup>
                      <m:sSupPr>
                        <m:ctrlPr>
                          <a:rPr kumimoji="1" lang="en-US" altLang="ja-JP" sz="120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𝑝</m:t>
                        </m:r>
                      </m:e>
                      <m:sup>
                        <m:r>
                          <a:rPr kumimoji="1" lang="en-US" altLang="ja-JP" sz="1200" b="0" i="1" dirty="0" smtClean="0">
                            <a:latin typeface="Cambria Math" panose="02040503050406030204" pitchFamily="18" charset="0"/>
                          </a:rPr>
                          <m:t>′</m:t>
                        </m:r>
                      </m:sup>
                    </m:sSup>
                    <m:r>
                      <a:rPr kumimoji="1" lang="en-US" altLang="ja-JP" sz="1200" b="0" i="1" dirty="0" smtClean="0">
                        <a:latin typeface="Cambria Math" panose="02040503050406030204" pitchFamily="18" charset="0"/>
                      </a:rPr>
                      <m:t>, </m:t>
                    </m:r>
                    <m:sSup>
                      <m:sSupPr>
                        <m:ctrlPr>
                          <a:rPr kumimoji="1" lang="en-US" altLang="ja-JP" sz="1200" b="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𝑞</m:t>
                        </m:r>
                      </m:e>
                      <m:sup>
                        <m:r>
                          <a:rPr kumimoji="1" lang="en-US" altLang="ja-JP" sz="1200" b="0" i="1" dirty="0" smtClean="0">
                            <a:latin typeface="Cambria Math" panose="02040503050406030204" pitchFamily="18" charset="0"/>
                          </a:rPr>
                          <m:t>′</m:t>
                        </m:r>
                      </m:sup>
                    </m:sSup>
                    <m:r>
                      <a:rPr kumimoji="1" lang="en-US" altLang="ja-JP" sz="1200" b="0" i="1" dirty="0" smtClean="0">
                        <a:latin typeface="Cambria Math" panose="02040503050406030204" pitchFamily="18" charset="0"/>
                      </a:rPr>
                      <m:t>, </m:t>
                    </m:r>
                    <m:sSup>
                      <m:sSupPr>
                        <m:ctrlPr>
                          <a:rPr kumimoji="1" lang="en-US" altLang="ja-JP" sz="1200" b="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𝑟</m:t>
                        </m:r>
                      </m:e>
                      <m:sup>
                        <m:r>
                          <a:rPr kumimoji="1" lang="en-US" altLang="ja-JP" sz="1200" b="0" i="1" dirty="0" smtClean="0">
                            <a:latin typeface="Cambria Math" panose="02040503050406030204" pitchFamily="18" charset="0"/>
                          </a:rPr>
                          <m:t>′</m:t>
                        </m:r>
                      </m:sup>
                    </m:sSup>
                  </m:oMath>
                </a14:m>
                <a:r>
                  <a:rPr kumimoji="1" lang="ja-JP" altLang="en-US" sz="1200" dirty="0"/>
                  <a:t> </a:t>
                </a:r>
                <a:r>
                  <a:rPr kumimoji="1" lang="en-US" altLang="ja-JP" sz="1200" dirty="0"/>
                  <a:t>, s’</a:t>
                </a:r>
                <a:r>
                  <a:rPr kumimoji="1" lang="ja-JP" altLang="en-US" sz="1200" dirty="0"/>
                  <a:t>とすると</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このようになります</a:t>
                </a:r>
                <a:endParaRPr lang="en-US" altLang="ja-JP" dirty="0"/>
              </a:p>
            </p:txBody>
          </p:sp>
        </mc:Choice>
        <mc:Fallback xmlns="">
          <p:sp>
            <p:nvSpPr>
              <p:cNvPr id="3" name="ノート プレースホルダー 2">
                <a:extLst>
                  <a:ext uri="{FF2B5EF4-FFF2-40B4-BE49-F238E27FC236}">
                    <a16:creationId xmlns:a16="http://schemas.microsoft.com/office/drawing/2014/main" id="{11D332A7-72CC-073F-076C-A5A630F4124A}"/>
                  </a:ext>
                </a:extLst>
              </p:cNvPr>
              <p:cNvSpPr>
                <a:spLocks noGrp="1"/>
              </p:cNvSpPr>
              <p:nvPr>
                <p:ph type="body" idx="1"/>
              </p:nvPr>
            </p:nvSpPr>
            <p:spPr/>
            <p:txBody>
              <a:bodyPr/>
              <a:lstStyle/>
              <a:p>
                <a:r>
                  <a:rPr lang="ja-JP" altLang="en-US" dirty="0"/>
                  <a:t>学習可能なパラメータ </a:t>
                </a:r>
                <a:r>
                  <a:rPr lang="en-US" altLang="ja-JP" dirty="0"/>
                  <a:t>p, q, r ,s </a:t>
                </a:r>
                <a:r>
                  <a:rPr lang="ja-JP" altLang="en-US" dirty="0"/>
                  <a:t>の更新式は</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先行研究に倣って</a:t>
                </a:r>
                <a:r>
                  <a:rPr kumimoji="1" lang="ja-JP" altLang="en-US" sz="1200" dirty="0"/>
                  <a:t>更新後</a:t>
                </a:r>
                <a:r>
                  <a:rPr kumimoji="1" lang="ja-JP" altLang="en-US" sz="1200" b="0" i="0" dirty="0">
                    <a:latin typeface="Cambria Math" panose="02040503050406030204" pitchFamily="18" charset="0"/>
                  </a:rPr>
                  <a:t>の</a:t>
                </a:r>
                <a:r>
                  <a:rPr kumimoji="1" lang="ja-JP" altLang="en-US" sz="1200" i="0" dirty="0">
                    <a:latin typeface="Cambria Math" panose="02040503050406030204" pitchFamily="18" charset="0"/>
                  </a:rPr>
                  <a:t>パラメータを</a:t>
                </a:r>
                <a:r>
                  <a:rPr kumimoji="1" lang="en-US" altLang="ja-JP" sz="1200" i="1" dirty="0">
                    <a:latin typeface="Cambria Math" panose="02040503050406030204" pitchFamily="18" charset="0"/>
                  </a:rPr>
                  <a:t> </a:t>
                </a:r>
                <a:r>
                  <a:rPr kumimoji="1" lang="en-US" altLang="ja-JP" sz="1200" b="0" i="0" dirty="0">
                    <a:latin typeface="Cambria Math" panose="02040503050406030204" pitchFamily="18" charset="0"/>
                  </a:rPr>
                  <a:t>𝑝^′, 𝑞^′, 𝑟^′</a:t>
                </a:r>
                <a:r>
                  <a:rPr kumimoji="1" lang="ja-JP" altLang="en-US" sz="1200" dirty="0"/>
                  <a:t> </a:t>
                </a:r>
                <a:r>
                  <a:rPr kumimoji="1" lang="en-US" altLang="ja-JP" sz="1200" dirty="0"/>
                  <a:t>, s’</a:t>
                </a:r>
                <a:r>
                  <a:rPr kumimoji="1" lang="ja-JP" altLang="en-US" sz="1200" dirty="0"/>
                  <a:t>とすると</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このようになります</a:t>
                </a:r>
                <a:endParaRPr lang="en-US" altLang="ja-JP" dirty="0"/>
              </a:p>
            </p:txBody>
          </p:sp>
        </mc:Fallback>
      </mc:AlternateContent>
      <p:sp>
        <p:nvSpPr>
          <p:cNvPr id="4" name="スライド番号プレースホルダー 3">
            <a:extLst>
              <a:ext uri="{FF2B5EF4-FFF2-40B4-BE49-F238E27FC236}">
                <a16:creationId xmlns:a16="http://schemas.microsoft.com/office/drawing/2014/main" id="{735B6AF3-0EBB-24F1-6B2C-4BED8FF0C273}"/>
              </a:ext>
            </a:extLst>
          </p:cNvPr>
          <p:cNvSpPr>
            <a:spLocks noGrp="1"/>
          </p:cNvSpPr>
          <p:nvPr>
            <p:ph type="sldNum" sz="quarter" idx="5"/>
          </p:nvPr>
        </p:nvSpPr>
        <p:spPr/>
        <p:txBody>
          <a:bodyPr/>
          <a:lstStyle/>
          <a:p>
            <a:fld id="{AB4198F6-3BD3-45C7-8FA6-C18C234E0100}" type="slidenum">
              <a:rPr kumimoji="1" lang="ja-JP" altLang="en-US" smtClean="0"/>
              <a:t>54</a:t>
            </a:fld>
            <a:endParaRPr kumimoji="1" lang="ja-JP" altLang="en-US"/>
          </a:p>
        </p:txBody>
      </p:sp>
    </p:spTree>
    <p:extLst>
      <p:ext uri="{BB962C8B-B14F-4D97-AF65-F5344CB8AC3E}">
        <p14:creationId xmlns:p14="http://schemas.microsoft.com/office/powerpoint/2010/main" val="1262196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C0F55-3AEB-9C83-782B-98C2D2DF5EA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8412F17-AA36-F9DE-BC16-09D0E760D743}"/>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CC9738F2-510F-EEC8-F8D1-EB1F7F9CE9B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このような背景を踏まえて</a:t>
                </a:r>
                <a:endParaRPr lang="en-US" altLang="ja-JP" dirty="0"/>
              </a:p>
              <a:p>
                <a:r>
                  <a:rPr lang="ja-JP" altLang="en-US" dirty="0"/>
                  <a:t>先行研究として、大和は</a:t>
                </a:r>
                <a:r>
                  <a:rPr lang="en-US" altLang="ja-JP" sz="1200" b="1" dirty="0">
                    <a:latin typeface="+mn-ea"/>
                    <a:ea typeface="+mn-ea"/>
                  </a:rPr>
                  <a:t>CLS-Average Pooling (CAP) </a:t>
                </a:r>
                <a:r>
                  <a:rPr lang="ja-JP" altLang="en-US" sz="1200" b="1" dirty="0">
                    <a:latin typeface="+mn-ea"/>
                    <a:ea typeface="+mn-ea"/>
                  </a:rPr>
                  <a:t>を提案しました</a:t>
                </a:r>
                <a:endParaRPr lang="en-US" altLang="ja-JP" dirty="0"/>
              </a:p>
              <a:p>
                <a:pPr marL="0" lvl="0" indent="0" algn="l" rtl="0">
                  <a:spcBef>
                    <a:spcPts val="0"/>
                  </a:spcBef>
                  <a:spcAft>
                    <a:spcPts val="0"/>
                  </a:spcAft>
                  <a:buNone/>
                </a:pPr>
                <a:r>
                  <a:rPr lang="ja-JP" altLang="en-US" sz="1200" dirty="0">
                    <a:latin typeface="+mn-ea"/>
                    <a:ea typeface="+mn-ea"/>
                  </a:rPr>
                  <a:t>これは学習可能な和が</a:t>
                </a:r>
                <a:r>
                  <a:rPr lang="en-US" altLang="ja-JP" sz="1200" dirty="0">
                    <a:latin typeface="+mn-ea"/>
                    <a:ea typeface="+mn-ea"/>
                  </a:rPr>
                  <a:t>1</a:t>
                </a:r>
                <a:r>
                  <a:rPr lang="ja-JP" altLang="en-US" sz="1200" dirty="0">
                    <a:latin typeface="+mn-ea"/>
                    <a:ea typeface="+mn-ea"/>
                  </a:rPr>
                  <a:t>となる非負のパラメータ </a:t>
                </a:r>
                <a14:m>
                  <m:oMath xmlns:m="http://schemas.openxmlformats.org/officeDocument/2006/math">
                    <m:r>
                      <a:rPr lang="en-US" altLang="ja-JP" sz="1200" b="0" i="1" smtClean="0">
                        <a:latin typeface="Cambria Math" panose="02040503050406030204" pitchFamily="18" charset="0"/>
                        <a:ea typeface="+mn-ea"/>
                      </a:rPr>
                      <m:t>𝑝</m:t>
                    </m:r>
                    <m:r>
                      <a:rPr lang="en-US" altLang="ja-JP" sz="1200" b="0" i="1" smtClean="0">
                        <a:latin typeface="Cambria Math" panose="02040503050406030204" pitchFamily="18" charset="0"/>
                        <a:ea typeface="+mn-ea"/>
                      </a:rPr>
                      <m:t>,  </m:t>
                    </m:r>
                    <m:r>
                      <a:rPr lang="en-US" altLang="ja-JP" sz="1200" b="0" i="1" smtClean="0">
                        <a:latin typeface="Cambria Math" panose="02040503050406030204" pitchFamily="18" charset="0"/>
                        <a:ea typeface="+mn-ea"/>
                      </a:rPr>
                      <m:t>𝑞</m:t>
                    </m:r>
                    <m:r>
                      <a:rPr lang="en-US" altLang="ja-JP" sz="1200" b="0" i="1" smtClean="0">
                        <a:latin typeface="Cambria Math" panose="02040503050406030204" pitchFamily="18" charset="0"/>
                        <a:ea typeface="+mn-ea"/>
                      </a:rPr>
                      <m:t> (≥0)</m:t>
                    </m:r>
                  </m:oMath>
                </a14:m>
                <a:r>
                  <a:rPr lang="en-US" altLang="ja-JP" sz="1200" dirty="0">
                    <a:latin typeface="+mn-ea"/>
                    <a:ea typeface="+mn-ea"/>
                  </a:rPr>
                  <a:t> </a:t>
                </a:r>
                <a:r>
                  <a:rPr lang="ja-JP" altLang="en-US" sz="1200" dirty="0">
                    <a:latin typeface="+mn-ea"/>
                    <a:ea typeface="+mn-ea"/>
                  </a:rPr>
                  <a:t>を用いて</a:t>
                </a:r>
                <a:endParaRPr lang="en-US" altLang="ja-JP" sz="1200" dirty="0">
                  <a:latin typeface="+mn-ea"/>
                  <a:ea typeface="+mn-ea"/>
                </a:endParaRPr>
              </a:p>
              <a:p>
                <a:pPr lvl="0"/>
                <a14:m>
                  <m:oMath xmlns:m="http://schemas.openxmlformats.org/officeDocument/2006/math">
                    <m:sSub>
                      <m:sSubPr>
                        <m:ctrlPr>
                          <a:rPr kumimoji="1" lang="en-US" altLang="ja-JP" sz="1200" i="1" smtClean="0">
                            <a:latin typeface="Cambria Math" panose="02040503050406030204" pitchFamily="18" charset="0"/>
                            <a:ea typeface="+mn-ea"/>
                          </a:rPr>
                        </m:ctrlPr>
                      </m:sSubPr>
                      <m:e>
                        <m:r>
                          <a:rPr kumimoji="1" lang="en-US" altLang="ja-JP" sz="1200" b="0" i="1" smtClean="0">
                            <a:latin typeface="Cambria Math" panose="02040503050406030204" pitchFamily="18" charset="0"/>
                            <a:ea typeface="+mn-ea"/>
                          </a:rPr>
                          <m:t>𝐸</m:t>
                        </m:r>
                      </m:e>
                      <m:sub>
                        <m:d>
                          <m:dPr>
                            <m:begChr m:val="["/>
                            <m:endChr m:val="]"/>
                            <m:ctrlPr>
                              <a:rPr kumimoji="1" lang="en-US" altLang="ja-JP" sz="1200" b="0" i="1" smtClean="0">
                                <a:latin typeface="Cambria Math" panose="02040503050406030204" pitchFamily="18" charset="0"/>
                                <a:ea typeface="+mn-ea"/>
                              </a:rPr>
                            </m:ctrlPr>
                          </m:dPr>
                          <m:e>
                            <m:r>
                              <a:rPr kumimoji="1" lang="en-US" altLang="ja-JP" sz="1200" b="0" i="1" smtClean="0">
                                <a:latin typeface="Cambria Math" panose="02040503050406030204" pitchFamily="18" charset="0"/>
                                <a:ea typeface="+mn-ea"/>
                              </a:rPr>
                              <m:t>𝐶𝐿𝑆</m:t>
                            </m:r>
                          </m:e>
                        </m:d>
                      </m:sub>
                    </m:sSub>
                  </m:oMath>
                </a14:m>
                <a:r>
                  <a:rPr lang="en-US" altLang="ja-JP" sz="1200" dirty="0">
                    <a:latin typeface="+mn-ea"/>
                    <a:ea typeface="+mn-ea"/>
                  </a:rPr>
                  <a:t> </a:t>
                </a:r>
                <a:r>
                  <a:rPr lang="ja-JP" altLang="en-US" sz="1200" dirty="0">
                    <a:latin typeface="+mn-ea"/>
                    <a:ea typeface="+mn-ea"/>
                  </a:rPr>
                  <a:t>及び</a:t>
                </a:r>
                <a:r>
                  <a:rPr lang="en-US" altLang="ja-JP" sz="1200" dirty="0">
                    <a:latin typeface="+mn-ea"/>
                    <a:ea typeface="+mn-ea"/>
                  </a:rPr>
                  <a:t>, </a:t>
                </a:r>
                <a14:m>
                  <m:oMath xmlns:m="http://schemas.openxmlformats.org/officeDocument/2006/math">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r>
                          <a:rPr kumimoji="1" lang="en-US" altLang="ja-JP" sz="1200" i="1">
                            <a:latin typeface="Cambria Math" panose="02040503050406030204" pitchFamily="18" charset="0"/>
                          </a:rPr>
                          <m:t>𝐴𝑣𝑔</m:t>
                        </m:r>
                      </m:sub>
                    </m:sSub>
                  </m:oMath>
                </a14:m>
                <a:r>
                  <a:rPr lang="en-US" altLang="ja-JP" sz="1200" dirty="0">
                    <a:latin typeface="+mn-ea"/>
                    <a:ea typeface="+mn-ea"/>
                  </a:rPr>
                  <a:t> </a:t>
                </a:r>
                <a:r>
                  <a:rPr lang="ja-JP" altLang="en-US" sz="1200" dirty="0">
                    <a:latin typeface="+mn-ea"/>
                    <a:ea typeface="+mn-ea"/>
                  </a:rPr>
                  <a:t>の重み付き和</a:t>
                </a:r>
                <a:r>
                  <a:rPr lang="en-US" altLang="ja-JP" sz="1200" baseline="0" dirty="0">
                    <a:latin typeface="+mn-ea"/>
                    <a:ea typeface="+mn-ea"/>
                  </a:rPr>
                  <a:t> </a:t>
                </a:r>
                <a14:m>
                  <m:oMath xmlns:m="http://schemas.openxmlformats.org/officeDocument/2006/math">
                    <m:r>
                      <a:rPr lang="en-US" altLang="ja-JP" sz="1200" b="0" i="1" smtClean="0">
                        <a:latin typeface="Cambria Math" panose="02040503050406030204" pitchFamily="18" charset="0"/>
                        <a:ea typeface="+mn-ea"/>
                      </a:rPr>
                      <m:t>𝑝</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d>
                          <m:dPr>
                            <m:begChr m:val="["/>
                            <m:endChr m:val="]"/>
                            <m:ctrlPr>
                              <a:rPr kumimoji="1" lang="en-US" altLang="ja-JP" sz="1200" i="1">
                                <a:latin typeface="Cambria Math" panose="02040503050406030204" pitchFamily="18" charset="0"/>
                              </a:rPr>
                            </m:ctrlPr>
                          </m:dPr>
                          <m:e>
                            <m:r>
                              <a:rPr kumimoji="1" lang="en-US" altLang="ja-JP" sz="1200" i="1">
                                <a:latin typeface="Cambria Math" panose="02040503050406030204" pitchFamily="18" charset="0"/>
                              </a:rPr>
                              <m:t>𝐶𝐿𝑆</m:t>
                            </m:r>
                          </m:e>
                        </m:d>
                      </m:sub>
                    </m:sSub>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𝑞</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r>
                          <a:rPr kumimoji="1" lang="en-US" altLang="ja-JP" sz="1200" i="1">
                            <a:latin typeface="Cambria Math" panose="02040503050406030204" pitchFamily="18" charset="0"/>
                          </a:rPr>
                          <m:t>𝐴𝑣𝑔</m:t>
                        </m:r>
                      </m:sub>
                    </m:sSub>
                  </m:oMath>
                </a14:m>
                <a:r>
                  <a:rPr lang="en-US" altLang="ja-JP" sz="1200" dirty="0">
                    <a:latin typeface="+mn-ea"/>
                    <a:ea typeface="+mn-ea"/>
                  </a:rPr>
                  <a:t> </a:t>
                </a:r>
                <a:r>
                  <a:rPr lang="ja-JP" altLang="en-US" sz="1200" dirty="0">
                    <a:latin typeface="+mn-ea"/>
                    <a:ea typeface="+mn-ea"/>
                  </a:rPr>
                  <a:t>を文の分散表現とするプーリング手法であり</a:t>
                </a:r>
                <a:endParaRPr lang="en-US" altLang="ja-JP" sz="1200" dirty="0">
                  <a:latin typeface="+mn-ea"/>
                  <a:ea typeface="+mn-ea"/>
                </a:endParaRPr>
              </a:p>
              <a:p>
                <a:pPr lvl="0"/>
                <a:r>
                  <a:rPr lang="ja-JP" altLang="en-US" sz="1200" dirty="0">
                    <a:latin typeface="+mn-ea"/>
                    <a:ea typeface="+mn-ea"/>
                  </a:rPr>
                  <a:t>テキスト分類タスクにおいて</a:t>
                </a:r>
                <a:endParaRPr lang="en-US" altLang="ja-JP" sz="1200" dirty="0">
                  <a:latin typeface="+mn-ea"/>
                  <a:ea typeface="+mn-ea"/>
                </a:endParaRPr>
              </a:p>
              <a:p>
                <a:pPr lvl="0"/>
                <a14:m>
                  <m:oMath xmlns:m="http://schemas.openxmlformats.org/officeDocument/2006/math">
                    <m:sSub>
                      <m:sSubPr>
                        <m:ctrlPr>
                          <a:rPr kumimoji="1" lang="en-US" altLang="ja-JP" sz="1200" i="1" smtClean="0">
                            <a:latin typeface="Cambria Math" panose="02040503050406030204" pitchFamily="18" charset="0"/>
                            <a:ea typeface="+mn-ea"/>
                          </a:rPr>
                        </m:ctrlPr>
                      </m:sSubPr>
                      <m:e>
                        <m:r>
                          <a:rPr kumimoji="1" lang="en-US" altLang="ja-JP" sz="1200" b="0" i="1" smtClean="0">
                            <a:latin typeface="Cambria Math" panose="02040503050406030204" pitchFamily="18" charset="0"/>
                            <a:ea typeface="+mn-ea"/>
                          </a:rPr>
                          <m:t>𝐸</m:t>
                        </m:r>
                      </m:e>
                      <m:sub>
                        <m:d>
                          <m:dPr>
                            <m:begChr m:val="["/>
                            <m:endChr m:val="]"/>
                            <m:ctrlPr>
                              <a:rPr kumimoji="1" lang="en-US" altLang="ja-JP" sz="1200" b="0" i="1" smtClean="0">
                                <a:latin typeface="Cambria Math" panose="02040503050406030204" pitchFamily="18" charset="0"/>
                                <a:ea typeface="+mn-ea"/>
                              </a:rPr>
                            </m:ctrlPr>
                          </m:dPr>
                          <m:e>
                            <m:r>
                              <a:rPr kumimoji="1" lang="en-US" altLang="ja-JP" sz="1200" b="0" i="1" smtClean="0">
                                <a:latin typeface="Cambria Math" panose="02040503050406030204" pitchFamily="18" charset="0"/>
                                <a:ea typeface="+mn-ea"/>
                              </a:rPr>
                              <m:t>𝐶𝐿𝑆</m:t>
                            </m:r>
                          </m:e>
                        </m:d>
                      </m:sub>
                    </m:sSub>
                  </m:oMath>
                </a14:m>
                <a:r>
                  <a:rPr lang="en-US" altLang="ja-JP" sz="1200" dirty="0">
                    <a:latin typeface="+mn-ea"/>
                    <a:ea typeface="+mn-ea"/>
                  </a:rPr>
                  <a:t> </a:t>
                </a:r>
                <a:r>
                  <a:rPr lang="ja-JP" altLang="en-US" sz="1200" dirty="0">
                    <a:latin typeface="+mn-ea"/>
                    <a:ea typeface="+mn-ea"/>
                  </a:rPr>
                  <a:t>や</a:t>
                </a:r>
                <a:r>
                  <a:rPr lang="en-US" altLang="ja-JP" sz="1200" dirty="0">
                    <a:latin typeface="+mn-ea"/>
                    <a:ea typeface="+mn-ea"/>
                  </a:rPr>
                  <a:t> </a:t>
                </a:r>
                <a14:m>
                  <m:oMath xmlns:m="http://schemas.openxmlformats.org/officeDocument/2006/math">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r>
                          <a:rPr kumimoji="1" lang="en-US" altLang="ja-JP" sz="1200" i="1">
                            <a:latin typeface="Cambria Math" panose="02040503050406030204" pitchFamily="18" charset="0"/>
                          </a:rPr>
                          <m:t>𝐴𝑣𝑔</m:t>
                        </m:r>
                      </m:sub>
                    </m:sSub>
                  </m:oMath>
                </a14:m>
                <a:r>
                  <a:rPr lang="ja-JP" altLang="en-US" sz="1200" dirty="0">
                    <a:latin typeface="+mn-ea"/>
                    <a:ea typeface="+mn-ea"/>
                  </a:rPr>
                  <a:t>のみを用いた場合よりも高い性能を示しました</a:t>
                </a:r>
                <a:endParaRPr lang="en-US" altLang="ja-JP" sz="1200" dirty="0">
                  <a:latin typeface="+mn-ea"/>
                  <a:ea typeface="+mn-ea"/>
                </a:endParaRPr>
              </a:p>
              <a:p>
                <a:r>
                  <a:rPr lang="ja-JP" altLang="en-US" dirty="0"/>
                  <a:t>また、パラメータ </a:t>
                </a:r>
                <a:r>
                  <a:rPr lang="en-US" altLang="ja-JP" dirty="0"/>
                  <a:t>p, q</a:t>
                </a:r>
                <a:r>
                  <a:rPr lang="ja-JP" altLang="en-US" dirty="0"/>
                  <a:t>の更新式は</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更新後</a:t>
                </a:r>
                <a14:m>
                  <m:oMath xmlns:m="http://schemas.openxmlformats.org/officeDocument/2006/math">
                    <m:r>
                      <a:rPr kumimoji="1" lang="ja-JP" altLang="en-US" sz="1200" b="0" i="1" dirty="0">
                        <a:latin typeface="Cambria Math" panose="02040503050406030204" pitchFamily="18" charset="0"/>
                      </a:rPr>
                      <m:t>の</m:t>
                    </m:r>
                    <m:r>
                      <a:rPr kumimoji="1" lang="ja-JP" altLang="en-US" sz="1200" i="1" dirty="0" smtClean="0">
                        <a:latin typeface="Cambria Math" panose="02040503050406030204" pitchFamily="18" charset="0"/>
                      </a:rPr>
                      <m:t>パラメータ</m:t>
                    </m:r>
                    <m:r>
                      <a:rPr kumimoji="1" lang="ja-JP" altLang="en-US" sz="1200" i="1" dirty="0">
                        <a:latin typeface="Cambria Math" panose="02040503050406030204" pitchFamily="18" charset="0"/>
                      </a:rPr>
                      <m:t>を</m:t>
                    </m:r>
                  </m:oMath>
                </a14:m>
                <a:r>
                  <a:rPr kumimoji="1" lang="en-US" altLang="ja-JP" sz="1200" i="1" dirty="0">
                    <a:latin typeface="Cambria Math" panose="02040503050406030204" pitchFamily="18" charset="0"/>
                  </a:rPr>
                  <a:t> </a:t>
                </a:r>
                <a14:m>
                  <m:oMath xmlns:m="http://schemas.openxmlformats.org/officeDocument/2006/math">
                    <m:sSup>
                      <m:sSupPr>
                        <m:ctrlPr>
                          <a:rPr kumimoji="1" lang="en-US" altLang="ja-JP" sz="120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𝑝</m:t>
                        </m:r>
                      </m:e>
                      <m:sup>
                        <m:r>
                          <a:rPr kumimoji="1" lang="en-US" altLang="ja-JP" sz="1200" b="0" i="1" dirty="0" smtClean="0">
                            <a:latin typeface="Cambria Math" panose="02040503050406030204" pitchFamily="18" charset="0"/>
                          </a:rPr>
                          <m:t>′</m:t>
                        </m:r>
                      </m:sup>
                    </m:sSup>
                    <m:r>
                      <a:rPr kumimoji="1" lang="en-US" altLang="ja-JP" sz="1200" b="0" i="1" dirty="0" smtClean="0">
                        <a:latin typeface="Cambria Math" panose="02040503050406030204" pitchFamily="18" charset="0"/>
                      </a:rPr>
                      <m:t>, </m:t>
                    </m:r>
                    <m:sSup>
                      <m:sSupPr>
                        <m:ctrlPr>
                          <a:rPr kumimoji="1" lang="en-US" altLang="ja-JP" sz="1200" b="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𝑞</m:t>
                        </m:r>
                      </m:e>
                      <m:sup>
                        <m:r>
                          <a:rPr kumimoji="1" lang="en-US" altLang="ja-JP" sz="1200" b="0" i="1" dirty="0" smtClean="0">
                            <a:latin typeface="Cambria Math" panose="02040503050406030204" pitchFamily="18" charset="0"/>
                          </a:rPr>
                          <m:t>′</m:t>
                        </m:r>
                      </m:sup>
                    </m:sSup>
                  </m:oMath>
                </a14:m>
                <a:r>
                  <a:rPr kumimoji="1" lang="ja-JP" altLang="en-US" sz="1200" dirty="0"/>
                  <a:t>とすると</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このような式で表されます。</a:t>
                </a:r>
                <a:endParaRPr lang="en-US" altLang="ja-JP" dirty="0"/>
              </a:p>
              <a:p>
                <a:pPr lvl="0"/>
                <a:endParaRPr lang="en-US" altLang="ja-JP" sz="1200" dirty="0">
                  <a:latin typeface="+mn-ea"/>
                  <a:ea typeface="+mn-ea"/>
                </a:endParaRPr>
              </a:p>
              <a:p>
                <a:pPr lvl="0"/>
                <a:endParaRPr lang="ja-JP" altLang="en-US" dirty="0"/>
              </a:p>
            </p:txBody>
          </p:sp>
        </mc:Choice>
        <mc:Fallback xmlns="">
          <p:sp>
            <p:nvSpPr>
              <p:cNvPr id="3" name="ノート プレースホルダー 2">
                <a:extLst>
                  <a:ext uri="{FF2B5EF4-FFF2-40B4-BE49-F238E27FC236}">
                    <a16:creationId xmlns:a16="http://schemas.microsoft.com/office/drawing/2014/main" id="{CC9738F2-510F-EEC8-F8D1-EB1F7F9CE9B5}"/>
                  </a:ext>
                </a:extLst>
              </p:cNvPr>
              <p:cNvSpPr>
                <a:spLocks noGrp="1"/>
              </p:cNvSpPr>
              <p:nvPr>
                <p:ph type="body" idx="1"/>
              </p:nvPr>
            </p:nvSpPr>
            <p:spPr/>
            <p:txBody>
              <a:bodyPr/>
              <a:lstStyle/>
              <a:p>
                <a:r>
                  <a:rPr lang="ja-JP" altLang="en-US" dirty="0"/>
                  <a:t>また先行研究として、大和らは</a:t>
                </a:r>
                <a:endParaRPr lang="en-US" altLang="ja-JP" dirty="0"/>
              </a:p>
              <a:p>
                <a:pPr marL="0" lvl="0" indent="0" algn="l" rtl="0">
                  <a:spcBef>
                    <a:spcPts val="0"/>
                  </a:spcBef>
                  <a:spcAft>
                    <a:spcPts val="0"/>
                  </a:spcAft>
                  <a:buNone/>
                </a:pPr>
                <a:r>
                  <a:rPr lang="ja-JP" altLang="en-US" sz="1200" dirty="0">
                    <a:latin typeface="+mn-ea"/>
                    <a:ea typeface="+mn-ea"/>
                  </a:rPr>
                  <a:t>学習可能なパラメータ </a:t>
                </a:r>
                <a:r>
                  <a:rPr lang="en-US" altLang="ja-JP" sz="1200" b="0" i="0">
                    <a:latin typeface="Cambria Math" panose="02040503050406030204" pitchFamily="18" charset="0"/>
                    <a:ea typeface="+mn-ea"/>
                  </a:rPr>
                  <a:t>𝑝,  𝑞 (≥0)</a:t>
                </a:r>
                <a:r>
                  <a:rPr lang="en-US" altLang="ja-JP" sz="1200" dirty="0">
                    <a:latin typeface="+mn-ea"/>
                    <a:ea typeface="+mn-ea"/>
                  </a:rPr>
                  <a:t> </a:t>
                </a:r>
                <a:r>
                  <a:rPr lang="ja-JP" altLang="en-US" sz="1200" dirty="0">
                    <a:latin typeface="+mn-ea"/>
                    <a:ea typeface="+mn-ea"/>
                  </a:rPr>
                  <a:t>を用いて</a:t>
                </a:r>
                <a:endParaRPr lang="en-US" altLang="ja-JP" sz="1200" dirty="0">
                  <a:latin typeface="+mn-ea"/>
                  <a:ea typeface="+mn-ea"/>
                </a:endParaRPr>
              </a:p>
              <a:p>
                <a:pPr lvl="0"/>
                <a:r>
                  <a:rPr kumimoji="1" lang="en-US" altLang="ja-JP" sz="1200" b="0" i="0">
                    <a:latin typeface="Cambria Math" panose="02040503050406030204" pitchFamily="18" charset="0"/>
                    <a:ea typeface="+mn-ea"/>
                  </a:rPr>
                  <a:t>𝐸_[𝐶𝐿𝑆] </a:t>
                </a:r>
                <a:r>
                  <a:rPr lang="en-US" altLang="ja-JP" sz="1200" dirty="0">
                    <a:latin typeface="+mn-ea"/>
                    <a:ea typeface="+mn-ea"/>
                  </a:rPr>
                  <a:t> </a:t>
                </a:r>
                <a:r>
                  <a:rPr lang="ja-JP" altLang="en-US" sz="1200" dirty="0">
                    <a:latin typeface="+mn-ea"/>
                    <a:ea typeface="+mn-ea"/>
                  </a:rPr>
                  <a:t>及び</a:t>
                </a:r>
                <a:r>
                  <a:rPr lang="en-US" altLang="ja-JP" sz="1200" dirty="0">
                    <a:latin typeface="+mn-ea"/>
                    <a:ea typeface="+mn-ea"/>
                  </a:rPr>
                  <a:t>, </a:t>
                </a:r>
                <a:r>
                  <a:rPr kumimoji="1" lang="en-US" altLang="ja-JP" sz="1200" i="0">
                    <a:latin typeface="Cambria Math" panose="02040503050406030204" pitchFamily="18" charset="0"/>
                  </a:rPr>
                  <a:t>𝐸_𝐴𝑣𝑔</a:t>
                </a:r>
                <a:r>
                  <a:rPr lang="en-US" altLang="ja-JP" sz="1200" dirty="0">
                    <a:latin typeface="+mn-ea"/>
                    <a:ea typeface="+mn-ea"/>
                  </a:rPr>
                  <a:t> </a:t>
                </a:r>
                <a:r>
                  <a:rPr lang="ja-JP" altLang="en-US" sz="1200" dirty="0">
                    <a:latin typeface="+mn-ea"/>
                    <a:ea typeface="+mn-ea"/>
                  </a:rPr>
                  <a:t>の重み付き和</a:t>
                </a:r>
                <a:r>
                  <a:rPr lang="en-US" altLang="ja-JP" sz="1200" baseline="0" dirty="0">
                    <a:latin typeface="+mn-ea"/>
                    <a:ea typeface="+mn-ea"/>
                  </a:rPr>
                  <a:t> </a:t>
                </a:r>
                <a:r>
                  <a:rPr lang="en-US" altLang="ja-JP" sz="1200" b="0" i="0">
                    <a:latin typeface="Cambria Math" panose="02040503050406030204" pitchFamily="18" charset="0"/>
                    <a:ea typeface="+mn-ea"/>
                  </a:rPr>
                  <a:t>𝑝</a:t>
                </a:r>
                <a:r>
                  <a:rPr kumimoji="1" lang="en-US" altLang="ja-JP" sz="1200" i="0">
                    <a:latin typeface="Cambria Math" panose="02040503050406030204" pitchFamily="18" charset="0"/>
                  </a:rPr>
                  <a:t>𝐸_[𝐶𝐿𝑆] </a:t>
                </a:r>
                <a:r>
                  <a:rPr kumimoji="1" lang="en-US" altLang="ja-JP" sz="1200" b="0" i="0">
                    <a:latin typeface="Cambria Math" panose="02040503050406030204" pitchFamily="18" charset="0"/>
                  </a:rPr>
                  <a:t>+𝑞</a:t>
                </a:r>
                <a:r>
                  <a:rPr kumimoji="1" lang="en-US" altLang="ja-JP" sz="1200" i="0">
                    <a:latin typeface="Cambria Math" panose="02040503050406030204" pitchFamily="18" charset="0"/>
                  </a:rPr>
                  <a:t>𝐸_𝐴𝑣𝑔</a:t>
                </a:r>
                <a:r>
                  <a:rPr lang="en-US" altLang="ja-JP" sz="1200" dirty="0">
                    <a:latin typeface="+mn-ea"/>
                    <a:ea typeface="+mn-ea"/>
                  </a:rPr>
                  <a:t> </a:t>
                </a:r>
                <a:r>
                  <a:rPr lang="ja-JP" altLang="en-US" sz="1200" dirty="0">
                    <a:latin typeface="+mn-ea"/>
                    <a:ea typeface="+mn-ea"/>
                  </a:rPr>
                  <a:t>を文の分散表現とし、</a:t>
                </a:r>
                <a:endParaRPr lang="en-US" altLang="ja-JP" sz="1200" dirty="0">
                  <a:latin typeface="+mn-ea"/>
                  <a:ea typeface="+mn-ea"/>
                </a:endParaRPr>
              </a:p>
              <a:p>
                <a:pPr lvl="0"/>
                <a:r>
                  <a:rPr lang="ja-JP" altLang="en-US" sz="1200" dirty="0">
                    <a:latin typeface="+mn-ea"/>
                    <a:ea typeface="+mn-ea"/>
                  </a:rPr>
                  <a:t>これを分類器への入力として分類タスクを解き、その有用性を示しました。</a:t>
                </a:r>
                <a:endParaRPr lang="en-US" altLang="ja-JP" sz="1200" dirty="0">
                  <a:latin typeface="+mn-ea"/>
                  <a:ea typeface="+mn-ea"/>
                </a:endParaRPr>
              </a:p>
              <a:p>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よって、本研究では対話型の大規模言語モデル</a:t>
                </a:r>
                <a:r>
                  <a:rPr lang="en-US" altLang="ja-JP" dirty="0"/>
                  <a:t>API</a:t>
                </a:r>
                <a:r>
                  <a:rPr lang="ja-JP" altLang="en-US" dirty="0"/>
                  <a:t>を用いて生成した要約文を学習に組み込むことでより最適な分散表現を得る手法を提案します。</a:t>
                </a:r>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06429EA8-2418-68A7-EE95-B80A6D84BCBF}"/>
              </a:ext>
            </a:extLst>
          </p:cNvPr>
          <p:cNvSpPr>
            <a:spLocks noGrp="1"/>
          </p:cNvSpPr>
          <p:nvPr>
            <p:ph type="sldNum" sz="quarter" idx="5"/>
          </p:nvPr>
        </p:nvSpPr>
        <p:spPr/>
        <p:txBody>
          <a:bodyPr/>
          <a:lstStyle/>
          <a:p>
            <a:fld id="{AB4198F6-3BD3-45C7-8FA6-C18C234E0100}" type="slidenum">
              <a:rPr kumimoji="1" lang="ja-JP" altLang="en-US" smtClean="0"/>
              <a:t>6</a:t>
            </a:fld>
            <a:endParaRPr kumimoji="1" lang="ja-JP" altLang="en-US"/>
          </a:p>
        </p:txBody>
      </p:sp>
    </p:spTree>
    <p:extLst>
      <p:ext uri="{BB962C8B-B14F-4D97-AF65-F5344CB8AC3E}">
        <p14:creationId xmlns:p14="http://schemas.microsoft.com/office/powerpoint/2010/main" val="1962576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B06BA-647E-EB0A-1D72-2C8E7086214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382EB71-87B7-05FA-803F-554A7F04BFE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F0A8441-33AD-219C-9683-05987B5C429D}"/>
              </a:ext>
            </a:extLst>
          </p:cNvPr>
          <p:cNvSpPr>
            <a:spLocks noGrp="1"/>
          </p:cNvSpPr>
          <p:nvPr>
            <p:ph type="body" idx="1"/>
          </p:nvPr>
        </p:nvSpPr>
        <p:spPr/>
        <p:txBody>
          <a:bodyPr/>
          <a:lstStyle/>
          <a:p>
            <a:r>
              <a:rPr lang="ja-JP" altLang="en-US" dirty="0"/>
              <a:t>ここで、本研究の概要を説明します。</a:t>
            </a:r>
            <a:endParaRPr lang="en-US" altLang="ja-JP" dirty="0"/>
          </a:p>
          <a:p>
            <a:endParaRPr lang="en-US" altLang="ja-JP" dirty="0"/>
          </a:p>
          <a:p>
            <a:pPr algn="l"/>
            <a:r>
              <a:rPr lang="ja-JP" altLang="en-US" dirty="0"/>
              <a:t>本研究の目的である、</a:t>
            </a:r>
            <a:endParaRPr lang="en-US" altLang="ja-JP" dirty="0"/>
          </a:p>
          <a:p>
            <a:pPr algn="l"/>
            <a:r>
              <a:rPr lang="ja-JP" altLang="en-US" sz="1200" b="1" i="0" u="none" strike="noStrike" baseline="0" dirty="0">
                <a:latin typeface="HaranoAjiMincho-Regular-Identity-H"/>
              </a:rPr>
              <a:t>より適切な文章の分散表現を獲得し、</a:t>
            </a:r>
            <a:endParaRPr lang="en-US" altLang="ja-JP" sz="1200" b="1" i="0" u="none" strike="noStrike" baseline="0" dirty="0">
              <a:latin typeface="HaranoAjiMincho-Regular-Identity-H"/>
            </a:endParaRPr>
          </a:p>
          <a:p>
            <a:pPr algn="l"/>
            <a:r>
              <a:rPr lang="ja-JP" altLang="en-US" sz="1200" b="1" i="0" u="none" strike="noStrike" baseline="0" dirty="0">
                <a:latin typeface="HaranoAjiMincho-Regular-Identity-H"/>
              </a:rPr>
              <a:t>原文に含まれる文脈的に重要な情報をより効果的に学習する手法の確立</a:t>
            </a:r>
            <a:endParaRPr lang="en-US" altLang="ja-JP" sz="1200" b="1" i="0" u="none" strike="noStrike" baseline="0" dirty="0">
              <a:latin typeface="HaranoAjiMincho-Regular-Identity-H"/>
            </a:endParaRPr>
          </a:p>
          <a:p>
            <a:pPr algn="l"/>
            <a:r>
              <a:rPr lang="ja-JP" altLang="en-US" sz="1200" b="1" i="0" u="none" strike="noStrike" baseline="0" dirty="0">
                <a:latin typeface="HaranoAjiMincho-Regular-Identity-H"/>
              </a:rPr>
              <a:t>を達成するために</a:t>
            </a:r>
            <a:endParaRPr lang="en-US" altLang="ja-JP" b="1" dirty="0"/>
          </a:p>
          <a:p>
            <a:endParaRPr lang="en-US" altLang="ja-JP" dirty="0"/>
          </a:p>
          <a:p>
            <a:r>
              <a:rPr lang="ja-JP" altLang="en-US" dirty="0"/>
              <a:t>今回は</a:t>
            </a:r>
            <a:endParaRPr lang="en-US" altLang="ja-JP" dirty="0"/>
          </a:p>
          <a:p>
            <a:endParaRPr lang="en-US" altLang="ja-JP" dirty="0"/>
          </a:p>
          <a:p>
            <a:r>
              <a:rPr lang="ja-JP" altLang="en-US" dirty="0"/>
              <a:t>まず、</a:t>
            </a:r>
            <a:r>
              <a:rPr lang="en-US" altLang="ja-JP" dirty="0"/>
              <a:t>LLM </a:t>
            </a:r>
            <a:r>
              <a:rPr lang="ja-JP" altLang="en-US" dirty="0"/>
              <a:t>の </a:t>
            </a:r>
            <a:r>
              <a:rPr lang="en-US" altLang="ja-JP" dirty="0"/>
              <a:t>API </a:t>
            </a:r>
            <a:r>
              <a:rPr lang="ja-JP" altLang="en-US" dirty="0"/>
              <a:t>を用いることで原文データから要約文データを獲得します。</a:t>
            </a:r>
            <a:endParaRPr lang="en-US" altLang="ja-JP" dirty="0"/>
          </a:p>
          <a:p>
            <a:r>
              <a:rPr lang="ja-JP" altLang="en-US" dirty="0"/>
              <a:t>次に、大和による手法をベースとした</a:t>
            </a:r>
            <a:r>
              <a:rPr lang="ja-JP" altLang="en-US" sz="1200" b="1" dirty="0">
                <a:latin typeface="+mn-ea"/>
              </a:rPr>
              <a:t>要約文情報を組み込んだプーリング手法を提案</a:t>
            </a:r>
            <a:r>
              <a:rPr lang="ja-JP" altLang="en-US" sz="1200" b="0" dirty="0">
                <a:latin typeface="+mn-ea"/>
              </a:rPr>
              <a:t>します。</a:t>
            </a:r>
            <a:endParaRPr lang="en-US" altLang="ja-JP" dirty="0"/>
          </a:p>
          <a:p>
            <a:r>
              <a:rPr lang="ja-JP" altLang="en-US" dirty="0"/>
              <a:t>そして、テキスト分類タスクを解くことで提案手法の有効性を検証します</a:t>
            </a:r>
            <a:endParaRPr lang="en-US" altLang="ja-JP" dirty="0"/>
          </a:p>
        </p:txBody>
      </p:sp>
      <p:sp>
        <p:nvSpPr>
          <p:cNvPr id="4" name="スライド番号プレースホルダー 3">
            <a:extLst>
              <a:ext uri="{FF2B5EF4-FFF2-40B4-BE49-F238E27FC236}">
                <a16:creationId xmlns:a16="http://schemas.microsoft.com/office/drawing/2014/main" id="{EA0A5601-B339-3EBA-5CD5-185BCF278E5C}"/>
              </a:ext>
            </a:extLst>
          </p:cNvPr>
          <p:cNvSpPr>
            <a:spLocks noGrp="1"/>
          </p:cNvSpPr>
          <p:nvPr>
            <p:ph type="sldNum" sz="quarter" idx="5"/>
          </p:nvPr>
        </p:nvSpPr>
        <p:spPr/>
        <p:txBody>
          <a:bodyPr/>
          <a:lstStyle/>
          <a:p>
            <a:fld id="{AB4198F6-3BD3-45C7-8FA6-C18C234E0100}" type="slidenum">
              <a:rPr kumimoji="1" lang="ja-JP" altLang="en-US" smtClean="0"/>
              <a:t>7</a:t>
            </a:fld>
            <a:endParaRPr kumimoji="1" lang="ja-JP" altLang="en-US"/>
          </a:p>
        </p:txBody>
      </p:sp>
    </p:spTree>
    <p:extLst>
      <p:ext uri="{BB962C8B-B14F-4D97-AF65-F5344CB8AC3E}">
        <p14:creationId xmlns:p14="http://schemas.microsoft.com/office/powerpoint/2010/main" val="2699058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次に要素技術について</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a:t>
            </a:fld>
            <a:endParaRPr kumimoji="1" lang="ja-JP" altLang="en-US"/>
          </a:p>
        </p:txBody>
      </p:sp>
    </p:spTree>
    <p:extLst>
      <p:ext uri="{BB962C8B-B14F-4D97-AF65-F5344CB8AC3E}">
        <p14:creationId xmlns:p14="http://schemas.microsoft.com/office/powerpoint/2010/main" val="921614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本研究ではテキストの埋め込み手法として</a:t>
            </a:r>
            <a:r>
              <a:rPr kumimoji="1" lang="en-US" altLang="ja-JP" dirty="0"/>
              <a:t>BERT</a:t>
            </a:r>
            <a:r>
              <a:rPr kumimoji="1" lang="ja-JP" altLang="en-US" dirty="0"/>
              <a:t>を用いました。</a:t>
            </a:r>
            <a:endParaRPr kumimoji="1" lang="en-US" altLang="ja-JP" dirty="0"/>
          </a:p>
          <a:p>
            <a:r>
              <a:rPr kumimoji="1" lang="ja-JP" altLang="en-US" dirty="0"/>
              <a:t>詳細については時間の都合上省略します</a:t>
            </a:r>
            <a:endParaRPr kumimoji="1" lang="en-US" altLang="ja-JP" dirty="0"/>
          </a:p>
          <a:p>
            <a:r>
              <a:rPr kumimoji="1" lang="en-US" altLang="ja-JP" dirty="0"/>
              <a:t>---------</a:t>
            </a:r>
          </a:p>
          <a:p>
            <a:r>
              <a:rPr kumimoji="1" lang="en-US" altLang="ja-JP" dirty="0"/>
              <a:t>BERT</a:t>
            </a:r>
            <a:r>
              <a:rPr kumimoji="1" lang="ja-JP" altLang="en-US" dirty="0"/>
              <a:t>について説明します</a:t>
            </a:r>
            <a:r>
              <a:rPr kumimoji="1" lang="en-US" altLang="ja-JP" dirty="0"/>
              <a:t>. BERT </a:t>
            </a:r>
            <a:r>
              <a:rPr kumimoji="1" lang="ja-JP" altLang="en-US" dirty="0"/>
              <a:t>とは　～　の略称で</a:t>
            </a:r>
            <a:endParaRPr kumimoji="1" lang="en-US" altLang="ja-JP" dirty="0"/>
          </a:p>
          <a:p>
            <a:r>
              <a:rPr kumimoji="1" lang="ja-JP" altLang="en-US" dirty="0"/>
              <a:t>その名の通り複数の双方向</a:t>
            </a:r>
            <a:r>
              <a:rPr lang="en" altLang="ja-JP" sz="1200" dirty="0">
                <a:effectLst>
                  <a:glow rad="38100">
                    <a:schemeClr val="bg1">
                      <a:lumMod val="50000"/>
                      <a:lumOff val="50000"/>
                      <a:alpha val="20000"/>
                    </a:schemeClr>
                  </a:glow>
                </a:effectLst>
              </a:rPr>
              <a:t>Transformer</a:t>
            </a:r>
            <a:r>
              <a:rPr lang="en-US" altLang="ja-JP" sz="1200" dirty="0"/>
              <a:t> </a:t>
            </a:r>
            <a:r>
              <a:rPr lang="ja-JP" altLang="en-US" sz="1200" dirty="0"/>
              <a:t>に基づく汎用言語モデルで</a:t>
            </a:r>
            <a:endParaRPr lang="en-US" altLang="ja-JP" sz="1200" dirty="0"/>
          </a:p>
          <a:p>
            <a:r>
              <a:rPr kumimoji="1" lang="ja-JP" altLang="en-US" dirty="0"/>
              <a:t>入力された文および，含まれる各単語に対応する分散表現を出力します</a:t>
            </a: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a:t>
            </a:r>
            <a:r>
              <a:rPr lang="ja-JP" altLang="en-US" sz="1200" dirty="0"/>
              <a:t>事前学習済みモデルを他のタスクに転移学習することが容易</a:t>
            </a:r>
            <a:r>
              <a:rPr kumimoji="1" lang="ja-JP" altLang="en-US" sz="1200" dirty="0"/>
              <a:t>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様々な自然言語タスクにおいて活用されています。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dirty="0">
              <a:solidFill>
                <a:srgbClr val="191919"/>
              </a:solidFill>
              <a:effectLst/>
              <a:latin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dirty="0">
                <a:solidFill>
                  <a:srgbClr val="191919"/>
                </a:solidFill>
                <a:effectLst/>
                <a:latin typeface="Lato"/>
              </a:rPr>
              <a:t>本研究では</a:t>
            </a:r>
            <a:r>
              <a:rPr kumimoji="1" lang="ja-JP" altLang="en-US" sz="1200" dirty="0"/>
              <a:t>東北大学が公開している </a:t>
            </a:r>
            <a:r>
              <a:rPr kumimoji="1" lang="en-US" altLang="ja-JP" sz="1200" dirty="0"/>
              <a:t>BERT base </a:t>
            </a:r>
            <a:r>
              <a:rPr kumimoji="1" lang="ja-JP" altLang="en-US" sz="1200" dirty="0"/>
              <a:t>モデルを使用しました</a:t>
            </a:r>
            <a:endParaRPr lang="en-US" altLang="ja-JP" b="0" i="0" dirty="0">
              <a:solidFill>
                <a:srgbClr val="191919"/>
              </a:solidFill>
              <a:effectLst/>
              <a:latin typeface="Lato"/>
            </a:endParaRPr>
          </a:p>
          <a:p>
            <a:endParaRPr lang="en-US" altLang="ja-JP" b="0" i="0" dirty="0">
              <a:solidFill>
                <a:srgbClr val="191919"/>
              </a:solidFill>
              <a:effectLst/>
              <a:latin typeface="Lato"/>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a:t>
            </a:fld>
            <a:endParaRPr kumimoji="1" lang="ja-JP" altLang="en-US"/>
          </a:p>
        </p:txBody>
      </p:sp>
    </p:spTree>
    <p:extLst>
      <p:ext uri="{BB962C8B-B14F-4D97-AF65-F5344CB8AC3E}">
        <p14:creationId xmlns:p14="http://schemas.microsoft.com/office/powerpoint/2010/main" val="1496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819314" y="596019"/>
            <a:ext cx="7510506" cy="3213982"/>
          </a:xfrm>
        </p:spPr>
        <p:txBody>
          <a:bodyPr anchor="b">
            <a:normAutofit/>
          </a:bodyPr>
          <a:lstStyle>
            <a:lvl1pPr algn="ctr">
              <a:defRPr sz="40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819314" y="3886200"/>
            <a:ext cx="7510506" cy="2219108"/>
          </a:xfrm>
        </p:spPr>
        <p:txBody>
          <a:bodyPr anchor="t">
            <a:normAutofit/>
          </a:bodyPr>
          <a:lstStyle>
            <a:lvl1pPr marL="0" indent="0" algn="ct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DC4CBD9-3FF8-40EE-9D77-E4BF71F8F70A}" type="datetime1">
              <a:rPr kumimoji="1" lang="ja-JP" altLang="en-US" smtClean="0"/>
              <a:t>2025/2/15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1100"/>
            </a:lvl1pPr>
          </a:lstStyle>
          <a:p>
            <a:fld id="{84E5AB44-6C43-4864-84E5-D75B94A07FCF}" type="slidenum">
              <a:rPr kumimoji="1" lang="ja-JP" altLang="en-US" smtClean="0"/>
              <a:pPr/>
              <a:t>‹#›</a:t>
            </a:fld>
            <a:endParaRPr kumimoji="1" lang="ja-JP" altLang="en-US" dirty="0"/>
          </a:p>
        </p:txBody>
      </p:sp>
    </p:spTree>
    <p:extLst>
      <p:ext uri="{BB962C8B-B14F-4D97-AF65-F5344CB8AC3E}">
        <p14:creationId xmlns:p14="http://schemas.microsoft.com/office/powerpoint/2010/main" val="1849332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17677" y="4377485"/>
            <a:ext cx="7413007" cy="907505"/>
          </a:xfrm>
        </p:spPr>
        <p:txBody>
          <a:bodyPr anchor="b">
            <a:normAutofit/>
          </a:bodyPr>
          <a:lstStyle>
            <a:lvl1pPr algn="l">
              <a:defRPr sz="20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917678" y="996188"/>
            <a:ext cx="7301427" cy="298112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7677" y="5284990"/>
            <a:ext cx="7413007" cy="81707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42B0D6A-3CDB-4C59-8359-D81C7810B887}" type="datetime1">
              <a:rPr kumimoji="1" lang="ja-JP" altLang="en-US" smtClean="0"/>
              <a:t>2025/2/15</a:t>
            </a:fld>
            <a:endParaRPr kumimoji="1" lang="ja-JP" altLang="en-US"/>
          </a:p>
        </p:txBody>
      </p:sp>
      <p:sp>
        <p:nvSpPr>
          <p:cNvPr id="6" name="Footer Placeholder 5"/>
          <p:cNvSpPr>
            <a:spLocks noGrp="1"/>
          </p:cNvSpPr>
          <p:nvPr>
            <p:ph type="ftr" sz="quarter" idx="11"/>
          </p:nvPr>
        </p:nvSpPr>
        <p:spPr>
          <a:xfrm>
            <a:off x="917678" y="6181344"/>
            <a:ext cx="5337278" cy="365125"/>
          </a:xfrm>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18696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818347" y="596018"/>
            <a:ext cx="7511474" cy="3137782"/>
          </a:xfrm>
        </p:spPr>
        <p:txBody>
          <a:bodyPr anchor="ctr">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8347" y="4343400"/>
            <a:ext cx="7511474" cy="175866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086828-11F7-43D4-B45B-BD352AC64FA5}" type="datetime1">
              <a:rPr kumimoji="1" lang="ja-JP" altLang="en-US" smtClean="0"/>
              <a:t>2025/2/15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57677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14" name="TextBox 13"/>
          <p:cNvSpPr txBox="1"/>
          <p:nvPr/>
        </p:nvSpPr>
        <p:spPr>
          <a:xfrm>
            <a:off x="583818" y="860276"/>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7888822" y="29859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304407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1256436" y="3650606"/>
            <a:ext cx="6631128" cy="381000"/>
          </a:xfrm>
        </p:spPr>
        <p:txBody>
          <a:bodyPr anchor="ctr">
            <a:normAutofit/>
          </a:bodyPr>
          <a:lstStyle>
            <a:lvl1pPr marL="0" indent="0">
              <a:buFontTx/>
              <a:buNone/>
              <a:defRPr sz="1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818347" y="4641206"/>
            <a:ext cx="7511473" cy="14478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DD643D6-4565-4AFF-8261-1DE821FED62A}" type="datetime1">
              <a:rPr kumimoji="1" lang="ja-JP" altLang="en-US" smtClean="0"/>
              <a:t>2025/2/15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10505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818347" y="3603566"/>
            <a:ext cx="7512338" cy="1468800"/>
          </a:xfrm>
        </p:spPr>
        <p:txBody>
          <a:bodyPr anchor="b">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21015" y="5072366"/>
            <a:ext cx="7512339" cy="1029694"/>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250FEAA-82FB-45F7-A6C0-6F1709200136}" type="datetime1">
              <a:rPr kumimoji="1" lang="ja-JP" altLang="en-US" smtClean="0"/>
              <a:t>2025/2/15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9353485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3" name="TextBox 12"/>
          <p:cNvSpPr txBox="1"/>
          <p:nvPr/>
        </p:nvSpPr>
        <p:spPr>
          <a:xfrm>
            <a:off x="583818" y="75385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6" name="TextBox 15"/>
          <p:cNvSpPr txBox="1"/>
          <p:nvPr/>
        </p:nvSpPr>
        <p:spPr>
          <a:xfrm>
            <a:off x="7887556" y="2879498"/>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284436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818347" y="3886200"/>
            <a:ext cx="7512338" cy="1053662"/>
          </a:xfrm>
        </p:spPr>
        <p:txBody>
          <a:bodyPr vert="horz" lIns="91440" tIns="45720" rIns="91440" bIns="45720" rtlCol="0" anchor="b">
            <a:normAutofit/>
          </a:bodyPr>
          <a:lstStyle>
            <a:lvl1pPr>
              <a:buNone/>
              <a:defRPr lang="en-US" sz="20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939862"/>
            <a:ext cx="7512338" cy="1162198"/>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A756BA6-5FBD-4993-B242-DB093BD39E71}" type="datetime1">
              <a:rPr kumimoji="1" lang="ja-JP" altLang="en-US" smtClean="0"/>
              <a:t>2025/2/15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85623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818346" y="596018"/>
            <a:ext cx="7511473" cy="2756783"/>
          </a:xfrm>
        </p:spPr>
        <p:txBody>
          <a:bodyPr vert="horz" lIns="91440" tIns="45720" rIns="91440" bIns="45720" rtlCol="0" anchor="ctr">
            <a:normAutofit/>
          </a:bodyPr>
          <a:lstStyle>
            <a:lvl1pPr>
              <a:defRPr lang="en-US" sz="2800" b="0" dirty="0"/>
            </a:lvl1pPr>
          </a:lstStyle>
          <a:p>
            <a:pPr marL="0" lvl="0"/>
            <a:r>
              <a:rPr lang="ja-JP" altLang="en-US"/>
              <a:t>マスター タイトルの書式設定</a:t>
            </a:r>
            <a:endParaRPr lang="en-US" dirty="0"/>
          </a:p>
        </p:txBody>
      </p:sp>
      <p:sp>
        <p:nvSpPr>
          <p:cNvPr id="10" name="Text Placeholder 9"/>
          <p:cNvSpPr>
            <a:spLocks noGrp="1"/>
          </p:cNvSpPr>
          <p:nvPr>
            <p:ph type="body" sz="quarter" idx="13"/>
          </p:nvPr>
        </p:nvSpPr>
        <p:spPr>
          <a:xfrm>
            <a:off x="818346" y="3682941"/>
            <a:ext cx="7511473" cy="1049283"/>
          </a:xfrm>
        </p:spPr>
        <p:txBody>
          <a:bodyPr vert="horz" lIns="91440" tIns="45720" rIns="91440" bIns="45720" rtlCol="0" anchor="b">
            <a:normAutofit/>
          </a:bodyPr>
          <a:lstStyle>
            <a:lvl1pPr>
              <a:buNone/>
              <a:defRPr lang="en-US" sz="24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732224"/>
            <a:ext cx="7511472" cy="1369836"/>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4A296A-2F8E-453C-9AE8-06C654B11136}" type="datetime1">
              <a:rPr kumimoji="1" lang="ja-JP" altLang="en-US" smtClean="0"/>
              <a:t>2025/2/15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025133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7" name="Title 1"/>
          <p:cNvSpPr>
            <a:spLocks noGrp="1"/>
          </p:cNvSpPr>
          <p:nvPr>
            <p:ph type="title"/>
          </p:nvPr>
        </p:nvSpPr>
        <p:spPr>
          <a:xfrm>
            <a:off x="818347" y="596018"/>
            <a:ext cx="7511473" cy="1312480"/>
          </a:xfrm>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813875C-789E-4278-B2F6-ECC0749A8AE4}" type="datetime1">
              <a:rPr kumimoji="1" lang="ja-JP" altLang="en-US" smtClean="0"/>
              <a:t>2025/2/15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482663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708" y="596018"/>
            <a:ext cx="1778112" cy="5506042"/>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18347" y="596018"/>
            <a:ext cx="5624137" cy="5506042"/>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B16063E-2909-4835-91B9-4DA02899CF91}" type="datetime1">
              <a:rPr kumimoji="1" lang="ja-JP" altLang="en-US" smtClean="0"/>
              <a:t>2025/2/15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254627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solidFill>
                  <a:schemeClr val="tx1"/>
                </a:solidFill>
              </a:defRPr>
            </a:lvl1pPr>
          </a:lstStyle>
          <a:p>
            <a:r>
              <a:rPr lang="ja-JP" altLang="en-US" dirty="0"/>
              <a:t>マスター タイトルの書式設定</a:t>
            </a:r>
            <a:endParaRPr lang="en-US" dirty="0"/>
          </a:p>
        </p:txBody>
      </p:sp>
      <p:sp>
        <p:nvSpPr>
          <p:cNvPr id="3" name="Content Placeholder 2"/>
          <p:cNvSpPr>
            <a:spLocks noGrp="1"/>
          </p:cNvSpPr>
          <p:nvPr>
            <p:ph idx="1"/>
          </p:nvPr>
        </p:nvSpPr>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551708" y="6178260"/>
            <a:ext cx="483406" cy="365125"/>
          </a:xfrm>
        </p:spPr>
        <p:txBody>
          <a:bodyPr/>
          <a:lstStyle/>
          <a:p>
            <a:fld id="{5A9C2B8C-51CA-4594-AFC6-29498B41952D}" type="datetime1">
              <a:rPr kumimoji="1" lang="ja-JP" altLang="en-US" smtClean="0"/>
              <a:t>2025/2/15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7732479" y="6178260"/>
            <a:ext cx="1186347" cy="365125"/>
          </a:xfrm>
        </p:spPr>
        <p:txBody>
          <a:bodyPr/>
          <a:lstStyle>
            <a:lvl1pPr>
              <a:defRPr sz="3200"/>
            </a:lvl1pPr>
          </a:lstStyle>
          <a:p>
            <a:fld id="{84E5AB44-6C43-4864-84E5-D75B94A07FCF}" type="slidenum">
              <a:rPr kumimoji="1" lang="ja-JP" altLang="en-US" smtClean="0"/>
              <a:pPr/>
              <a:t>‹#›</a:t>
            </a:fld>
            <a:endParaRPr kumimoji="1" lang="ja-JP" altLang="en-US" dirty="0"/>
          </a:p>
        </p:txBody>
      </p:sp>
    </p:spTree>
    <p:extLst>
      <p:ext uri="{BB962C8B-B14F-4D97-AF65-F5344CB8AC3E}">
        <p14:creationId xmlns:p14="http://schemas.microsoft.com/office/powerpoint/2010/main" val="3523080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19314" y="3270698"/>
            <a:ext cx="7510506" cy="1823305"/>
          </a:xfrm>
        </p:spPr>
        <p:txBody>
          <a:bodyPr anchor="b">
            <a:normAutofit/>
          </a:bodyPr>
          <a:lstStyle>
            <a:lvl1pPr algn="r">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9314" y="5103810"/>
            <a:ext cx="7510506" cy="99825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2770C22-E414-4906-A05C-194BBC5023B7}" type="datetime1">
              <a:rPr kumimoji="1" lang="ja-JP" altLang="en-US" smtClean="0"/>
              <a:t>2025/2/15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935163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18347" y="2060898"/>
            <a:ext cx="3685073" cy="4031331"/>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40580" y="2060898"/>
            <a:ext cx="3689239" cy="403133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594D997-E1B3-4962-AB01-9510AC780FED}" type="datetime1">
              <a:rPr kumimoji="1" lang="ja-JP" altLang="en-US" smtClean="0"/>
              <a:t>2025/2/15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839703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06306" y="2060898"/>
            <a:ext cx="3397113" cy="733596"/>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18347" y="2786027"/>
            <a:ext cx="3685073"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910150" y="2060898"/>
            <a:ext cx="3419670" cy="725129"/>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65" y="2786027"/>
            <a:ext cx="3701520"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A510319-9696-41C7-A0B1-C79D0FAB72CE}" type="datetime1">
              <a:rPr kumimoji="1" lang="ja-JP" altLang="en-US" smtClean="0"/>
              <a:t>2025/2/15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57480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600"/>
            </a:lvl1p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7148222-9A41-429C-9D88-72B46141A146}" type="datetime1">
              <a:rPr kumimoji="1" lang="ja-JP" altLang="en-US" smtClean="0"/>
              <a:t>2025/2/15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117375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4BA19C-D5EF-4F0E-A2B2-101D4B975ABD}" type="datetime1">
              <a:rPr kumimoji="1" lang="ja-JP" altLang="en-US" smtClean="0"/>
              <a:t>2025/2/15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9084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18347" y="1754928"/>
            <a:ext cx="2729523" cy="1371600"/>
          </a:xfrm>
        </p:spPr>
        <p:txBody>
          <a:bodyPr anchor="b">
            <a:normAutofit/>
          </a:bodyPr>
          <a:lstStyle>
            <a:lvl1pPr algn="l">
              <a:defRPr sz="22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28856" y="596018"/>
            <a:ext cx="4500964" cy="5506041"/>
          </a:xfrm>
        </p:spPr>
        <p:txBody>
          <a:bodyPr anchor="ctr">
            <a:normAutofit/>
          </a:bodyPr>
          <a:lstStyle>
            <a:lvl1pPr>
              <a:defRPr sz="1800"/>
            </a:lvl1pPr>
            <a:lvl2pPr>
              <a:defRPr sz="1600"/>
            </a:lvl2pPr>
            <a:lvl3pPr>
              <a:defRPr sz="1400"/>
            </a:lvl3pPr>
            <a:lvl4pPr>
              <a:defRPr sz="12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18347" y="3126528"/>
            <a:ext cx="272952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1360CAD-AA14-4A9A-82A5-7F6F74B1D576}" type="datetime1">
              <a:rPr kumimoji="1" lang="ja-JP" altLang="en-US" smtClean="0"/>
              <a:t>2025/2/15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65144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18347" y="1898269"/>
            <a:ext cx="4423803" cy="1371600"/>
          </a:xfrm>
        </p:spPr>
        <p:txBody>
          <a:bodyPr anchor="b">
            <a:normAutofit/>
          </a:bodyPr>
          <a:lstStyle>
            <a:lvl1pPr algn="l">
              <a:defRPr sz="2400" b="0"/>
            </a:lvl1pPr>
          </a:lstStyle>
          <a:p>
            <a:r>
              <a:rPr lang="ja-JP" altLang="en-US"/>
              <a:t>マスター タイトルの書式設定</a:t>
            </a:r>
            <a:endParaRPr lang="en-US" dirty="0"/>
          </a:p>
        </p:txBody>
      </p:sp>
      <p:sp>
        <p:nvSpPr>
          <p:cNvPr id="14" name="Picture Placeholder 2"/>
          <p:cNvSpPr>
            <a:spLocks noGrp="1" noChangeAspect="1"/>
          </p:cNvSpPr>
          <p:nvPr>
            <p:ph type="pic" idx="1"/>
          </p:nvPr>
        </p:nvSpPr>
        <p:spPr>
          <a:xfrm>
            <a:off x="5515442" y="-18288"/>
            <a:ext cx="2500062"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17318" y="3269869"/>
            <a:ext cx="442380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4523649" y="6181344"/>
            <a:ext cx="718502" cy="365125"/>
          </a:xfrm>
        </p:spPr>
        <p:txBody>
          <a:bodyPr/>
          <a:lstStyle/>
          <a:p>
            <a:fld id="{7E550737-9CA4-489A-9C80-E740D5B2F379}" type="datetime1">
              <a:rPr kumimoji="1" lang="ja-JP" altLang="en-US" smtClean="0"/>
              <a:t>2025/2/15</a:t>
            </a:fld>
            <a:endParaRPr kumimoji="1" lang="ja-JP" altLang="en-US"/>
          </a:p>
        </p:txBody>
      </p:sp>
      <p:sp>
        <p:nvSpPr>
          <p:cNvPr id="6" name="Footer Placeholder 5"/>
          <p:cNvSpPr>
            <a:spLocks noGrp="1"/>
          </p:cNvSpPr>
          <p:nvPr>
            <p:ph type="ftr" sz="quarter" idx="11"/>
          </p:nvPr>
        </p:nvSpPr>
        <p:spPr>
          <a:xfrm>
            <a:off x="818348" y="6181344"/>
            <a:ext cx="3705300" cy="365125"/>
          </a:xfrm>
        </p:spPr>
        <p:txBody>
          <a:bodyPr/>
          <a:lstStyle/>
          <a:p>
            <a:endParaRPr kumimoji="1" lang="ja-JP" altLang="en-US"/>
          </a:p>
        </p:txBody>
      </p:sp>
      <p:sp>
        <p:nvSpPr>
          <p:cNvPr id="7" name="Slide Number Placeholder 6"/>
          <p:cNvSpPr>
            <a:spLocks noGrp="1"/>
          </p:cNvSpPr>
          <p:nvPr>
            <p:ph type="sldNum" sz="quarter" idx="12"/>
          </p:nvPr>
        </p:nvSpPr>
        <p:spPr>
          <a:xfrm>
            <a:off x="8024262" y="6181344"/>
            <a:ext cx="305186" cy="329250"/>
          </a:xfrm>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42649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8347" y="596018"/>
            <a:ext cx="7511473" cy="131248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18348" y="2060898"/>
            <a:ext cx="7511472" cy="4041162"/>
          </a:xfrm>
          <a:prstGeom prst="rect">
            <a:avLst/>
          </a:prstGeom>
        </p:spPr>
        <p:txBody>
          <a:bodyPr vert="horz" lIns="91440" tIns="45720" rIns="91440" bIns="45720" rtlCol="0"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551708" y="6178260"/>
            <a:ext cx="1287464"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972CBB3C-9CDD-4C6D-9C7E-EDE408A6334B}" type="datetime1">
              <a:rPr kumimoji="1" lang="ja-JP" altLang="en-US" smtClean="0"/>
              <a:t>2025/2/15</a:t>
            </a:fld>
            <a:endParaRPr kumimoji="1" lang="ja-JP" altLang="en-US"/>
          </a:p>
        </p:txBody>
      </p:sp>
      <p:sp>
        <p:nvSpPr>
          <p:cNvPr id="5" name="Footer Placeholder 4"/>
          <p:cNvSpPr>
            <a:spLocks noGrp="1"/>
          </p:cNvSpPr>
          <p:nvPr>
            <p:ph type="ftr" sz="quarter" idx="3"/>
          </p:nvPr>
        </p:nvSpPr>
        <p:spPr>
          <a:xfrm>
            <a:off x="818347" y="6178260"/>
            <a:ext cx="5624137" cy="365125"/>
          </a:xfrm>
          <a:prstGeom prst="rect">
            <a:avLst/>
          </a:prstGeom>
        </p:spPr>
        <p:txBody>
          <a:bodyPr vert="horz" lIns="91440" tIns="45720" rIns="91440" bIns="45720" rtlCol="0" anchor="ctr"/>
          <a:lstStyle>
            <a:lvl1pPr algn="l">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kumimoji="1" lang="ja-JP" altLang="en-US"/>
          </a:p>
        </p:txBody>
      </p:sp>
      <p:sp>
        <p:nvSpPr>
          <p:cNvPr id="6" name="Slide Number Placeholder 5"/>
          <p:cNvSpPr>
            <a:spLocks noGrp="1"/>
          </p:cNvSpPr>
          <p:nvPr>
            <p:ph type="sldNum" sz="quarter" idx="4"/>
          </p:nvPr>
        </p:nvSpPr>
        <p:spPr>
          <a:xfrm>
            <a:off x="7917202" y="6178260"/>
            <a:ext cx="413483" cy="365125"/>
          </a:xfrm>
          <a:prstGeom prst="rect">
            <a:avLst/>
          </a:prstGeom>
        </p:spPr>
        <p:txBody>
          <a:bodyPr vert="horz" lIns="91440" tIns="45720" rIns="91440" bIns="45720" rtlCol="0" anchor="ctr"/>
          <a:lstStyle>
            <a:lvl1pPr algn="r">
              <a:defRPr sz="1000" b="1" i="0">
                <a:solidFill>
                  <a:schemeClr val="tx1">
                    <a:lumMod val="75000"/>
                  </a:schemeClr>
                </a:solidFill>
                <a:effectLst>
                  <a:outerShdw blurRad="50800" dist="38100" dir="2700000" algn="tl" rotWithShape="0">
                    <a:srgbClr val="000000">
                      <a:alpha val="43000"/>
                    </a:srgbClr>
                  </a:outerShdw>
                </a:effectLst>
                <a:latin typeface="+mn-lt"/>
              </a:defRPr>
            </a:lvl1pPr>
          </a:lstStyle>
          <a:p>
            <a:fld id="{84E5AB44-6C43-4864-84E5-D75B94A07FCF}" type="slidenum">
              <a:rPr kumimoji="1" lang="ja-JP" altLang="en-US" smtClean="0"/>
              <a:pPr/>
              <a:t>‹#›</a:t>
            </a:fld>
            <a:endParaRPr kumimoji="1" lang="ja-JP" altLang="en-US" dirty="0"/>
          </a:p>
        </p:txBody>
      </p:sp>
    </p:spTree>
    <p:extLst>
      <p:ext uri="{BB962C8B-B14F-4D97-AF65-F5344CB8AC3E}">
        <p14:creationId xmlns:p14="http://schemas.microsoft.com/office/powerpoint/2010/main" val="3219948785"/>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hdr="0" ftr="0" dt="0"/>
  <p:txStyles>
    <p:title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7.png"/><Relationship Id="rId7"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35.png"/><Relationship Id="rId7" Type="http://schemas.openxmlformats.org/officeDocument/2006/relationships/image" Target="../media/image32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300.png"/><Relationship Id="rId5" Type="http://schemas.openxmlformats.org/officeDocument/2006/relationships/image" Target="../media/image60.png"/><Relationship Id="rId4" Type="http://schemas.openxmlformats.org/officeDocument/2006/relationships/image" Target="../media/image59.png"/></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6.xml.rels><?xml version="1.0" encoding="UTF-8" standalone="yes"?>
<Relationships xmlns="http://schemas.openxmlformats.org/package/2006/relationships"><Relationship Id="rId3" Type="http://schemas.openxmlformats.org/officeDocument/2006/relationships/hyperlink" Target="https://plamo.preferredai.jp/"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hyperlink" Target="https://plamo.preferredai.jp/"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BF0CCC-21F8-420E-9F5E-D3C697F109D3}"/>
              </a:ext>
            </a:extLst>
          </p:cNvPr>
          <p:cNvSpPr>
            <a:spLocks noGrp="1"/>
          </p:cNvSpPr>
          <p:nvPr>
            <p:ph type="ctrTitle"/>
          </p:nvPr>
        </p:nvSpPr>
        <p:spPr/>
        <p:txBody>
          <a:bodyPr>
            <a:normAutofit/>
          </a:bodyPr>
          <a:lstStyle/>
          <a:p>
            <a:r>
              <a:rPr lang="en-US" altLang="ja-JP" sz="3600" b="1" i="0" u="none" strike="noStrike" cap="none" dirty="0">
                <a:solidFill>
                  <a:schemeClr val="tx1"/>
                </a:solidFill>
                <a:latin typeface="+mj-ea"/>
                <a:ea typeface="+mj-ea"/>
                <a:cs typeface="Arial"/>
                <a:sym typeface="Arial"/>
              </a:rPr>
              <a:t>BERT </a:t>
            </a:r>
            <a:r>
              <a:rPr lang="ja-JP" altLang="en-US" sz="3600" b="1" i="0" u="none" strike="noStrike" cap="none" dirty="0">
                <a:solidFill>
                  <a:schemeClr val="tx1"/>
                </a:solidFill>
                <a:latin typeface="+mj-ea"/>
                <a:ea typeface="+mj-ea"/>
                <a:cs typeface="Arial"/>
                <a:sym typeface="Arial"/>
              </a:rPr>
              <a:t>を用いた原文と要約文の</a:t>
            </a:r>
            <a:br>
              <a:rPr lang="ja-JP" altLang="en-US" sz="3600" b="1" i="0" u="none" strike="noStrike" cap="none" dirty="0">
                <a:solidFill>
                  <a:schemeClr val="tx1"/>
                </a:solidFill>
                <a:latin typeface="+mj-ea"/>
                <a:ea typeface="+mj-ea"/>
                <a:cs typeface="Arial"/>
                <a:sym typeface="Arial"/>
              </a:rPr>
            </a:br>
            <a:r>
              <a:rPr lang="ja-JP" altLang="en-US" sz="3600" b="1" i="0" u="none" strike="noStrike" cap="none" dirty="0">
                <a:solidFill>
                  <a:schemeClr val="tx1"/>
                </a:solidFill>
                <a:latin typeface="+mj-ea"/>
                <a:ea typeface="+mj-ea"/>
                <a:cs typeface="Arial"/>
                <a:sym typeface="Arial"/>
              </a:rPr>
              <a:t>分散表現の統合手法</a:t>
            </a:r>
            <a:br>
              <a:rPr lang="en-US" altLang="ja-JP" sz="3600" dirty="0">
                <a:solidFill>
                  <a:schemeClr val="tx1"/>
                </a:solidFill>
              </a:rPr>
            </a:br>
            <a:endParaRPr kumimoji="1" lang="ja-JP" altLang="en-US" dirty="0">
              <a:solidFill>
                <a:schemeClr val="tx1"/>
              </a:solidFill>
            </a:endParaRPr>
          </a:p>
        </p:txBody>
      </p:sp>
      <p:sp>
        <p:nvSpPr>
          <p:cNvPr id="3" name="字幕 2">
            <a:extLst>
              <a:ext uri="{FF2B5EF4-FFF2-40B4-BE49-F238E27FC236}">
                <a16:creationId xmlns:a16="http://schemas.microsoft.com/office/drawing/2014/main" id="{767C5984-F545-49B2-8DE0-A195430DB3AC}"/>
              </a:ext>
            </a:extLst>
          </p:cNvPr>
          <p:cNvSpPr>
            <a:spLocks noGrp="1"/>
          </p:cNvSpPr>
          <p:nvPr>
            <p:ph type="subTitle" idx="1"/>
          </p:nvPr>
        </p:nvSpPr>
        <p:spPr>
          <a:xfrm>
            <a:off x="2822829" y="4492508"/>
            <a:ext cx="5506991" cy="794857"/>
          </a:xfrm>
        </p:spPr>
        <p:txBody>
          <a:bodyPr>
            <a:normAutofit lnSpcReduction="10000"/>
          </a:bodyPr>
          <a:lstStyle/>
          <a:p>
            <a:pPr algn="r"/>
            <a:r>
              <a:rPr kumimoji="1" lang="ja-JP" altLang="en-US" sz="2000" dirty="0"/>
              <a:t>創発ソフトウェア研究</a:t>
            </a:r>
            <a:r>
              <a:rPr lang="ja-JP" altLang="en-US" sz="2000" dirty="0"/>
              <a:t>室 </a:t>
            </a:r>
            <a:r>
              <a:rPr lang="en-US" altLang="ja-JP" sz="2000" dirty="0"/>
              <a:t>(</a:t>
            </a:r>
            <a:r>
              <a:rPr lang="ja-JP" altLang="en-US" sz="2000" dirty="0"/>
              <a:t>第 </a:t>
            </a:r>
            <a:r>
              <a:rPr lang="en-US" altLang="ja-JP" sz="2000" dirty="0"/>
              <a:t>1 </a:t>
            </a:r>
            <a:r>
              <a:rPr lang="ja-JP" altLang="en-US" sz="2000" dirty="0"/>
              <a:t>グループ</a:t>
            </a:r>
            <a:r>
              <a:rPr lang="en-US" altLang="ja-JP" sz="2000" dirty="0"/>
              <a:t>)</a:t>
            </a:r>
            <a:endParaRPr kumimoji="1" lang="en-US" altLang="ja-JP" sz="2000" dirty="0"/>
          </a:p>
          <a:p>
            <a:pPr algn="r"/>
            <a:r>
              <a:rPr lang="en-US" altLang="ja-JP" sz="2000" dirty="0"/>
              <a:t>2210104043       </a:t>
            </a:r>
            <a:r>
              <a:rPr lang="ja-JP" altLang="en-US" sz="2000" b="1" dirty="0"/>
              <a:t>高山 裕成</a:t>
            </a:r>
            <a:endParaRPr kumimoji="1" lang="ja-JP" altLang="en-US" sz="2000" b="1" dirty="0"/>
          </a:p>
        </p:txBody>
      </p:sp>
      <p:sp>
        <p:nvSpPr>
          <p:cNvPr id="5" name="スライド番号プレースホルダー 4">
            <a:extLst>
              <a:ext uri="{FF2B5EF4-FFF2-40B4-BE49-F238E27FC236}">
                <a16:creationId xmlns:a16="http://schemas.microsoft.com/office/drawing/2014/main" id="{80AFC6DC-3471-4009-ADE6-D210ADFBD05B}"/>
              </a:ext>
            </a:extLst>
          </p:cNvPr>
          <p:cNvSpPr>
            <a:spLocks noGrp="1"/>
          </p:cNvSpPr>
          <p:nvPr>
            <p:ph type="sldNum" sz="quarter" idx="12"/>
          </p:nvPr>
        </p:nvSpPr>
        <p:spPr>
          <a:xfrm>
            <a:off x="7826390" y="6178260"/>
            <a:ext cx="1006859" cy="365125"/>
          </a:xfrm>
        </p:spPr>
        <p:txBody>
          <a:bodyPr/>
          <a:lstStyle/>
          <a:p>
            <a:fld id="{84E5AB44-6C43-4864-84E5-D75B94A07FCF}" type="slidenum">
              <a:rPr kumimoji="1" lang="ja-JP" altLang="en-US" sz="3200" smtClean="0"/>
              <a:t>1</a:t>
            </a:fld>
            <a:endParaRPr kumimoji="1" lang="ja-JP" altLang="en-US" sz="3200" dirty="0"/>
          </a:p>
        </p:txBody>
      </p:sp>
    </p:spTree>
    <p:extLst>
      <p:ext uri="{BB962C8B-B14F-4D97-AF65-F5344CB8AC3E}">
        <p14:creationId xmlns:p14="http://schemas.microsoft.com/office/powerpoint/2010/main" val="1565682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23D06-9FF3-D347-F9A8-E95AC9687A6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A5B3FDC-553F-66DC-3FBA-A96BFFA17D32}"/>
              </a:ext>
            </a:extLst>
          </p:cNvPr>
          <p:cNvSpPr>
            <a:spLocks noGrp="1"/>
          </p:cNvSpPr>
          <p:nvPr>
            <p:ph type="title"/>
          </p:nvPr>
        </p:nvSpPr>
        <p:spPr>
          <a:xfrm>
            <a:off x="818347" y="596018"/>
            <a:ext cx="7883250" cy="914730"/>
          </a:xfrm>
        </p:spPr>
        <p:txBody>
          <a:bodyPr>
            <a:normAutofit/>
          </a:bodyPr>
          <a:lstStyle/>
          <a:p>
            <a:r>
              <a:rPr kumimoji="1" lang="en-US" altLang="ja-JP" sz="3600" b="1" dirty="0"/>
              <a:t>PLaMo</a:t>
            </a:r>
            <a:endParaRPr kumimoji="1" lang="ja-JP" altLang="en-US" sz="3600" dirty="0"/>
          </a:p>
        </p:txBody>
      </p:sp>
      <p:sp>
        <p:nvSpPr>
          <p:cNvPr id="4" name="スライド番号プレースホルダー 3">
            <a:extLst>
              <a:ext uri="{FF2B5EF4-FFF2-40B4-BE49-F238E27FC236}">
                <a16:creationId xmlns:a16="http://schemas.microsoft.com/office/drawing/2014/main" id="{089086F4-609D-6D08-FD20-E174FDDD5C6F}"/>
              </a:ext>
            </a:extLst>
          </p:cNvPr>
          <p:cNvSpPr>
            <a:spLocks noGrp="1"/>
          </p:cNvSpPr>
          <p:nvPr>
            <p:ph type="sldNum" sz="quarter" idx="12"/>
          </p:nvPr>
        </p:nvSpPr>
        <p:spPr/>
        <p:txBody>
          <a:bodyPr/>
          <a:lstStyle/>
          <a:p>
            <a:fld id="{84E5AB44-6C43-4864-84E5-D75B94A07FCF}" type="slidenum">
              <a:rPr kumimoji="1" lang="ja-JP" altLang="en-US" smtClean="0"/>
              <a:pPr/>
              <a:t>10</a:t>
            </a:fld>
            <a:endParaRPr kumimoji="1" lang="ja-JP" altLang="en-US" dirty="0"/>
          </a:p>
        </p:txBody>
      </p:sp>
      <p:sp>
        <p:nvSpPr>
          <p:cNvPr id="13" name="テキスト ボックス 12">
            <a:extLst>
              <a:ext uri="{FF2B5EF4-FFF2-40B4-BE49-F238E27FC236}">
                <a16:creationId xmlns:a16="http://schemas.microsoft.com/office/drawing/2014/main" id="{F66A0A81-CB26-71CC-18ED-5BD1517500E2}"/>
              </a:ext>
            </a:extLst>
          </p:cNvPr>
          <p:cNvSpPr txBox="1"/>
          <p:nvPr/>
        </p:nvSpPr>
        <p:spPr>
          <a:xfrm>
            <a:off x="813315" y="1510748"/>
            <a:ext cx="7511473" cy="3046988"/>
          </a:xfrm>
          <a:prstGeom prst="rect">
            <a:avLst/>
          </a:prstGeom>
          <a:noFill/>
        </p:spPr>
        <p:txBody>
          <a:bodyPr wrap="square" rtlCol="0">
            <a:spAutoFit/>
          </a:bodyPr>
          <a:lstStyle/>
          <a:p>
            <a:pPr marL="285750" indent="-285750">
              <a:buFont typeface="Arial" panose="020B0604020202020204" pitchFamily="34" charset="0"/>
              <a:buChar char="•"/>
            </a:pPr>
            <a:r>
              <a:rPr lang="en-US" altLang="ja-JP" sz="2400" dirty="0"/>
              <a:t>Preferred Elements </a:t>
            </a:r>
            <a:r>
              <a:rPr lang="ja-JP" altLang="en-US" sz="2400" dirty="0"/>
              <a:t>社が開発・公開している</a:t>
            </a:r>
            <a:br>
              <a:rPr lang="en-US" altLang="ja-JP" sz="2400" dirty="0"/>
            </a:br>
            <a:r>
              <a:rPr lang="ja-JP" altLang="en-US" sz="2400" dirty="0"/>
              <a:t>日本語に特化した大規模言語モデル</a:t>
            </a:r>
            <a:br>
              <a:rPr lang="en-US" altLang="ja-JP" sz="2400" dirty="0"/>
            </a:br>
            <a:endParaRPr lang="en-US" altLang="ja-JP" sz="2400" dirty="0"/>
          </a:p>
          <a:p>
            <a:pPr marL="285750" indent="-285750">
              <a:buFont typeface="Arial" panose="020B0604020202020204" pitchFamily="34" charset="0"/>
              <a:buChar char="•"/>
            </a:pPr>
            <a:r>
              <a:rPr lang="ja-JP" altLang="en-US" sz="2400" dirty="0"/>
              <a:t>既存モデルをベースに用いず合計</a:t>
            </a:r>
            <a:r>
              <a:rPr lang="en-US" altLang="ja-JP" sz="2400" dirty="0"/>
              <a:t> 2 </a:t>
            </a:r>
            <a:r>
              <a:rPr lang="ja-JP" altLang="en-US" sz="2400" dirty="0"/>
              <a:t>兆トークン分のテキストデータで事前学習 </a:t>
            </a:r>
            <a:r>
              <a:rPr lang="en-US" altLang="ja-JP" sz="2400" dirty="0"/>
              <a:t>(PLaMo-100B </a:t>
            </a:r>
            <a:r>
              <a:rPr lang="ja-JP" altLang="en-US" sz="2400" dirty="0"/>
              <a:t>モデル</a:t>
            </a:r>
            <a:r>
              <a:rPr lang="en-US" altLang="ja-JP" sz="2400" dirty="0"/>
              <a:t>)</a:t>
            </a:r>
            <a:br>
              <a:rPr lang="en-US" altLang="ja-JP" sz="2400" dirty="0"/>
            </a:br>
            <a:endParaRPr lang="en-US" altLang="ja-JP" sz="2400" dirty="0"/>
          </a:p>
          <a:p>
            <a:pPr marL="285750" indent="-285750">
              <a:buFont typeface="Arial" panose="020B0604020202020204" pitchFamily="34" charset="0"/>
              <a:buChar char="•"/>
            </a:pPr>
            <a:r>
              <a:rPr lang="ja-JP" altLang="en-US" sz="2400" dirty="0"/>
              <a:t>要約文生成には </a:t>
            </a:r>
            <a:r>
              <a:rPr lang="en-US" altLang="ja-JP" sz="2400" dirty="0"/>
              <a:t>‘</a:t>
            </a:r>
            <a:r>
              <a:rPr lang="en-US" altLang="ja-JP" sz="2400" dirty="0" err="1"/>
              <a:t>plamo</a:t>
            </a:r>
            <a:r>
              <a:rPr lang="en-US" altLang="ja-JP" sz="2400" dirty="0"/>
              <a:t>-beta’ </a:t>
            </a:r>
            <a:r>
              <a:rPr lang="ja-JP" altLang="en-US" sz="2400" dirty="0"/>
              <a:t>モデル</a:t>
            </a:r>
            <a:br>
              <a:rPr lang="en-US" altLang="ja-JP" sz="2400" dirty="0"/>
            </a:br>
            <a:r>
              <a:rPr lang="ja-JP" altLang="en-US" sz="2400" dirty="0"/>
              <a:t>分類精度の検証には </a:t>
            </a:r>
            <a:r>
              <a:rPr lang="en-US" altLang="ja-JP" sz="2400" dirty="0"/>
              <a:t>‘</a:t>
            </a:r>
            <a:r>
              <a:rPr lang="en-US" altLang="ja-JP" sz="2400" dirty="0" err="1"/>
              <a:t>plamo</a:t>
            </a:r>
            <a:r>
              <a:rPr lang="en-US" altLang="ja-JP" sz="2400" dirty="0"/>
              <a:t>-prime’ </a:t>
            </a:r>
            <a:r>
              <a:rPr lang="ja-JP" altLang="en-US" sz="2400" dirty="0"/>
              <a:t>モデルを使用</a:t>
            </a:r>
            <a:endParaRPr lang="en-US" altLang="ja-JP" sz="2400" dirty="0"/>
          </a:p>
        </p:txBody>
      </p:sp>
      <p:sp>
        <p:nvSpPr>
          <p:cNvPr id="3" name="テキスト ボックス 2">
            <a:extLst>
              <a:ext uri="{FF2B5EF4-FFF2-40B4-BE49-F238E27FC236}">
                <a16:creationId xmlns:a16="http://schemas.microsoft.com/office/drawing/2014/main" id="{9AD25E65-120A-D00E-20F2-4C943FDA8601}"/>
              </a:ext>
            </a:extLst>
          </p:cNvPr>
          <p:cNvSpPr txBox="1"/>
          <p:nvPr/>
        </p:nvSpPr>
        <p:spPr>
          <a:xfrm>
            <a:off x="1108948" y="5486125"/>
            <a:ext cx="4572000" cy="600164"/>
          </a:xfrm>
          <a:prstGeom prst="rect">
            <a:avLst/>
          </a:prstGeom>
          <a:noFill/>
          <a:ln>
            <a:solidFill>
              <a:schemeClr val="tx1"/>
            </a:solidFill>
            <a:prstDash val="sysDash"/>
          </a:ln>
        </p:spPr>
        <p:txBody>
          <a:bodyPr wrap="square">
            <a:spAutoFit/>
          </a:bodyPr>
          <a:lstStyle/>
          <a:p>
            <a:r>
              <a:rPr lang="en-US" altLang="ja-JP" sz="1100" dirty="0"/>
              <a:t>Preferred Elements: </a:t>
            </a:r>
            <a:r>
              <a:rPr lang="en-US" altLang="ja-JP" sz="1100" dirty="0" err="1"/>
              <a:t>Kenshin</a:t>
            </a:r>
            <a:r>
              <a:rPr lang="en-US" altLang="ja-JP" sz="1100" dirty="0"/>
              <a:t> Abe et al. </a:t>
            </a:r>
          </a:p>
          <a:p>
            <a:r>
              <a:rPr lang="en-US" altLang="ja-JP" sz="1100" dirty="0"/>
              <a:t>PLaMo-100B: A Ground-Up Language Model Designed for Japanese Proficiency, </a:t>
            </a:r>
            <a:r>
              <a:rPr lang="en-US" altLang="ja-JP" sz="1100" dirty="0" err="1"/>
              <a:t>arXiv</a:t>
            </a:r>
            <a:r>
              <a:rPr lang="en-US" altLang="ja-JP" sz="1100" dirty="0"/>
              <a:t> preprint arXiv:2410.07563, 2024</a:t>
            </a:r>
            <a:endParaRPr kumimoji="1" lang="ja-JP" altLang="en-US" sz="1100" dirty="0"/>
          </a:p>
        </p:txBody>
      </p:sp>
    </p:spTree>
    <p:extLst>
      <p:ext uri="{BB962C8B-B14F-4D97-AF65-F5344CB8AC3E}">
        <p14:creationId xmlns:p14="http://schemas.microsoft.com/office/powerpoint/2010/main" val="2643279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2F52F-3009-B6F5-83C9-2302BA3DBC5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844BE81-2557-E79C-45A2-B22571ABA66C}"/>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7E1A81DE-719C-02D2-E60A-9BB9E6C8023B}"/>
              </a:ext>
            </a:extLst>
          </p:cNvPr>
          <p:cNvSpPr>
            <a:spLocks noGrp="1"/>
          </p:cNvSpPr>
          <p:nvPr>
            <p:ph idx="1"/>
          </p:nvPr>
        </p:nvSpPr>
        <p:spPr>
          <a:xfrm>
            <a:off x="856061" y="2134475"/>
            <a:ext cx="7429499" cy="3066177"/>
          </a:xfrm>
        </p:spPr>
        <p:txBody>
          <a:bodyPr>
            <a:normAutofit/>
          </a:bodyPr>
          <a:lstStyle/>
          <a:p>
            <a:r>
              <a:rPr lang="ja-JP" altLang="en-US" sz="2400" dirty="0"/>
              <a:t>はじめに</a:t>
            </a:r>
            <a:endParaRPr lang="en-US" altLang="ja-JP" sz="2400" dirty="0"/>
          </a:p>
          <a:p>
            <a:r>
              <a:rPr lang="ja-JP" altLang="en-US" sz="2400" dirty="0"/>
              <a:t>要素技術</a:t>
            </a:r>
            <a:endParaRPr lang="en-US" altLang="ja-JP" sz="2400" dirty="0"/>
          </a:p>
          <a:p>
            <a:r>
              <a:rPr lang="ja-JP" altLang="en-US" sz="2400" dirty="0">
                <a:solidFill>
                  <a:srgbClr val="FFC000"/>
                </a:solidFill>
              </a:rPr>
              <a:t>提案手法</a:t>
            </a:r>
            <a:endParaRPr lang="en-US" altLang="ja-JP" sz="2400" dirty="0">
              <a:solidFill>
                <a:srgbClr val="FFC000"/>
              </a:solidFill>
            </a:endParaRPr>
          </a:p>
          <a:p>
            <a:r>
              <a:rPr lang="ja-JP" altLang="en-US" sz="2400" dirty="0"/>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まとめと今後の展望</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1BF54AEF-7067-404A-C9E4-61A5E15E83D4}"/>
              </a:ext>
            </a:extLst>
          </p:cNvPr>
          <p:cNvSpPr>
            <a:spLocks noGrp="1"/>
          </p:cNvSpPr>
          <p:nvPr>
            <p:ph type="sldNum" sz="quarter" idx="12"/>
          </p:nvPr>
        </p:nvSpPr>
        <p:spPr/>
        <p:txBody>
          <a:bodyPr/>
          <a:lstStyle/>
          <a:p>
            <a:fld id="{84E5AB44-6C43-4864-84E5-D75B94A07FCF}" type="slidenum">
              <a:rPr kumimoji="1" lang="ja-JP" altLang="en-US" smtClean="0"/>
              <a:t>11</a:t>
            </a:fld>
            <a:endParaRPr kumimoji="1" lang="ja-JP" altLang="en-US" dirty="0"/>
          </a:p>
        </p:txBody>
      </p:sp>
    </p:spTree>
    <p:extLst>
      <p:ext uri="{BB962C8B-B14F-4D97-AF65-F5344CB8AC3E}">
        <p14:creationId xmlns:p14="http://schemas.microsoft.com/office/powerpoint/2010/main" val="223633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BB62D-1F95-AB3F-94F7-B50E34822D02}"/>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4C848BC9-95C2-E395-E7E9-EF5A87870F8A}"/>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3200" b="1" dirty="0">
                <a:latin typeface="+mn-ea"/>
              </a:rPr>
              <a:t>livedoor </a:t>
            </a:r>
            <a:r>
              <a:rPr lang="ja-JP" altLang="en-US" sz="3200" b="1" dirty="0">
                <a:latin typeface="+mn-ea"/>
              </a:rPr>
              <a:t>ニュースコーパスデータセット</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67D8D991-EBE6-115F-5237-A8ACD78A5093}"/>
              </a:ext>
            </a:extLst>
          </p:cNvPr>
          <p:cNvSpPr>
            <a:spLocks noGrp="1"/>
          </p:cNvSpPr>
          <p:nvPr>
            <p:ph type="sldNum" sz="quarter" idx="12"/>
          </p:nvPr>
        </p:nvSpPr>
        <p:spPr/>
        <p:txBody>
          <a:bodyPr/>
          <a:lstStyle/>
          <a:p>
            <a:fld id="{84E5AB44-6C43-4864-84E5-D75B94A07FCF}" type="slidenum">
              <a:rPr kumimoji="1" lang="ja-JP" altLang="en-US" smtClean="0"/>
              <a:t>12</a:t>
            </a:fld>
            <a:endParaRPr kumimoji="1" lang="ja-JP" altLang="en-US"/>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E5CB2120-483C-FDD6-1198-B853613B3E6F}"/>
                  </a:ext>
                </a:extLst>
              </p:cNvPr>
              <p:cNvSpPr txBox="1"/>
              <p:nvPr/>
            </p:nvSpPr>
            <p:spPr>
              <a:xfrm>
                <a:off x="288340" y="1426808"/>
                <a:ext cx="8567320" cy="4759957"/>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ja-JP" sz="2400" dirty="0">
                    <a:solidFill>
                      <a:schemeClr val="tx1"/>
                    </a:solidFill>
                  </a:rPr>
                  <a:t>9 </a:t>
                </a:r>
                <a:r>
                  <a:rPr lang="ja-JP" altLang="en-US" sz="2400" dirty="0">
                    <a:solidFill>
                      <a:schemeClr val="tx1"/>
                    </a:solidFill>
                  </a:rPr>
                  <a:t>つのカテゴリ</a:t>
                </a:r>
                <a:r>
                  <a:rPr lang="en-US" altLang="ja-JP" sz="2400" dirty="0">
                    <a:solidFill>
                      <a:schemeClr val="tx1"/>
                    </a:solidFill>
                  </a:rPr>
                  <a:t>, </a:t>
                </a:r>
                <a:r>
                  <a:rPr lang="ja-JP" altLang="en-US" sz="2400" dirty="0">
                    <a:solidFill>
                      <a:schemeClr val="tx1"/>
                    </a:solidFill>
                  </a:rPr>
                  <a:t>計 </a:t>
                </a:r>
                <a:r>
                  <a:rPr lang="en-US" altLang="ja-JP" sz="2400" dirty="0">
                    <a:solidFill>
                      <a:schemeClr val="tx1"/>
                    </a:solidFill>
                  </a:rPr>
                  <a:t>7,367 </a:t>
                </a:r>
                <a:r>
                  <a:rPr lang="ja-JP" altLang="en-US" sz="2400" dirty="0">
                    <a:solidFill>
                      <a:schemeClr val="tx1"/>
                    </a:solidFill>
                  </a:rPr>
                  <a:t>記事</a:t>
                </a:r>
                <a:endParaRPr lang="en-US" altLang="ja-JP" sz="2400" dirty="0">
                  <a:solidFill>
                    <a:schemeClr val="tx1"/>
                  </a:solidFill>
                </a:endParaRPr>
              </a:p>
              <a:p>
                <a:pPr marL="342900" indent="-342900">
                  <a:lnSpc>
                    <a:spcPct val="150000"/>
                  </a:lnSpc>
                  <a:buFont typeface="Arial" panose="020B0604020202020204" pitchFamily="34" charset="0"/>
                  <a:buChar char="•"/>
                </a:pPr>
                <a:r>
                  <a:rPr lang="ja-JP" altLang="en-US" sz="2400" dirty="0">
                    <a:solidFill>
                      <a:schemeClr val="tx1"/>
                    </a:solidFill>
                  </a:rPr>
                  <a:t>各記事データ </a:t>
                </a:r>
                <a14:m>
                  <m:oMath xmlns:m="http://schemas.openxmlformats.org/officeDocument/2006/math">
                    <m:r>
                      <m:rPr>
                        <m:sty m:val="p"/>
                      </m:rPr>
                      <a:rPr lang="en-US" altLang="ja-JP" sz="2400" b="0" i="0" smtClean="0">
                        <a:latin typeface="Cambria Math" panose="02040503050406030204" pitchFamily="18" charset="0"/>
                      </a:rPr>
                      <m:t>D</m:t>
                    </m:r>
                  </m:oMath>
                </a14:m>
                <a:r>
                  <a:rPr lang="ja-JP" altLang="en-US" sz="2400" dirty="0">
                    <a:solidFill>
                      <a:schemeClr val="tx1"/>
                    </a:solidFill>
                  </a:rPr>
                  <a:t> は</a:t>
                </a:r>
                <a:r>
                  <a:rPr lang="ja-JP" altLang="en-US" sz="2400" b="1" dirty="0">
                    <a:solidFill>
                      <a:schemeClr val="tx1"/>
                    </a:solidFill>
                  </a:rPr>
                  <a:t>カテゴリ名</a:t>
                </a:r>
                <a:r>
                  <a:rPr lang="ja-JP" altLang="en-US" sz="2400" dirty="0">
                    <a:solidFill>
                      <a:schemeClr val="tx1"/>
                    </a:solidFill>
                  </a:rPr>
                  <a:t> </a:t>
                </a:r>
                <a14:m>
                  <m:oMath xmlns:m="http://schemas.openxmlformats.org/officeDocument/2006/math">
                    <m:sSub>
                      <m:sSubPr>
                        <m:ctrlPr>
                          <a:rPr lang="en-US" altLang="ja-JP" sz="2400" i="1" smtClean="0">
                            <a:solidFill>
                              <a:schemeClr val="tx1"/>
                            </a:solidFill>
                            <a:latin typeface="Cambria Math" panose="02040503050406030204" pitchFamily="18" charset="0"/>
                          </a:rPr>
                        </m:ctrlPr>
                      </m:sSubPr>
                      <m:e>
                        <m:r>
                          <m:rPr>
                            <m:sty m:val="p"/>
                          </m:rPr>
                          <a:rPr lang="en-US" altLang="ja-JP" sz="2400" b="0" i="0" smtClean="0">
                            <a:solidFill>
                              <a:schemeClr val="tx1"/>
                            </a:solidFill>
                            <a:latin typeface="Cambria Math" panose="02040503050406030204" pitchFamily="18" charset="0"/>
                          </a:rPr>
                          <m:t>D</m:t>
                        </m:r>
                      </m:e>
                      <m:sub>
                        <m:r>
                          <m:rPr>
                            <m:sty m:val="p"/>
                          </m:rPr>
                          <a:rPr lang="en-US" altLang="ja-JP" sz="2400" b="0" i="0" smtClean="0">
                            <a:solidFill>
                              <a:schemeClr val="tx1"/>
                            </a:solidFill>
                            <a:latin typeface="Cambria Math" panose="02040503050406030204" pitchFamily="18" charset="0"/>
                          </a:rPr>
                          <m:t>label</m:t>
                        </m:r>
                      </m:sub>
                    </m:sSub>
                  </m:oMath>
                </a14:m>
                <a:r>
                  <a:rPr lang="en-US" altLang="ja-JP" sz="2400" dirty="0">
                    <a:solidFill>
                      <a:schemeClr val="tx1"/>
                    </a:solidFill>
                  </a:rPr>
                  <a:t>, </a:t>
                </a:r>
                <a:r>
                  <a:rPr lang="ja-JP" altLang="en-US" sz="2400" b="1" dirty="0">
                    <a:solidFill>
                      <a:schemeClr val="tx1"/>
                    </a:solidFill>
                  </a:rPr>
                  <a:t>記事タイトル</a:t>
                </a:r>
                <a:r>
                  <a:rPr lang="ja-JP" altLang="en-US" sz="2400" dirty="0">
                    <a:solidFill>
                      <a:schemeClr val="tx1"/>
                    </a:solidFill>
                  </a:rPr>
                  <a:t> </a:t>
                </a:r>
                <a14:m>
                  <m:oMath xmlns:m="http://schemas.openxmlformats.org/officeDocument/2006/math">
                    <m:sSub>
                      <m:sSubPr>
                        <m:ctrlPr>
                          <a:rPr lang="en-US" altLang="ja-JP" sz="2400" i="1">
                            <a:latin typeface="Cambria Math" panose="02040503050406030204" pitchFamily="18" charset="0"/>
                          </a:rPr>
                        </m:ctrlPr>
                      </m:sSubPr>
                      <m:e>
                        <m:r>
                          <m:rPr>
                            <m:sty m:val="p"/>
                          </m:rPr>
                          <a:rPr lang="en-US" altLang="ja-JP" sz="2400" i="0">
                            <a:latin typeface="Cambria Math" panose="02040503050406030204" pitchFamily="18" charset="0"/>
                          </a:rPr>
                          <m:t>D</m:t>
                        </m:r>
                      </m:e>
                      <m:sub>
                        <m:r>
                          <m:rPr>
                            <m:sty m:val="p"/>
                          </m:rPr>
                          <a:rPr lang="en-US" altLang="ja-JP" sz="2400" b="0" i="0" smtClean="0">
                            <a:latin typeface="Cambria Math" panose="02040503050406030204" pitchFamily="18" charset="0"/>
                          </a:rPr>
                          <m:t>title</m:t>
                        </m:r>
                      </m:sub>
                    </m:sSub>
                    <m:r>
                      <a:rPr lang="en-US" altLang="ja-JP" sz="2400" i="1">
                        <a:latin typeface="Cambria Math" panose="02040503050406030204" pitchFamily="18" charset="0"/>
                      </a:rPr>
                      <m:t> </m:t>
                    </m:r>
                  </m:oMath>
                </a14:m>
                <a:r>
                  <a:rPr lang="en-US" altLang="ja-JP" sz="2400" dirty="0">
                    <a:solidFill>
                      <a:schemeClr val="tx1"/>
                    </a:solidFill>
                  </a:rPr>
                  <a:t>, </a:t>
                </a:r>
              </a:p>
              <a:p>
                <a:pPr>
                  <a:lnSpc>
                    <a:spcPct val="150000"/>
                  </a:lnSpc>
                </a:pPr>
                <a:r>
                  <a:rPr lang="en-US" altLang="ja-JP" sz="2400" dirty="0">
                    <a:solidFill>
                      <a:schemeClr val="tx1"/>
                    </a:solidFill>
                  </a:rPr>
                  <a:t>    </a:t>
                </a:r>
                <a:r>
                  <a:rPr lang="ja-JP" altLang="en-US" sz="2400" b="1" dirty="0">
                    <a:solidFill>
                      <a:schemeClr val="tx1"/>
                    </a:solidFill>
                  </a:rPr>
                  <a:t>記事本文</a:t>
                </a:r>
                <a:r>
                  <a:rPr lang="ja-JP" altLang="en-US" sz="2400" dirty="0">
                    <a:solidFill>
                      <a:schemeClr val="tx1"/>
                    </a:solidFill>
                  </a:rPr>
                  <a:t> </a:t>
                </a:r>
                <a14:m>
                  <m:oMath xmlns:m="http://schemas.openxmlformats.org/officeDocument/2006/math">
                    <m:sSub>
                      <m:sSubPr>
                        <m:ctrlPr>
                          <a:rPr lang="en-US" altLang="ja-JP" sz="2400" i="1" smtClean="0">
                            <a:solidFill>
                              <a:schemeClr val="tx1"/>
                            </a:solidFill>
                            <a:latin typeface="Cambria Math" panose="02040503050406030204" pitchFamily="18" charset="0"/>
                          </a:rPr>
                        </m:ctrlPr>
                      </m:sSubPr>
                      <m:e>
                        <m:r>
                          <m:rPr>
                            <m:sty m:val="p"/>
                          </m:rPr>
                          <a:rPr lang="en-US" altLang="ja-JP" sz="2400" b="0" i="0" smtClean="0">
                            <a:solidFill>
                              <a:schemeClr val="tx1"/>
                            </a:solidFill>
                            <a:latin typeface="Cambria Math" panose="02040503050406030204" pitchFamily="18" charset="0"/>
                          </a:rPr>
                          <m:t>D</m:t>
                        </m:r>
                      </m:e>
                      <m:sub>
                        <m:r>
                          <m:rPr>
                            <m:sty m:val="p"/>
                          </m:rPr>
                          <a:rPr lang="en-US" altLang="ja-JP" sz="2400" b="0" i="0" smtClean="0">
                            <a:solidFill>
                              <a:schemeClr val="tx1"/>
                            </a:solidFill>
                            <a:latin typeface="Cambria Math" panose="02040503050406030204" pitchFamily="18" charset="0"/>
                          </a:rPr>
                          <m:t>body</m:t>
                        </m:r>
                      </m:sub>
                    </m:sSub>
                  </m:oMath>
                </a14:m>
                <a:r>
                  <a:rPr lang="ja-JP" altLang="en-US" sz="2400" dirty="0">
                    <a:solidFill>
                      <a:schemeClr val="tx1"/>
                    </a:solidFill>
                  </a:rPr>
                  <a:t> などのメタデータから構成</a:t>
                </a:r>
                <a:endParaRPr lang="en-US" altLang="ja-JP" sz="2400" dirty="0">
                  <a:solidFill>
                    <a:schemeClr val="tx1"/>
                  </a:solidFill>
                </a:endParaRPr>
              </a:p>
              <a:p>
                <a:pPr marL="342900" indent="-342900">
                  <a:lnSpc>
                    <a:spcPct val="150000"/>
                  </a:lnSpc>
                  <a:buFont typeface="Arial" panose="020B0604020202020204" pitchFamily="34" charset="0"/>
                  <a:buChar char="•"/>
                </a:pPr>
                <a:r>
                  <a:rPr lang="ja-JP" altLang="en-US" sz="2400" dirty="0">
                    <a:solidFill>
                      <a:schemeClr val="tx1"/>
                    </a:solidFill>
                  </a:rPr>
                  <a:t>本研究では以下のようにラベルとカテゴリ名を対応</a:t>
                </a:r>
                <a:br>
                  <a:rPr lang="en-US" altLang="ja-JP" sz="2400" dirty="0">
                    <a:solidFill>
                      <a:schemeClr val="tx1"/>
                    </a:solidFill>
                  </a:rPr>
                </a:br>
                <a:endParaRPr lang="en-US" altLang="ja-JP" sz="2400" dirty="0">
                  <a:solidFill>
                    <a:schemeClr val="tx1"/>
                  </a:solidFill>
                </a:endParaRPr>
              </a:p>
              <a:p>
                <a:pPr lvl="1"/>
                <a:r>
                  <a:rPr lang="en-US" altLang="ja-JP" sz="2400" dirty="0">
                    <a:solidFill>
                      <a:schemeClr val="tx1"/>
                    </a:solidFill>
                  </a:rPr>
                  <a:t>0 : </a:t>
                </a:r>
                <a:r>
                  <a:rPr lang="ja-JP" altLang="en-US" sz="2400" dirty="0">
                    <a:solidFill>
                      <a:schemeClr val="tx1"/>
                    </a:solidFill>
                  </a:rPr>
                  <a:t>独女通信</a:t>
                </a:r>
                <a:r>
                  <a:rPr lang="en-US" altLang="ja-JP" sz="2400" dirty="0">
                    <a:solidFill>
                      <a:schemeClr val="tx1"/>
                    </a:solidFill>
                  </a:rPr>
                  <a:t>				5 : Peachy 	</a:t>
                </a:r>
              </a:p>
              <a:p>
                <a:pPr lvl="1"/>
                <a:r>
                  <a:rPr lang="en-US" altLang="ja-JP" sz="2400" dirty="0">
                    <a:solidFill>
                      <a:schemeClr val="tx1"/>
                    </a:solidFill>
                  </a:rPr>
                  <a:t>1 : IT </a:t>
                </a:r>
                <a:r>
                  <a:rPr lang="ja-JP" altLang="en-US" sz="2400" dirty="0">
                    <a:solidFill>
                      <a:schemeClr val="tx1"/>
                    </a:solidFill>
                  </a:rPr>
                  <a:t>ライフハック</a:t>
                </a:r>
                <a:r>
                  <a:rPr lang="en-US" altLang="ja-JP" sz="2400" dirty="0">
                    <a:solidFill>
                      <a:schemeClr val="tx1"/>
                    </a:solidFill>
                  </a:rPr>
                  <a:t>		6 : </a:t>
                </a:r>
                <a:r>
                  <a:rPr lang="ja-JP" altLang="en-US" sz="2400" dirty="0">
                    <a:solidFill>
                      <a:schemeClr val="tx1"/>
                    </a:solidFill>
                  </a:rPr>
                  <a:t>エスマックス</a:t>
                </a:r>
                <a:endParaRPr lang="en-US" altLang="ja-JP" sz="2400" dirty="0">
                  <a:solidFill>
                    <a:schemeClr val="tx1"/>
                  </a:solidFill>
                </a:endParaRPr>
              </a:p>
              <a:p>
                <a:pPr lvl="1"/>
                <a:r>
                  <a:rPr lang="en-US" altLang="ja-JP" sz="2400" dirty="0">
                    <a:solidFill>
                      <a:schemeClr val="tx1"/>
                    </a:solidFill>
                  </a:rPr>
                  <a:t>2 : </a:t>
                </a:r>
                <a:r>
                  <a:rPr lang="ja-JP" altLang="en-US" sz="2400" dirty="0">
                    <a:solidFill>
                      <a:schemeClr val="tx1"/>
                    </a:solidFill>
                  </a:rPr>
                  <a:t>家電チャンネル</a:t>
                </a:r>
                <a:r>
                  <a:rPr lang="en-US" altLang="ja-JP" sz="2400" dirty="0">
                    <a:solidFill>
                      <a:schemeClr val="tx1"/>
                    </a:solidFill>
                  </a:rPr>
                  <a:t>	 	7 : Sports Watch 	</a:t>
                </a:r>
              </a:p>
              <a:p>
                <a:pPr lvl="1"/>
                <a:r>
                  <a:rPr lang="en-US" altLang="ja-JP" sz="2400" dirty="0">
                    <a:solidFill>
                      <a:schemeClr val="tx1"/>
                    </a:solidFill>
                  </a:rPr>
                  <a:t>3 : livedoor HOMME 	8 : </a:t>
                </a:r>
                <a:r>
                  <a:rPr lang="ja-JP" altLang="en-US" sz="2400" dirty="0">
                    <a:solidFill>
                      <a:schemeClr val="tx1"/>
                    </a:solidFill>
                  </a:rPr>
                  <a:t>トピックニュース</a:t>
                </a:r>
                <a:r>
                  <a:rPr lang="en-US" altLang="ja-JP" sz="2400" dirty="0">
                    <a:solidFill>
                      <a:schemeClr val="tx1"/>
                    </a:solidFill>
                  </a:rPr>
                  <a:t>	</a:t>
                </a:r>
              </a:p>
              <a:p>
                <a:pPr lvl="1"/>
                <a:r>
                  <a:rPr lang="en-US" altLang="ja-JP" sz="2400" dirty="0">
                    <a:solidFill>
                      <a:schemeClr val="tx1"/>
                    </a:solidFill>
                  </a:rPr>
                  <a:t>4 : MOVIE ENTER 	</a:t>
                </a:r>
              </a:p>
            </p:txBody>
          </p:sp>
        </mc:Choice>
        <mc:Fallback xmlns="">
          <p:sp>
            <p:nvSpPr>
              <p:cNvPr id="3" name="テキスト ボックス 2">
                <a:extLst>
                  <a:ext uri="{FF2B5EF4-FFF2-40B4-BE49-F238E27FC236}">
                    <a16:creationId xmlns:a16="http://schemas.microsoft.com/office/drawing/2014/main" id="{E5CB2120-483C-FDD6-1198-B853613B3E6F}"/>
                  </a:ext>
                </a:extLst>
              </p:cNvPr>
              <p:cNvSpPr txBox="1">
                <a:spLocks noRot="1" noChangeAspect="1" noMove="1" noResize="1" noEditPoints="1" noAdjustHandles="1" noChangeArrowheads="1" noChangeShapeType="1" noTextEdit="1"/>
              </p:cNvSpPr>
              <p:nvPr/>
            </p:nvSpPr>
            <p:spPr>
              <a:xfrm>
                <a:off x="288340" y="1426808"/>
                <a:ext cx="8567320" cy="4759957"/>
              </a:xfrm>
              <a:prstGeom prst="rect">
                <a:avLst/>
              </a:prstGeom>
              <a:blipFill>
                <a:blip r:embed="rId3"/>
                <a:stretch>
                  <a:fillRect l="-925" b="-1921"/>
                </a:stretch>
              </a:blipFill>
            </p:spPr>
            <p:txBody>
              <a:bodyPr/>
              <a:lstStyle/>
              <a:p>
                <a:r>
                  <a:rPr lang="ja-JP" altLang="en-US">
                    <a:noFill/>
                  </a:rPr>
                  <a:t> </a:t>
                </a:r>
              </a:p>
            </p:txBody>
          </p:sp>
        </mc:Fallback>
      </mc:AlternateContent>
      <p:sp>
        <p:nvSpPr>
          <p:cNvPr id="2" name="正方形/長方形 1">
            <a:extLst>
              <a:ext uri="{FF2B5EF4-FFF2-40B4-BE49-F238E27FC236}">
                <a16:creationId xmlns:a16="http://schemas.microsoft.com/office/drawing/2014/main" id="{554A950D-BCA8-2FE8-13A9-6EFBF48ED264}"/>
              </a:ext>
            </a:extLst>
          </p:cNvPr>
          <p:cNvSpPr/>
          <p:nvPr/>
        </p:nvSpPr>
        <p:spPr>
          <a:xfrm>
            <a:off x="797169" y="4220308"/>
            <a:ext cx="6201508" cy="1942962"/>
          </a:xfrm>
          <a:prstGeom prst="rect">
            <a:avLst/>
          </a:prstGeom>
          <a:noFill/>
          <a:ln w="190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57091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29697-2840-2754-B68E-D01412971489}"/>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Google Shape;92;p14">
                <a:extLst>
                  <a:ext uri="{FF2B5EF4-FFF2-40B4-BE49-F238E27FC236}">
                    <a16:creationId xmlns:a16="http://schemas.microsoft.com/office/drawing/2014/main" id="{BD595E9D-5A22-2B7E-1CE1-9294B62F59C2}"/>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要約文 </a:t>
                </a:r>
                <a14:m>
                  <m:oMath xmlns:m="http://schemas.openxmlformats.org/officeDocument/2006/math">
                    <m:sSub>
                      <m:sSubPr>
                        <m:ctrlPr>
                          <a:rPr lang="en-US" altLang="ja-JP" sz="3200" b="1" i="1" smtClean="0">
                            <a:latin typeface="Cambria Math" panose="02040503050406030204" pitchFamily="18" charset="0"/>
                          </a:rPr>
                        </m:ctrlPr>
                      </m:sSubPr>
                      <m:e>
                        <m:r>
                          <a:rPr lang="en-US" altLang="ja-JP" sz="3200" b="1" i="0" smtClean="0">
                            <a:latin typeface="Cambria Math" panose="02040503050406030204" pitchFamily="18" charset="0"/>
                          </a:rPr>
                          <m:t>𝐃</m:t>
                        </m:r>
                      </m:e>
                      <m:sub>
                        <m:r>
                          <a:rPr lang="en-US" altLang="ja-JP" sz="3200" b="1" i="0" smtClean="0">
                            <a:latin typeface="Cambria Math" panose="02040503050406030204" pitchFamily="18" charset="0"/>
                          </a:rPr>
                          <m:t>𝐬𝐮𝐦𝐦𝐚𝐫𝐲</m:t>
                        </m:r>
                      </m:sub>
                    </m:sSub>
                  </m:oMath>
                </a14:m>
                <a:r>
                  <a:rPr lang="en-US" altLang="ja-JP" sz="3200" b="1" dirty="0">
                    <a:latin typeface="+mn-ea"/>
                  </a:rPr>
                  <a:t> </a:t>
                </a:r>
                <a:r>
                  <a:rPr lang="ja-JP" altLang="en-US" sz="3200" b="1" dirty="0">
                    <a:latin typeface="+mn-ea"/>
                  </a:rPr>
                  <a:t>の生成手法 </a:t>
                </a:r>
                <a:r>
                  <a:rPr lang="en-US" altLang="ja-JP" sz="2400" b="1" dirty="0">
                    <a:latin typeface="+mn-ea"/>
                  </a:rPr>
                  <a:t>(PLaMo API </a:t>
                </a:r>
                <a:r>
                  <a:rPr lang="ja-JP" altLang="en-US" sz="2400" b="1" dirty="0">
                    <a:latin typeface="+mn-ea"/>
                  </a:rPr>
                  <a:t>を使用</a:t>
                </a:r>
                <a:r>
                  <a:rPr lang="en-US" altLang="ja-JP" sz="2400" b="1" dirty="0">
                    <a:latin typeface="+mn-ea"/>
                  </a:rPr>
                  <a:t>)</a:t>
                </a:r>
              </a:p>
              <a:p>
                <a:pPr marL="0" lvl="0" indent="0" algn="l" rtl="0">
                  <a:spcBef>
                    <a:spcPts val="0"/>
                  </a:spcBef>
                  <a:spcAft>
                    <a:spcPts val="0"/>
                  </a:spcAft>
                  <a:buNone/>
                </a:pPr>
                <a:endParaRPr lang="en-US" altLang="ja-JP" sz="2400" b="1" dirty="0">
                  <a:latin typeface="+mn-ea"/>
                </a:endParaRPr>
              </a:p>
              <a:p>
                <a:pPr marL="457200" indent="-457200">
                  <a:lnSpc>
                    <a:spcPct val="150000"/>
                  </a:lnSpc>
                  <a:buFont typeface="+mj-lt"/>
                  <a:buAutoNum type="arabicPeriod"/>
                </a:pPr>
                <a:r>
                  <a:rPr lang="ja-JP" altLang="en-US" sz="2400" dirty="0">
                    <a:solidFill>
                      <a:schemeClr val="tx1"/>
                    </a:solidFill>
                  </a:rPr>
                  <a:t>各記事データ </a:t>
                </a:r>
                <a14:m>
                  <m:oMath xmlns:m="http://schemas.openxmlformats.org/officeDocument/2006/math">
                    <m:r>
                      <m:rPr>
                        <m:sty m:val="p"/>
                      </m:rPr>
                      <a:rPr lang="en-US" altLang="ja-JP" sz="2400" b="0" i="0" smtClean="0">
                        <a:latin typeface="Cambria Math" panose="02040503050406030204" pitchFamily="18" charset="0"/>
                      </a:rPr>
                      <m:t>D</m:t>
                    </m:r>
                  </m:oMath>
                </a14:m>
                <a:r>
                  <a:rPr lang="ja-JP" altLang="en-US" sz="2400" dirty="0">
                    <a:solidFill>
                      <a:schemeClr val="tx1"/>
                    </a:solidFill>
                  </a:rPr>
                  <a:t> </a:t>
                </a:r>
                <a:r>
                  <a:rPr lang="ja-JP" altLang="en-US" sz="2400" dirty="0"/>
                  <a:t>に含まれる</a:t>
                </a:r>
                <a:r>
                  <a:rPr lang="en-US" altLang="ja-JP" sz="2400" dirty="0">
                    <a:solidFill>
                      <a:schemeClr val="tx1"/>
                    </a:solidFill>
                  </a:rPr>
                  <a:t>, </a:t>
                </a:r>
                <a14:m>
                  <m:oMath xmlns:m="http://schemas.openxmlformats.org/officeDocument/2006/math">
                    <m:sSub>
                      <m:sSubPr>
                        <m:ctrlPr>
                          <a:rPr lang="en-US" altLang="ja-JP" sz="2400" i="1">
                            <a:latin typeface="Cambria Math" panose="02040503050406030204" pitchFamily="18" charset="0"/>
                          </a:rPr>
                        </m:ctrlPr>
                      </m:sSubPr>
                      <m:e>
                        <m:r>
                          <m:rPr>
                            <m:sty m:val="p"/>
                          </m:rPr>
                          <a:rPr lang="en-US" altLang="ja-JP" sz="2400" b="0" i="0">
                            <a:latin typeface="Cambria Math" panose="02040503050406030204" pitchFamily="18" charset="0"/>
                          </a:rPr>
                          <m:t>D</m:t>
                        </m:r>
                      </m:e>
                      <m:sub>
                        <m:r>
                          <m:rPr>
                            <m:sty m:val="p"/>
                          </m:rPr>
                          <a:rPr lang="en-US" altLang="ja-JP" sz="2400" b="0" i="0" smtClean="0">
                            <a:latin typeface="Cambria Math" panose="02040503050406030204" pitchFamily="18" charset="0"/>
                          </a:rPr>
                          <m:t>title</m:t>
                        </m:r>
                      </m:sub>
                    </m:sSub>
                    <m:r>
                      <a:rPr lang="en-US" altLang="ja-JP" sz="2400" b="0" i="1">
                        <a:latin typeface="Cambria Math" panose="02040503050406030204" pitchFamily="18" charset="0"/>
                      </a:rPr>
                      <m:t> </m:t>
                    </m:r>
                  </m:oMath>
                </a14:m>
                <a:r>
                  <a:rPr lang="ja-JP" altLang="en-US" sz="2400" dirty="0">
                    <a:solidFill>
                      <a:schemeClr val="tx1"/>
                    </a:solidFill>
                  </a:rPr>
                  <a:t>および</a:t>
                </a:r>
                <a:r>
                  <a:rPr lang="en-US" altLang="ja-JP" sz="2400" dirty="0">
                    <a:solidFill>
                      <a:schemeClr val="tx1"/>
                    </a:solidFill>
                  </a:rPr>
                  <a:t> </a:t>
                </a:r>
                <a14:m>
                  <m:oMath xmlns:m="http://schemas.openxmlformats.org/officeDocument/2006/math">
                    <m:sSub>
                      <m:sSubPr>
                        <m:ctrlPr>
                          <a:rPr lang="en-US" altLang="ja-JP" sz="2400" i="1" smtClean="0">
                            <a:solidFill>
                              <a:schemeClr val="tx1"/>
                            </a:solidFill>
                            <a:latin typeface="Cambria Math" panose="02040503050406030204" pitchFamily="18" charset="0"/>
                          </a:rPr>
                        </m:ctrlPr>
                      </m:sSubPr>
                      <m:e>
                        <m:r>
                          <m:rPr>
                            <m:sty m:val="p"/>
                          </m:rPr>
                          <a:rPr lang="en-US" altLang="ja-JP" sz="2400" b="0" i="0" smtClean="0">
                            <a:solidFill>
                              <a:schemeClr val="tx1"/>
                            </a:solidFill>
                            <a:latin typeface="Cambria Math" panose="02040503050406030204" pitchFamily="18" charset="0"/>
                          </a:rPr>
                          <m:t>D</m:t>
                        </m:r>
                      </m:e>
                      <m:sub>
                        <m:r>
                          <m:rPr>
                            <m:sty m:val="p"/>
                          </m:rPr>
                          <a:rPr lang="en-US" altLang="ja-JP" sz="2400" b="0" i="0" smtClean="0">
                            <a:solidFill>
                              <a:schemeClr val="tx1"/>
                            </a:solidFill>
                            <a:latin typeface="Cambria Math" panose="02040503050406030204" pitchFamily="18" charset="0"/>
                          </a:rPr>
                          <m:t>body</m:t>
                        </m:r>
                      </m:sub>
                    </m:sSub>
                  </m:oMath>
                </a14:m>
                <a:r>
                  <a:rPr lang="en-US" altLang="ja-JP" sz="2400" dirty="0">
                    <a:latin typeface="+mn-ea"/>
                  </a:rPr>
                  <a:t> </a:t>
                </a:r>
                <a:r>
                  <a:rPr lang="ja-JP" altLang="en-US" sz="2400" dirty="0">
                    <a:latin typeface="+mn-ea"/>
                  </a:rPr>
                  <a:t>から</a:t>
                </a:r>
                <a:br>
                  <a:rPr lang="en-US" altLang="ja-JP" sz="2400" dirty="0">
                    <a:latin typeface="+mn-ea"/>
                  </a:rPr>
                </a:br>
                <a:r>
                  <a:rPr lang="ja-JP" altLang="en-US" sz="2400" dirty="0">
                    <a:latin typeface="+mn-ea"/>
                  </a:rPr>
                  <a:t>プロンプトを作成</a:t>
                </a:r>
                <a:endParaRPr lang="en-US" altLang="ja-JP" sz="2400" dirty="0">
                  <a:latin typeface="+mn-ea"/>
                </a:endParaRPr>
              </a:p>
              <a:p>
                <a:pPr marL="457200" indent="-457200">
                  <a:lnSpc>
                    <a:spcPct val="150000"/>
                  </a:lnSpc>
                  <a:buFont typeface="+mj-lt"/>
                  <a:buAutoNum type="arabicPeriod"/>
                </a:pPr>
                <a:r>
                  <a:rPr lang="en-US" altLang="ja-JP" sz="2400" dirty="0">
                    <a:latin typeface="+mn-ea"/>
                  </a:rPr>
                  <a:t>PLaMo API </a:t>
                </a:r>
                <a:r>
                  <a:rPr lang="ja-JP" altLang="en-US" sz="2400" dirty="0">
                    <a:latin typeface="+mn-ea"/>
                  </a:rPr>
                  <a:t>からの回答を要約文 </a:t>
                </a:r>
                <a14:m>
                  <m:oMath xmlns:m="http://schemas.openxmlformats.org/officeDocument/2006/math">
                    <m:sSub>
                      <m:sSubPr>
                        <m:ctrlPr>
                          <a:rPr lang="en-US" altLang="ja-JP" sz="2400" i="1" smtClean="0">
                            <a:latin typeface="Cambria Math" panose="02040503050406030204" pitchFamily="18" charset="0"/>
                          </a:rPr>
                        </m:ctrlPr>
                      </m:sSubPr>
                      <m:e>
                        <m:r>
                          <m:rPr>
                            <m:sty m:val="p"/>
                          </m:rPr>
                          <a:rPr lang="en-US" altLang="ja-JP" sz="2400" b="0" i="0" smtClean="0">
                            <a:latin typeface="Cambria Math" panose="02040503050406030204" pitchFamily="18" charset="0"/>
                          </a:rPr>
                          <m:t>D</m:t>
                        </m:r>
                      </m:e>
                      <m:sub>
                        <m:r>
                          <m:rPr>
                            <m:sty m:val="p"/>
                          </m:rPr>
                          <a:rPr lang="en-US" altLang="ja-JP" sz="2400" b="0" i="0" smtClean="0">
                            <a:latin typeface="Cambria Math" panose="02040503050406030204" pitchFamily="18" charset="0"/>
                          </a:rPr>
                          <m:t>summary</m:t>
                        </m:r>
                      </m:sub>
                    </m:sSub>
                  </m:oMath>
                </a14:m>
                <a:r>
                  <a:rPr lang="en-US" altLang="ja-JP" sz="2400" dirty="0">
                    <a:latin typeface="+mn-ea"/>
                  </a:rPr>
                  <a:t> </a:t>
                </a:r>
                <a:r>
                  <a:rPr lang="ja-JP" altLang="en-US" sz="2400" dirty="0">
                    <a:latin typeface="+mn-ea"/>
                  </a:rPr>
                  <a:t>とする</a:t>
                </a:r>
                <a:endParaRPr lang="en-US" altLang="ja-JP" sz="2400"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mc:Choice>
        <mc:Fallback xmlns="">
          <p:sp>
            <p:nvSpPr>
              <p:cNvPr id="10" name="Google Shape;92;p14">
                <a:extLst>
                  <a:ext uri="{FF2B5EF4-FFF2-40B4-BE49-F238E27FC236}">
                    <a16:creationId xmlns:a16="http://schemas.microsoft.com/office/drawing/2014/main" id="{BD595E9D-5A22-2B7E-1CE1-9294B62F59C2}"/>
                  </a:ext>
                </a:extLst>
              </p:cNvPr>
              <p:cNvSpPr txBox="1">
                <a:spLocks noRot="1" noChangeAspect="1" noMove="1" noResize="1" noEditPoints="1" noAdjustHandles="1" noChangeArrowheads="1" noChangeShapeType="1" noTextEdit="1"/>
              </p:cNvSpPr>
              <p:nvPr/>
            </p:nvSpPr>
            <p:spPr>
              <a:xfrm>
                <a:off x="119742" y="694730"/>
                <a:ext cx="8633965" cy="732078"/>
              </a:xfrm>
              <a:prstGeom prst="rect">
                <a:avLst/>
              </a:prstGeom>
              <a:blipFill>
                <a:blip r:embed="rId3"/>
                <a:stretch>
                  <a:fillRect l="-1836" t="-8333" b="-285000"/>
                </a:stretch>
              </a:blipFill>
              <a:ln>
                <a:noFill/>
              </a:ln>
            </p:spPr>
            <p:txBody>
              <a:bodyPr/>
              <a:lstStyle/>
              <a:p>
                <a:r>
                  <a:rPr lang="ja-JP" altLang="en-US">
                    <a:noFill/>
                  </a:rPr>
                  <a:t> </a:t>
                </a:r>
              </a:p>
            </p:txBody>
          </p:sp>
        </mc:Fallback>
      </mc:AlternateContent>
      <p:sp>
        <p:nvSpPr>
          <p:cNvPr id="7" name="スライド番号プレースホルダー 6">
            <a:extLst>
              <a:ext uri="{FF2B5EF4-FFF2-40B4-BE49-F238E27FC236}">
                <a16:creationId xmlns:a16="http://schemas.microsoft.com/office/drawing/2014/main" id="{F5BB85A6-0C70-3149-AAE8-0C7544CAE464}"/>
              </a:ext>
            </a:extLst>
          </p:cNvPr>
          <p:cNvSpPr>
            <a:spLocks noGrp="1"/>
          </p:cNvSpPr>
          <p:nvPr>
            <p:ph type="sldNum" sz="quarter" idx="12"/>
          </p:nvPr>
        </p:nvSpPr>
        <p:spPr/>
        <p:txBody>
          <a:bodyPr/>
          <a:lstStyle/>
          <a:p>
            <a:fld id="{84E5AB44-6C43-4864-84E5-D75B94A07FCF}" type="slidenum">
              <a:rPr kumimoji="1" lang="ja-JP" altLang="en-US" smtClean="0"/>
              <a:t>13</a:t>
            </a:fld>
            <a:endParaRPr kumimoji="1" lang="ja-JP" altLang="en-US" dirty="0"/>
          </a:p>
        </p:txBody>
      </p:sp>
      <p:grpSp>
        <p:nvGrpSpPr>
          <p:cNvPr id="2" name="グループ化 1">
            <a:extLst>
              <a:ext uri="{FF2B5EF4-FFF2-40B4-BE49-F238E27FC236}">
                <a16:creationId xmlns:a16="http://schemas.microsoft.com/office/drawing/2014/main" id="{8AB4BC27-BB85-F67A-C9F8-9CD346BD19BE}"/>
              </a:ext>
            </a:extLst>
          </p:cNvPr>
          <p:cNvGrpSpPr/>
          <p:nvPr/>
        </p:nvGrpSpPr>
        <p:grpSpPr>
          <a:xfrm>
            <a:off x="0" y="3717355"/>
            <a:ext cx="9144000" cy="1810838"/>
            <a:chOff x="0" y="2941178"/>
            <a:chExt cx="9144000" cy="1810838"/>
          </a:xfrm>
        </p:grpSpPr>
        <p:pic>
          <p:nvPicPr>
            <p:cNvPr id="4" name="図 3" descr="図形&#10;&#10;中程度の精度で自動的に生成された説明">
              <a:extLst>
                <a:ext uri="{FF2B5EF4-FFF2-40B4-BE49-F238E27FC236}">
                  <a16:creationId xmlns:a16="http://schemas.microsoft.com/office/drawing/2014/main" id="{4FC8E9BC-F8F8-EBE0-CF20-3DC2F56BF93F}"/>
                </a:ext>
              </a:extLst>
            </p:cNvPr>
            <p:cNvPicPr>
              <a:picLocks noChangeAspect="1"/>
            </p:cNvPicPr>
            <p:nvPr/>
          </p:nvPicPr>
          <p:blipFill>
            <a:blip r:embed="rId4">
              <a:extLst>
                <a:ext uri="{28A0092B-C50C-407E-A947-70E740481C1C}">
                  <a14:useLocalDpi xmlns:a14="http://schemas.microsoft.com/office/drawing/2010/main" val="0"/>
                </a:ext>
              </a:extLst>
            </a:blip>
            <a:srcRect b="-2247"/>
            <a:stretch/>
          </p:blipFill>
          <p:spPr>
            <a:xfrm>
              <a:off x="0" y="2941178"/>
              <a:ext cx="9144000" cy="1810838"/>
            </a:xfrm>
            <a:prstGeom prst="roundRect">
              <a:avLst>
                <a:gd name="adj" fmla="val 8594"/>
              </a:avLst>
            </a:prstGeom>
            <a:solidFill>
              <a:srgbClr val="FFFFFF">
                <a:shade val="85000"/>
              </a:srgbClr>
            </a:solidFill>
            <a:ln>
              <a:noFill/>
            </a:ln>
            <a:effectLst/>
          </p:spPr>
        </p:pic>
        <p:pic>
          <p:nvPicPr>
            <p:cNvPr id="5" name="図 4" descr="図形&#10;&#10;中程度の精度で自動的に生成された説明">
              <a:extLst>
                <a:ext uri="{FF2B5EF4-FFF2-40B4-BE49-F238E27FC236}">
                  <a16:creationId xmlns:a16="http://schemas.microsoft.com/office/drawing/2014/main" id="{4CF7BD85-3ABC-1C02-CCC0-7C50E5BF0BE8}"/>
                </a:ext>
              </a:extLst>
            </p:cNvPr>
            <p:cNvPicPr>
              <a:picLocks noChangeAspect="1"/>
            </p:cNvPicPr>
            <p:nvPr/>
          </p:nvPicPr>
          <p:blipFill rotWithShape="1">
            <a:blip r:embed="rId5"/>
            <a:srcRect l="2521" t="-1120" b="73489"/>
            <a:stretch/>
          </p:blipFill>
          <p:spPr>
            <a:xfrm>
              <a:off x="3401495" y="3020713"/>
              <a:ext cx="4707584" cy="207251"/>
            </a:xfrm>
            <a:prstGeom prst="rect">
              <a:avLst/>
            </a:prstGeom>
          </p:spPr>
        </p:pic>
      </p:grpSp>
    </p:spTree>
    <p:extLst>
      <p:ext uri="{BB962C8B-B14F-4D97-AF65-F5344CB8AC3E}">
        <p14:creationId xmlns:p14="http://schemas.microsoft.com/office/powerpoint/2010/main" val="18835877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93F08-D89D-25B5-14B5-DBF2F63E0DB0}"/>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7592EA45-BB15-46B9-7A94-866182565F74}"/>
              </a:ext>
            </a:extLst>
          </p:cNvPr>
          <p:cNvSpPr txBox="1"/>
          <p:nvPr/>
        </p:nvSpPr>
        <p:spPr>
          <a:xfrm>
            <a:off x="119742" y="92705"/>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1</a:t>
            </a:r>
          </a:p>
          <a:p>
            <a:pPr marL="0" lvl="0" indent="0" algn="l" rtl="0">
              <a:spcBef>
                <a:spcPts val="0"/>
              </a:spcBef>
              <a:spcAft>
                <a:spcPts val="0"/>
              </a:spcAft>
              <a:buNone/>
            </a:pPr>
            <a:r>
              <a:rPr lang="en-US" sz="2400" b="1" dirty="0">
                <a:latin typeface="+mn-ea"/>
                <a:ea typeface="+mn-ea"/>
              </a:rPr>
              <a:t>	</a:t>
            </a:r>
            <a:r>
              <a:rPr lang="en-US" altLang="ja-JP" sz="2400" b="1" dirty="0">
                <a:latin typeface="+mn-ea"/>
                <a:ea typeface="+mn-ea"/>
              </a:rPr>
              <a:t>BERT </a:t>
            </a:r>
            <a:r>
              <a:rPr lang="ja-JP" altLang="en-US" sz="2400" b="1" dirty="0">
                <a:latin typeface="+mn-ea"/>
                <a:ea typeface="+mn-ea"/>
              </a:rPr>
              <a:t>の並列化による要約文情報の統合手法モデル</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A44280E1-2CA5-3B3A-4D42-3F05689BECC6}"/>
              </a:ext>
            </a:extLst>
          </p:cNvPr>
          <p:cNvSpPr>
            <a:spLocks noGrp="1"/>
          </p:cNvSpPr>
          <p:nvPr>
            <p:ph type="sldNum" sz="quarter" idx="12"/>
          </p:nvPr>
        </p:nvSpPr>
        <p:spPr/>
        <p:txBody>
          <a:bodyPr/>
          <a:lstStyle/>
          <a:p>
            <a:fld id="{84E5AB44-6C43-4864-84E5-D75B94A07FCF}" type="slidenum">
              <a:rPr kumimoji="1" lang="ja-JP" altLang="en-US" smtClean="0"/>
              <a:t>14</a:t>
            </a:fld>
            <a:endParaRPr kumimoji="1" lang="ja-JP" altLang="en-US"/>
          </a:p>
        </p:txBody>
      </p:sp>
      <p:grpSp>
        <p:nvGrpSpPr>
          <p:cNvPr id="6" name="グループ化 5">
            <a:extLst>
              <a:ext uri="{FF2B5EF4-FFF2-40B4-BE49-F238E27FC236}">
                <a16:creationId xmlns:a16="http://schemas.microsoft.com/office/drawing/2014/main" id="{408659D6-B5A9-0AC6-576F-7F0B865DE07F}"/>
              </a:ext>
            </a:extLst>
          </p:cNvPr>
          <p:cNvGrpSpPr/>
          <p:nvPr/>
        </p:nvGrpSpPr>
        <p:grpSpPr>
          <a:xfrm>
            <a:off x="225174" y="1214374"/>
            <a:ext cx="8698526" cy="4963886"/>
            <a:chOff x="222738" y="1295400"/>
            <a:chExt cx="8698526" cy="4963886"/>
          </a:xfrm>
        </p:grpSpPr>
        <p:sp>
          <p:nvSpPr>
            <p:cNvPr id="2" name="正方形/長方形 1">
              <a:extLst>
                <a:ext uri="{FF2B5EF4-FFF2-40B4-BE49-F238E27FC236}">
                  <a16:creationId xmlns:a16="http://schemas.microsoft.com/office/drawing/2014/main" id="{7C994049-6B66-AEB9-C21E-594B9962BBF2}"/>
                </a:ext>
              </a:extLst>
            </p:cNvPr>
            <p:cNvSpPr/>
            <p:nvPr/>
          </p:nvSpPr>
          <p:spPr>
            <a:xfrm>
              <a:off x="222738" y="1295400"/>
              <a:ext cx="8698526" cy="496388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A79839FB-7603-5D1D-35EF-B2CB8FB1B6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9569" y="1387214"/>
              <a:ext cx="7244862" cy="4790640"/>
            </a:xfrm>
            <a:prstGeom prst="rect">
              <a:avLst/>
            </a:prstGeom>
          </p:spPr>
        </p:pic>
        <p:sp>
          <p:nvSpPr>
            <p:cNvPr id="5" name="正方形/長方形 4">
              <a:extLst>
                <a:ext uri="{FF2B5EF4-FFF2-40B4-BE49-F238E27FC236}">
                  <a16:creationId xmlns:a16="http://schemas.microsoft.com/office/drawing/2014/main" id="{AC23480C-ABB2-E0A4-D994-1EB2340B9171}"/>
                </a:ext>
              </a:extLst>
            </p:cNvPr>
            <p:cNvSpPr/>
            <p:nvPr/>
          </p:nvSpPr>
          <p:spPr>
            <a:xfrm>
              <a:off x="971043" y="3528646"/>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B88ACAB5-025C-77EB-CBC4-A7915D85233D}"/>
                </a:ext>
              </a:extLst>
            </p:cNvPr>
            <p:cNvSpPr/>
            <p:nvPr/>
          </p:nvSpPr>
          <p:spPr>
            <a:xfrm>
              <a:off x="2960335" y="2677634"/>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B7472C8C-9834-2F02-AAAA-8A0ABC5A1B20}"/>
                </a:ext>
              </a:extLst>
            </p:cNvPr>
            <p:cNvSpPr/>
            <p:nvPr/>
          </p:nvSpPr>
          <p:spPr>
            <a:xfrm>
              <a:off x="4949627" y="3528646"/>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9CFE0C7A-9967-B085-96FB-C2F36C064F82}"/>
                </a:ext>
              </a:extLst>
            </p:cNvPr>
            <p:cNvSpPr/>
            <p:nvPr/>
          </p:nvSpPr>
          <p:spPr>
            <a:xfrm>
              <a:off x="6534318" y="2677634"/>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686960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43C2B-438D-9723-D217-3B818BAC2666}"/>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7535986E-22C6-D0F7-01DD-DC1D6A53E56A}"/>
              </a:ext>
            </a:extLst>
          </p:cNvPr>
          <p:cNvSpPr txBox="1"/>
          <p:nvPr/>
        </p:nvSpPr>
        <p:spPr>
          <a:xfrm>
            <a:off x="119742" y="92705"/>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1</a:t>
            </a:r>
          </a:p>
          <a:p>
            <a:pPr marL="0" lvl="0" indent="0" algn="l" rtl="0">
              <a:spcBef>
                <a:spcPts val="0"/>
              </a:spcBef>
              <a:spcAft>
                <a:spcPts val="0"/>
              </a:spcAft>
              <a:buNone/>
            </a:pPr>
            <a:r>
              <a:rPr lang="en-US" sz="2400" b="1" dirty="0">
                <a:latin typeface="+mn-ea"/>
                <a:ea typeface="+mn-ea"/>
              </a:rPr>
              <a:t>	</a:t>
            </a:r>
            <a:r>
              <a:rPr lang="en-US" altLang="ja-JP" sz="2400" b="1" dirty="0">
                <a:latin typeface="+mn-ea"/>
                <a:ea typeface="+mn-ea"/>
              </a:rPr>
              <a:t>BERT </a:t>
            </a:r>
            <a:r>
              <a:rPr lang="ja-JP" altLang="en-US" sz="2400" b="1" dirty="0">
                <a:latin typeface="+mn-ea"/>
                <a:ea typeface="+mn-ea"/>
              </a:rPr>
              <a:t>の並列化による要約文情報の統合手法モデル</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F65864C7-756B-5ABA-09EA-EEA125D7A820}"/>
              </a:ext>
            </a:extLst>
          </p:cNvPr>
          <p:cNvSpPr>
            <a:spLocks noGrp="1"/>
          </p:cNvSpPr>
          <p:nvPr>
            <p:ph type="sldNum" sz="quarter" idx="12"/>
          </p:nvPr>
        </p:nvSpPr>
        <p:spPr/>
        <p:txBody>
          <a:bodyPr/>
          <a:lstStyle/>
          <a:p>
            <a:fld id="{84E5AB44-6C43-4864-84E5-D75B94A07FCF}" type="slidenum">
              <a:rPr kumimoji="1" lang="ja-JP" altLang="en-US" smtClean="0"/>
              <a:t>15</a:t>
            </a:fld>
            <a:endParaRPr kumimoji="1" lang="ja-JP" altLang="en-US"/>
          </a:p>
        </p:txBody>
      </p:sp>
      <mc:AlternateContent xmlns:mc="http://schemas.openxmlformats.org/markup-compatibility/2006">
        <mc:Choice xmlns:a14="http://schemas.microsoft.com/office/drawing/2010/main" Requires="a14">
          <p:sp>
            <p:nvSpPr>
              <p:cNvPr id="6" name="テキスト ボックス 5">
                <a:extLst>
                  <a:ext uri="{FF2B5EF4-FFF2-40B4-BE49-F238E27FC236}">
                    <a16:creationId xmlns:a16="http://schemas.microsoft.com/office/drawing/2014/main" id="{18D8B25E-6534-645B-12A5-9589A0F96F24}"/>
                  </a:ext>
                </a:extLst>
              </p:cNvPr>
              <p:cNvSpPr txBox="1"/>
              <p:nvPr/>
            </p:nvSpPr>
            <p:spPr>
              <a:xfrm>
                <a:off x="315685" y="1301508"/>
                <a:ext cx="8186058" cy="2227469"/>
              </a:xfrm>
              <a:prstGeom prst="rect">
                <a:avLst/>
              </a:prstGeom>
              <a:noFill/>
              <a:ln>
                <a:noFill/>
              </a:ln>
            </p:spPr>
            <p:txBody>
              <a:bodyPr wrap="square" rtlCol="0">
                <a:spAutoFit/>
              </a:bodyPr>
              <a:lstStyle/>
              <a:p>
                <a:r>
                  <a:rPr kumimoji="1" lang="ja-JP" altLang="en-US" sz="2400" dirty="0"/>
                  <a:t>和が </a:t>
                </a:r>
                <a:r>
                  <a:rPr kumimoji="1" lang="en-US" altLang="ja-JP" sz="2400" b="1" dirty="0"/>
                  <a:t>1</a:t>
                </a:r>
                <a:r>
                  <a:rPr kumimoji="1" lang="en-US" altLang="ja-JP" sz="2400" dirty="0"/>
                  <a:t> </a:t>
                </a:r>
                <a:r>
                  <a:rPr kumimoji="1" lang="ja-JP" altLang="en-US" sz="2400" dirty="0"/>
                  <a:t>となる</a:t>
                </a:r>
                <a:endParaRPr kumimoji="1" lang="en-US" altLang="ja-JP" sz="2400" dirty="0"/>
              </a:p>
              <a:p>
                <a:r>
                  <a:rPr kumimoji="1" lang="ja-JP" altLang="en-US" sz="2400" dirty="0"/>
                  <a:t>学習可能なパラメータ </a:t>
                </a:r>
                <a14:m>
                  <m:oMath xmlns:m="http://schemas.openxmlformats.org/officeDocument/2006/math">
                    <m:r>
                      <a:rPr kumimoji="1" lang="en-US" altLang="ja-JP" sz="2400" b="0" i="1" smtClean="0">
                        <a:latin typeface="Cambria Math" panose="02040503050406030204" pitchFamily="18" charset="0"/>
                      </a:rPr>
                      <m:t>𝑝</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𝑞</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 </m:t>
                    </m:r>
                    <m:r>
                      <a:rPr kumimoji="1" lang="en-US" altLang="ja-JP" sz="2400" b="0" i="1" smtClean="0">
                        <a:latin typeface="Cambria Math" panose="02040503050406030204" pitchFamily="18" charset="0"/>
                      </a:rPr>
                      <m:t>𝑟</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𝑠</m:t>
                    </m:r>
                    <m:r>
                      <a:rPr kumimoji="1" lang="en-US" altLang="ja-JP" sz="2400" b="0" i="1" smtClean="0">
                        <a:latin typeface="Cambria Math" panose="02040503050406030204" pitchFamily="18" charset="0"/>
                      </a:rPr>
                      <m:t>(≥0)</m:t>
                    </m:r>
                  </m:oMath>
                </a14:m>
                <a:r>
                  <a:rPr kumimoji="1" lang="ja-JP" altLang="en-US" sz="2400" dirty="0"/>
                  <a:t> を用いて</a:t>
                </a:r>
                <a:endParaRPr kumimoji="1" lang="en-US" altLang="ja-JP" sz="2400" dirty="0"/>
              </a:p>
              <a:p>
                <a:endParaRPr kumimoji="1" lang="en-US" altLang="ja-JP" dirty="0"/>
              </a:p>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𝐶</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𝐸</m:t>
                          </m:r>
                        </m:e>
                        <m:sub>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CLS</m:t>
                          </m:r>
                          <m:r>
                            <a:rPr kumimoji="1" lang="en-US" altLang="ja-JP" sz="2800" b="0" i="0" smtClean="0">
                              <a:latin typeface="Cambria Math" panose="02040503050406030204" pitchFamily="18" charset="0"/>
                            </a:rPr>
                            <m:t>]</m:t>
                          </m:r>
                        </m:sub>
                      </m:s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𝑞</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𝐸</m:t>
                          </m:r>
                        </m:e>
                        <m:sub>
                          <m:r>
                            <m:rPr>
                              <m:sty m:val="p"/>
                            </m:rPr>
                            <a:rPr kumimoji="1" lang="en-US" altLang="ja-JP" sz="2800" b="0" i="0" smtClean="0">
                              <a:latin typeface="Cambria Math" panose="02040503050406030204" pitchFamily="18" charset="0"/>
                            </a:rPr>
                            <m:t>Avg</m:t>
                          </m:r>
                        </m:sub>
                      </m:s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𝑟</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𝐸</m:t>
                          </m:r>
                          <m:r>
                            <a:rPr kumimoji="1" lang="en-US" altLang="ja-JP" sz="2800" b="0" i="1" smtClean="0">
                              <a:latin typeface="Cambria Math" panose="02040503050406030204" pitchFamily="18" charset="0"/>
                            </a:rPr>
                            <m:t>′</m:t>
                          </m:r>
                        </m:e>
                        <m:sub>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CLS</m:t>
                          </m:r>
                          <m:r>
                            <a:rPr kumimoji="1" lang="en-US" altLang="ja-JP" sz="2800" b="0" i="0" smtClean="0">
                              <a:latin typeface="Cambria Math" panose="02040503050406030204" pitchFamily="18" charset="0"/>
                            </a:rPr>
                            <m:t>]</m:t>
                          </m:r>
                        </m:sub>
                      </m:s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𝑠</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𝐸</m:t>
                          </m:r>
                          <m:r>
                            <a:rPr kumimoji="1" lang="en-US" altLang="ja-JP" sz="2800" b="0" i="1" smtClean="0">
                              <a:latin typeface="Cambria Math" panose="02040503050406030204" pitchFamily="18" charset="0"/>
                            </a:rPr>
                            <m:t>′</m:t>
                          </m:r>
                        </m:e>
                        <m:sub>
                          <m:r>
                            <m:rPr>
                              <m:sty m:val="p"/>
                            </m:rPr>
                            <a:rPr kumimoji="1" lang="en-US" altLang="ja-JP" sz="2800" b="0" i="0" smtClean="0">
                              <a:latin typeface="Cambria Math" panose="02040503050406030204" pitchFamily="18" charset="0"/>
                            </a:rPr>
                            <m:t>Avg</m:t>
                          </m:r>
                        </m:sub>
                      </m:sSub>
                    </m:oMath>
                  </m:oMathPara>
                </a14:m>
                <a:endParaRPr kumimoji="1" lang="en-US" altLang="ja-JP" dirty="0"/>
              </a:p>
              <a:p>
                <a:endParaRPr kumimoji="1" lang="en-US" altLang="ja-JP" dirty="0"/>
              </a:p>
              <a:p>
                <a:r>
                  <a:rPr kumimoji="1" lang="ja-JP" altLang="en-US" sz="2400" dirty="0"/>
                  <a:t>を入力文の分散表現とする</a:t>
                </a:r>
                <a:endParaRPr kumimoji="1" lang="en-US" altLang="ja-JP" sz="2400" dirty="0"/>
              </a:p>
            </p:txBody>
          </p:sp>
        </mc:Choice>
        <mc:Fallback>
          <p:sp>
            <p:nvSpPr>
              <p:cNvPr id="6" name="テキスト ボックス 5">
                <a:extLst>
                  <a:ext uri="{FF2B5EF4-FFF2-40B4-BE49-F238E27FC236}">
                    <a16:creationId xmlns:a16="http://schemas.microsoft.com/office/drawing/2014/main" id="{18D8B25E-6534-645B-12A5-9589A0F96F24}"/>
                  </a:ext>
                </a:extLst>
              </p:cNvPr>
              <p:cNvSpPr txBox="1">
                <a:spLocks noRot="1" noChangeAspect="1" noMove="1" noResize="1" noEditPoints="1" noAdjustHandles="1" noChangeArrowheads="1" noChangeShapeType="1" noTextEdit="1"/>
              </p:cNvSpPr>
              <p:nvPr/>
            </p:nvSpPr>
            <p:spPr>
              <a:xfrm>
                <a:off x="315685" y="1301508"/>
                <a:ext cx="8186058" cy="2227469"/>
              </a:xfrm>
              <a:prstGeom prst="rect">
                <a:avLst/>
              </a:prstGeom>
              <a:blipFill>
                <a:blip r:embed="rId3"/>
                <a:stretch>
                  <a:fillRect l="-1191" t="-3014" b="-4658"/>
                </a:stretch>
              </a:blipFill>
              <a:ln>
                <a:noFill/>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4" name="テキスト ボックス 13">
                <a:extLst>
                  <a:ext uri="{FF2B5EF4-FFF2-40B4-BE49-F238E27FC236}">
                    <a16:creationId xmlns:a16="http://schemas.microsoft.com/office/drawing/2014/main" id="{4671B0DD-D49A-134E-A7F2-9D7B09B9DE33}"/>
                  </a:ext>
                </a:extLst>
              </p:cNvPr>
              <p:cNvSpPr txBox="1"/>
              <p:nvPr/>
            </p:nvSpPr>
            <p:spPr>
              <a:xfrm>
                <a:off x="315685" y="3650211"/>
                <a:ext cx="8033658" cy="2376420"/>
              </a:xfrm>
              <a:prstGeom prst="rect">
                <a:avLst/>
              </a:prstGeom>
              <a:noFill/>
              <a:ln>
                <a:solidFill>
                  <a:schemeClr val="accent5">
                    <a:lumMod val="75000"/>
                  </a:schemeClr>
                </a:solidFill>
              </a:ln>
            </p:spPr>
            <p:txBody>
              <a:bodyPr wrap="square" lIns="0" tIns="0" rIns="0" bIns="0" rtlCol="0">
                <a:spAutoFit/>
              </a:bodyPr>
              <a:lstStyle/>
              <a:p>
                <a:r>
                  <a:rPr kumimoji="1" lang="ja-JP" altLang="en-US" sz="2400" dirty="0"/>
                  <a:t>更新後</a:t>
                </a:r>
                <a14:m>
                  <m:oMath xmlns:m="http://schemas.openxmlformats.org/officeDocument/2006/math">
                    <m:r>
                      <a:rPr kumimoji="1" lang="ja-JP" altLang="en-US" sz="2400" b="0" i="1" dirty="0">
                        <a:latin typeface="Cambria Math" panose="02040503050406030204" pitchFamily="18" charset="0"/>
                      </a:rPr>
                      <m:t>の</m:t>
                    </m:r>
                    <m:r>
                      <a:rPr kumimoji="1" lang="ja-JP" altLang="en-US" sz="2400" i="1" dirty="0" smtClean="0">
                        <a:latin typeface="Cambria Math" panose="02040503050406030204" pitchFamily="18" charset="0"/>
                      </a:rPr>
                      <m:t>パラメータ</m:t>
                    </m:r>
                    <m:r>
                      <a:rPr kumimoji="1" lang="ja-JP" altLang="en-US" sz="2400" i="1" dirty="0">
                        <a:latin typeface="Cambria Math" panose="02040503050406030204" pitchFamily="18" charset="0"/>
                      </a:rPr>
                      <m:t>を</m:t>
                    </m:r>
                  </m:oMath>
                </a14:m>
                <a:r>
                  <a:rPr kumimoji="1" lang="en-US" altLang="ja-JP" sz="2400" i="1" dirty="0">
                    <a:latin typeface="Cambria Math" panose="02040503050406030204" pitchFamily="18" charset="0"/>
                  </a:rPr>
                  <a:t> </a:t>
                </a:r>
                <a14:m>
                  <m:oMath xmlns:m="http://schemas.openxmlformats.org/officeDocument/2006/math">
                    <m:sSup>
                      <m:sSupPr>
                        <m:ctrlPr>
                          <a:rPr kumimoji="1" lang="en-US" altLang="ja-JP" sz="240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𝑝</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 </m:t>
                    </m:r>
                    <m:sSup>
                      <m:sSupPr>
                        <m:ctrlPr>
                          <a:rPr kumimoji="1" lang="en-US" altLang="ja-JP" sz="2400" b="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𝑞</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 </m:t>
                    </m:r>
                    <m:sSup>
                      <m:sSupPr>
                        <m:ctrlPr>
                          <a:rPr kumimoji="1" lang="en-US" altLang="ja-JP" sz="2400" b="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𝑟</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m:t>
                    </m:r>
                    <m:r>
                      <a:rPr kumimoji="1" lang="en-US" altLang="ja-JP" sz="2400" b="0" i="1" dirty="0" smtClean="0">
                        <a:latin typeface="Cambria Math" panose="02040503050406030204" pitchFamily="18" charset="0"/>
                      </a:rPr>
                      <m:t>𝑠</m:t>
                    </m:r>
                    <m:r>
                      <a:rPr kumimoji="1" lang="en-US" altLang="ja-JP" sz="2400" b="0" i="1" dirty="0" smtClean="0">
                        <a:latin typeface="Cambria Math" panose="02040503050406030204" pitchFamily="18" charset="0"/>
                      </a:rPr>
                      <m:t>′</m:t>
                    </m:r>
                  </m:oMath>
                </a14:m>
                <a:r>
                  <a:rPr kumimoji="1" lang="ja-JP" altLang="en-US" sz="2400" dirty="0"/>
                  <a:t> とすると</a:t>
                </a:r>
                <a:endParaRPr kumimoji="1" lang="en-US" altLang="ja-JP" sz="2400" dirty="0"/>
              </a:p>
              <a:p>
                <a:endParaRPr kumimoji="1" lang="en-US" altLang="ja-JP" sz="2400" dirty="0"/>
              </a:p>
              <a:p>
                <a:pPr algn="ct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𝒓</m:t>
                            </m:r>
                          </m:e>
                          <m:sup>
                            <m:r>
                              <a:rPr kumimoji="1" lang="en-US" altLang="ja-JP" sz="2400" b="1" i="1" dirty="0">
                                <a:latin typeface="Cambria Math" panose="02040503050406030204" pitchFamily="18" charset="0"/>
                              </a:rPr>
                              <m:t>𝟐</m:t>
                            </m:r>
                          </m:sup>
                        </m:sSup>
                        <m:r>
                          <a:rPr kumimoji="1" lang="en-US" altLang="ja-JP" sz="2400" b="1" i="1" dirty="0" smtClean="0">
                            <a:latin typeface="Cambria Math" panose="02040503050406030204" pitchFamily="18" charset="0"/>
                          </a:rPr>
                          <m:t>+</m:t>
                        </m:r>
                        <m:sSup>
                          <m:sSupPr>
                            <m:ctrlPr>
                              <a:rPr kumimoji="1" lang="en-US" altLang="ja-JP" sz="2400" b="1" i="1" dirty="0" smtClean="0">
                                <a:latin typeface="Cambria Math" panose="02040503050406030204" pitchFamily="18" charset="0"/>
                              </a:rPr>
                            </m:ctrlPr>
                          </m:sSupPr>
                          <m:e>
                            <m:r>
                              <a:rPr kumimoji="1" lang="en-US" altLang="ja-JP" sz="2400" b="1" i="1" dirty="0" smtClean="0">
                                <a:latin typeface="Cambria Math" panose="02040503050406030204" pitchFamily="18" charset="0"/>
                              </a:rPr>
                              <m:t>𝒔</m:t>
                            </m:r>
                          </m:e>
                          <m:sup>
                            <m:r>
                              <a:rPr kumimoji="1" lang="en-US" altLang="ja-JP" sz="2400" b="1" i="1" dirty="0" smtClean="0">
                                <a:latin typeface="Cambria Math" panose="02040503050406030204" pitchFamily="18" charset="0"/>
                              </a:rPr>
                              <m:t>𝟐</m:t>
                            </m:r>
                          </m:sup>
                        </m:sSup>
                      </m:den>
                    </m:f>
                  </m:oMath>
                </a14:m>
                <a:r>
                  <a:rPr kumimoji="1" lang="en-US" altLang="ja-JP" sz="2400" b="1" dirty="0"/>
                  <a:t> , </a:t>
                </a: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𝒓</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𝒔</m:t>
                            </m:r>
                          </m:e>
                          <m:sup>
                            <m:r>
                              <a:rPr kumimoji="1" lang="en-US" altLang="ja-JP" sz="2400" b="1" i="1" dirty="0">
                                <a:latin typeface="Cambria Math" panose="02040503050406030204" pitchFamily="18" charset="0"/>
                              </a:rPr>
                              <m:t>𝟐</m:t>
                            </m:r>
                          </m:sup>
                        </m:sSup>
                      </m:den>
                    </m:f>
                  </m:oMath>
                </a14:m>
                <a:r>
                  <a:rPr kumimoji="1" lang="en-US" altLang="ja-JP" sz="2400" b="1" dirty="0"/>
                  <a:t> </a:t>
                </a:r>
                <a:br>
                  <a:rPr kumimoji="1" lang="en-US" altLang="ja-JP" sz="2400" b="1" dirty="0"/>
                </a:br>
                <a:endParaRPr kumimoji="1" lang="en-US" altLang="ja-JP" sz="2400" b="1" dirty="0"/>
              </a:p>
              <a:p>
                <a:pPr algn="ct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smtClean="0">
                            <a:latin typeface="Cambria Math" panose="02040503050406030204" pitchFamily="18" charset="0"/>
                          </a:rPr>
                          <m:t>𝒓</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smtClean="0">
                                <a:latin typeface="Cambria Math" panose="02040503050406030204" pitchFamily="18" charset="0"/>
                              </a:rPr>
                              <m:t>𝒓</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𝒓</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𝒔</m:t>
                            </m:r>
                          </m:e>
                          <m:sup>
                            <m:r>
                              <a:rPr kumimoji="1" lang="en-US" altLang="ja-JP" sz="2400" b="1" i="1" dirty="0">
                                <a:latin typeface="Cambria Math" panose="02040503050406030204" pitchFamily="18" charset="0"/>
                              </a:rPr>
                              <m:t>𝟐</m:t>
                            </m:r>
                          </m:sup>
                        </m:sSup>
                      </m:den>
                    </m:f>
                  </m:oMath>
                </a14:m>
                <a:r>
                  <a:rPr kumimoji="1" lang="en-US" altLang="ja-JP" sz="2400" b="1" dirty="0"/>
                  <a:t> , </a:t>
                </a: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smtClean="0">
                            <a:latin typeface="Cambria Math" panose="02040503050406030204" pitchFamily="18" charset="0"/>
                          </a:rPr>
                          <m:t>𝒔</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smtClean="0">
                                <a:latin typeface="Cambria Math" panose="02040503050406030204" pitchFamily="18" charset="0"/>
                              </a:rPr>
                              <m:t>𝒔</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𝒓</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𝒔</m:t>
                            </m:r>
                          </m:e>
                          <m:sup>
                            <m:r>
                              <a:rPr kumimoji="1" lang="en-US" altLang="ja-JP" sz="2400" b="1" i="1" dirty="0">
                                <a:latin typeface="Cambria Math" panose="02040503050406030204" pitchFamily="18" charset="0"/>
                              </a:rPr>
                              <m:t>𝟐</m:t>
                            </m:r>
                          </m:sup>
                        </m:sSup>
                      </m:den>
                    </m:f>
                  </m:oMath>
                </a14:m>
                <a:endParaRPr kumimoji="1" lang="en-US" altLang="ja-JP" sz="2400" dirty="0"/>
              </a:p>
            </p:txBody>
          </p:sp>
        </mc:Choice>
        <mc:Fallback>
          <p:sp>
            <p:nvSpPr>
              <p:cNvPr id="14" name="テキスト ボックス 13">
                <a:extLst>
                  <a:ext uri="{FF2B5EF4-FFF2-40B4-BE49-F238E27FC236}">
                    <a16:creationId xmlns:a16="http://schemas.microsoft.com/office/drawing/2014/main" id="{4671B0DD-D49A-134E-A7F2-9D7B09B9DE33}"/>
                  </a:ext>
                </a:extLst>
              </p:cNvPr>
              <p:cNvSpPr txBox="1">
                <a:spLocks noRot="1" noChangeAspect="1" noMove="1" noResize="1" noEditPoints="1" noAdjustHandles="1" noChangeArrowheads="1" noChangeShapeType="1" noTextEdit="1"/>
              </p:cNvSpPr>
              <p:nvPr/>
            </p:nvSpPr>
            <p:spPr>
              <a:xfrm>
                <a:off x="315685" y="3650211"/>
                <a:ext cx="8033658" cy="2376420"/>
              </a:xfrm>
              <a:prstGeom prst="rect">
                <a:avLst/>
              </a:prstGeom>
              <a:blipFill>
                <a:blip r:embed="rId4"/>
                <a:stretch>
                  <a:fillRect l="-2273" t="-4592" b="-765"/>
                </a:stretch>
              </a:blipFill>
              <a:ln>
                <a:solidFill>
                  <a:schemeClr val="accent5">
                    <a:lumMod val="75000"/>
                  </a:schemeClr>
                </a:solidFill>
              </a:ln>
            </p:spPr>
            <p:txBody>
              <a:bodyPr/>
              <a:lstStyle/>
              <a:p>
                <a:r>
                  <a:rPr lang="ja-JP" altLang="en-US">
                    <a:noFill/>
                  </a:rPr>
                  <a:t> </a:t>
                </a:r>
              </a:p>
            </p:txBody>
          </p:sp>
        </mc:Fallback>
      </mc:AlternateContent>
    </p:spTree>
    <p:extLst>
      <p:ext uri="{BB962C8B-B14F-4D97-AF65-F5344CB8AC3E}">
        <p14:creationId xmlns:p14="http://schemas.microsoft.com/office/powerpoint/2010/main" val="16421727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BDE22-8847-F180-C056-1A8C019DD6DC}"/>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89A938AE-B3E2-3EEF-3348-0316EEE75DCC}"/>
              </a:ext>
            </a:extLst>
          </p:cNvPr>
          <p:cNvSpPr txBox="1"/>
          <p:nvPr/>
        </p:nvSpPr>
        <p:spPr>
          <a:xfrm>
            <a:off x="119742" y="92705"/>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2</a:t>
            </a:r>
          </a:p>
          <a:p>
            <a:pPr marL="0" lvl="0" indent="0" algn="l" rtl="0">
              <a:spcBef>
                <a:spcPts val="0"/>
              </a:spcBef>
              <a:spcAft>
                <a:spcPts val="0"/>
              </a:spcAft>
              <a:buNone/>
            </a:pPr>
            <a:r>
              <a:rPr lang="en-US" sz="2400" b="1" dirty="0">
                <a:latin typeface="+mn-ea"/>
                <a:ea typeface="+mn-ea"/>
              </a:rPr>
              <a:t>	</a:t>
            </a:r>
            <a:r>
              <a:rPr lang="ja-JP" altLang="en-US" sz="2400" b="1" dirty="0">
                <a:latin typeface="+mn-ea"/>
                <a:ea typeface="+mn-ea"/>
              </a:rPr>
              <a:t>スケーリング層を導入した要約文情報の統合手法モデル</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2DACCEE5-82AD-49B6-E15F-CFB44CD579ED}"/>
              </a:ext>
            </a:extLst>
          </p:cNvPr>
          <p:cNvSpPr>
            <a:spLocks noGrp="1"/>
          </p:cNvSpPr>
          <p:nvPr>
            <p:ph type="sldNum" sz="quarter" idx="12"/>
          </p:nvPr>
        </p:nvSpPr>
        <p:spPr/>
        <p:txBody>
          <a:bodyPr/>
          <a:lstStyle/>
          <a:p>
            <a:fld id="{84E5AB44-6C43-4864-84E5-D75B94A07FCF}" type="slidenum">
              <a:rPr kumimoji="1" lang="ja-JP" altLang="en-US" smtClean="0"/>
              <a:t>16</a:t>
            </a:fld>
            <a:endParaRPr kumimoji="1" lang="ja-JP" altLang="en-US"/>
          </a:p>
        </p:txBody>
      </p:sp>
      <p:sp>
        <p:nvSpPr>
          <p:cNvPr id="2" name="正方形/長方形 1">
            <a:extLst>
              <a:ext uri="{FF2B5EF4-FFF2-40B4-BE49-F238E27FC236}">
                <a16:creationId xmlns:a16="http://schemas.microsoft.com/office/drawing/2014/main" id="{A412E61A-27D5-EDD4-896D-E54333701C2F}"/>
              </a:ext>
            </a:extLst>
          </p:cNvPr>
          <p:cNvSpPr/>
          <p:nvPr/>
        </p:nvSpPr>
        <p:spPr>
          <a:xfrm>
            <a:off x="222738" y="1386808"/>
            <a:ext cx="8698526" cy="479145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2F951174-C000-FD82-C06A-A76B05B7C25E}"/>
                  </a:ext>
                </a:extLst>
              </p:cNvPr>
              <p:cNvSpPr txBox="1"/>
              <p:nvPr/>
            </p:nvSpPr>
            <p:spPr>
              <a:xfrm>
                <a:off x="4165986" y="1783799"/>
                <a:ext cx="4475377" cy="1794979"/>
              </a:xfrm>
              <a:prstGeom prst="rect">
                <a:avLst/>
              </a:prstGeom>
              <a:noFill/>
            </p:spPr>
            <p:txBody>
              <a:bodyPr wrap="square" lIns="0" tIns="0" rIns="0" bIns="0" rtlCol="0">
                <a:spAutoFit/>
              </a:bodyPr>
              <a:lstStyle/>
              <a:p>
                <a:r>
                  <a:rPr kumimoji="1" lang="ja-JP" altLang="en-US" sz="2000" dirty="0">
                    <a:solidFill>
                      <a:schemeClr val="bg1"/>
                    </a:solidFill>
                    <a:latin typeface="Cambria Math" panose="02040503050406030204" pitchFamily="18" charset="0"/>
                  </a:rPr>
                  <a:t>スケーリング後の単語ベクトル列</a:t>
                </a:r>
                <a:endParaRPr kumimoji="1" lang="en-US" altLang="ja-JP" sz="2000" dirty="0">
                  <a:solidFill>
                    <a:schemeClr val="bg1"/>
                  </a:solidFill>
                  <a:latin typeface="Cambria Math" panose="02040503050406030204" pitchFamily="18" charset="0"/>
                </a:endParaRPr>
              </a:p>
              <a:p>
                <a:endParaRPr kumimoji="1" lang="en-US" altLang="ja-JP" sz="2400" i="1" dirty="0">
                  <a:solidFill>
                    <a:schemeClr val="bg1"/>
                  </a:solidFill>
                  <a:latin typeface="Cambria Math" panose="02040503050406030204" pitchFamily="18" charset="0"/>
                </a:endParaRPr>
              </a:p>
              <a:p>
                <a14:m>
                  <m:oMath xmlns:m="http://schemas.openxmlformats.org/officeDocument/2006/math">
                    <m:acc>
                      <m:accPr>
                        <m:chr m:val="̂"/>
                        <m:ctrlPr>
                          <a:rPr kumimoji="1" lang="ja-JP" altLang="en-US" sz="2400" i="1" smtClean="0">
                            <a:solidFill>
                              <a:schemeClr val="bg1"/>
                            </a:solidFill>
                            <a:latin typeface="Cambria Math" panose="02040503050406030204" pitchFamily="18" charset="0"/>
                          </a:rPr>
                        </m:ctrlPr>
                      </m:accPr>
                      <m:e>
                        <m:sSub>
                          <m:sSubPr>
                            <m:ctrlPr>
                              <a:rPr kumimoji="1" lang="en-US" altLang="ja-JP" sz="2400" i="1" smtClean="0">
                                <a:solidFill>
                                  <a:schemeClr val="bg1"/>
                                </a:solidFill>
                                <a:latin typeface="Cambria Math" panose="02040503050406030204" pitchFamily="18" charset="0"/>
                              </a:rPr>
                            </m:ctrlPr>
                          </m:sSubPr>
                          <m:e>
                            <m:r>
                              <a:rPr kumimoji="1" lang="en-US" altLang="ja-JP" sz="2400" b="0" i="1" smtClean="0">
                                <a:solidFill>
                                  <a:schemeClr val="bg1"/>
                                </a:solidFill>
                                <a:latin typeface="Cambria Math" panose="02040503050406030204" pitchFamily="18" charset="0"/>
                              </a:rPr>
                              <m:t>𝐸</m:t>
                            </m:r>
                          </m:e>
                          <m:sub>
                            <m:r>
                              <a:rPr kumimoji="1" lang="en-US" altLang="ja-JP" sz="2400" b="0" i="1" smtClean="0">
                                <a:solidFill>
                                  <a:schemeClr val="bg1"/>
                                </a:solidFill>
                                <a:latin typeface="Cambria Math" panose="02040503050406030204" pitchFamily="18" charset="0"/>
                              </a:rPr>
                              <m:t>𝑖</m:t>
                            </m:r>
                          </m:sub>
                        </m:sSub>
                      </m:e>
                    </m:acc>
                    <m:r>
                      <a:rPr kumimoji="1" lang="en-US" altLang="ja-JP" sz="2400" b="0" i="1" smtClean="0">
                        <a:solidFill>
                          <a:schemeClr val="bg1"/>
                        </a:solidFill>
                        <a:latin typeface="Cambria Math" panose="02040503050406030204" pitchFamily="18" charset="0"/>
                      </a:rPr>
                      <m:t>=</m:t>
                    </m:r>
                    <m:r>
                      <a:rPr kumimoji="1" lang="en-US" altLang="ja-JP" sz="2400" b="0" i="1" smtClean="0">
                        <a:solidFill>
                          <a:schemeClr val="bg1"/>
                        </a:solidFill>
                        <a:latin typeface="Cambria Math" panose="02040503050406030204" pitchFamily="18" charset="0"/>
                      </a:rPr>
                      <m:t>𝑠𝑐𝑜𝑟𝑒</m:t>
                    </m:r>
                    <m:d>
                      <m:dPr>
                        <m:ctrlPr>
                          <a:rPr kumimoji="1" lang="en-US" altLang="ja-JP" sz="2400" b="0" i="1" smtClean="0">
                            <a:solidFill>
                              <a:schemeClr val="bg1"/>
                            </a:solidFill>
                            <a:latin typeface="Cambria Math" panose="02040503050406030204" pitchFamily="18" charset="0"/>
                          </a:rPr>
                        </m:ctrlPr>
                      </m:dPr>
                      <m:e>
                        <m:sSub>
                          <m:sSubPr>
                            <m:ctrlPr>
                              <a:rPr kumimoji="1" lang="en-US" altLang="ja-JP" sz="2400" b="0" i="1" smtClean="0">
                                <a:solidFill>
                                  <a:schemeClr val="bg1"/>
                                </a:solidFill>
                                <a:latin typeface="Cambria Math" panose="02040503050406030204" pitchFamily="18" charset="0"/>
                              </a:rPr>
                            </m:ctrlPr>
                          </m:sSubPr>
                          <m:e>
                            <m:r>
                              <m:rPr>
                                <m:sty m:val="p"/>
                              </m:rPr>
                              <a:rPr kumimoji="1" lang="en-US" altLang="ja-JP" sz="2400" b="0" i="0" smtClean="0">
                                <a:solidFill>
                                  <a:schemeClr val="bg1"/>
                                </a:solidFill>
                                <a:latin typeface="Cambria Math" panose="02040503050406030204" pitchFamily="18" charset="0"/>
                              </a:rPr>
                              <m:t>Tok</m:t>
                            </m:r>
                          </m:e>
                          <m:sub>
                            <m:r>
                              <a:rPr kumimoji="1" lang="en-US" altLang="ja-JP" sz="2400" b="0" i="1" smtClean="0">
                                <a:solidFill>
                                  <a:schemeClr val="bg1"/>
                                </a:solidFill>
                                <a:latin typeface="Cambria Math" panose="02040503050406030204" pitchFamily="18" charset="0"/>
                              </a:rPr>
                              <m:t>𝑖</m:t>
                            </m:r>
                          </m:sub>
                        </m:sSub>
                      </m:e>
                    </m:d>
                    <m:r>
                      <a:rPr kumimoji="1" lang="en-US" altLang="ja-JP" sz="2400" b="0" i="1" smtClean="0">
                        <a:solidFill>
                          <a:schemeClr val="bg1"/>
                        </a:solidFill>
                        <a:latin typeface="Cambria Math" panose="02040503050406030204" pitchFamily="18" charset="0"/>
                        <a:ea typeface="Cambria Math" panose="02040503050406030204" pitchFamily="18" charset="0"/>
                      </a:rPr>
                      <m:t>×</m:t>
                    </m:r>
                    <m:sSub>
                      <m:sSubPr>
                        <m:ctrlPr>
                          <a:rPr kumimoji="1" lang="en-US" altLang="ja-JP" sz="2400" b="0" i="1" smtClean="0">
                            <a:solidFill>
                              <a:schemeClr val="bg1"/>
                            </a:solidFill>
                            <a:latin typeface="Cambria Math" panose="02040503050406030204" pitchFamily="18" charset="0"/>
                            <a:ea typeface="Cambria Math" panose="02040503050406030204" pitchFamily="18" charset="0"/>
                          </a:rPr>
                        </m:ctrlPr>
                      </m:sSubPr>
                      <m:e>
                        <m:r>
                          <a:rPr kumimoji="1" lang="en-US" altLang="ja-JP" sz="2400" b="0" i="1" smtClean="0">
                            <a:solidFill>
                              <a:schemeClr val="bg1"/>
                            </a:solidFill>
                            <a:latin typeface="Cambria Math" panose="02040503050406030204" pitchFamily="18" charset="0"/>
                            <a:ea typeface="Cambria Math" panose="02040503050406030204" pitchFamily="18" charset="0"/>
                          </a:rPr>
                          <m:t>𝐸</m:t>
                        </m:r>
                      </m:e>
                      <m:sub>
                        <m:r>
                          <a:rPr kumimoji="1" lang="en-US" altLang="ja-JP" sz="2400" b="0" i="1" smtClean="0">
                            <a:solidFill>
                              <a:schemeClr val="bg1"/>
                            </a:solidFill>
                            <a:latin typeface="Cambria Math" panose="02040503050406030204" pitchFamily="18" charset="0"/>
                            <a:ea typeface="Cambria Math" panose="02040503050406030204" pitchFamily="18" charset="0"/>
                          </a:rPr>
                          <m:t>𝑖</m:t>
                        </m:r>
                      </m:sub>
                    </m:sSub>
                  </m:oMath>
                </a14:m>
                <a:r>
                  <a:rPr kumimoji="1" lang="ja-JP" altLang="en-US" sz="2400" dirty="0">
                    <a:solidFill>
                      <a:schemeClr val="bg1"/>
                    </a:solidFill>
                  </a:rPr>
                  <a:t> </a:t>
                </a:r>
                <a:endParaRPr kumimoji="1" lang="en-US" altLang="ja-JP" sz="2400" dirty="0">
                  <a:solidFill>
                    <a:schemeClr val="bg1"/>
                  </a:solidFill>
                </a:endParaRPr>
              </a:p>
              <a:p>
                <a:endParaRPr kumimoji="1" lang="en-US" altLang="ja-JP" sz="2400" dirty="0">
                  <a:solidFill>
                    <a:schemeClr val="bg1"/>
                  </a:solidFill>
                </a:endParaRPr>
              </a:p>
              <a:p>
                <a:r>
                  <a:rPr kumimoji="1" lang="ja-JP" altLang="en-US" sz="2000" dirty="0">
                    <a:solidFill>
                      <a:schemeClr val="bg1"/>
                    </a:solidFill>
                  </a:rPr>
                  <a:t>を用いて大和の手法に適用</a:t>
                </a:r>
                <a:endParaRPr kumimoji="1" lang="ja-JP" altLang="en-US" sz="2000" dirty="0">
                  <a:solidFill>
                    <a:schemeClr val="bg1"/>
                  </a:solidFill>
                  <a:latin typeface="+mn-ea"/>
                </a:endParaRPr>
              </a:p>
            </p:txBody>
          </p:sp>
        </mc:Choice>
        <mc:Fallback>
          <p:sp>
            <p:nvSpPr>
              <p:cNvPr id="12" name="テキスト ボックス 11">
                <a:extLst>
                  <a:ext uri="{FF2B5EF4-FFF2-40B4-BE49-F238E27FC236}">
                    <a16:creationId xmlns:a16="http://schemas.microsoft.com/office/drawing/2014/main" id="{2F951174-C000-FD82-C06A-A76B05B7C25E}"/>
                  </a:ext>
                </a:extLst>
              </p:cNvPr>
              <p:cNvSpPr txBox="1">
                <a:spLocks noRot="1" noChangeAspect="1" noMove="1" noResize="1" noEditPoints="1" noAdjustHandles="1" noChangeArrowheads="1" noChangeShapeType="1" noTextEdit="1"/>
              </p:cNvSpPr>
              <p:nvPr/>
            </p:nvSpPr>
            <p:spPr>
              <a:xfrm>
                <a:off x="4165986" y="1783799"/>
                <a:ext cx="4475377" cy="1794979"/>
              </a:xfrm>
              <a:prstGeom prst="rect">
                <a:avLst/>
              </a:prstGeom>
              <a:blipFill>
                <a:blip r:embed="rId3"/>
                <a:stretch>
                  <a:fillRect l="-3401" t="-5102" b="-4422"/>
                </a:stretch>
              </a:blipFill>
            </p:spPr>
            <p:txBody>
              <a:bodyPr/>
              <a:lstStyle/>
              <a:p>
                <a:r>
                  <a:rPr lang="ja-JP" altLang="en-US">
                    <a:noFill/>
                  </a:rPr>
                  <a:t> </a:t>
                </a:r>
              </a:p>
            </p:txBody>
          </p:sp>
        </mc:Fallback>
      </mc:AlternateContent>
      <p:pic>
        <p:nvPicPr>
          <p:cNvPr id="101" name="図 100">
            <a:extLst>
              <a:ext uri="{FF2B5EF4-FFF2-40B4-BE49-F238E27FC236}">
                <a16:creationId xmlns:a16="http://schemas.microsoft.com/office/drawing/2014/main" id="{C3FBA828-9FA4-867C-B537-787F6FDFFF3F}"/>
              </a:ext>
            </a:extLst>
          </p:cNvPr>
          <p:cNvPicPr>
            <a:picLocks noChangeAspect="1"/>
          </p:cNvPicPr>
          <p:nvPr/>
        </p:nvPicPr>
        <p:blipFill>
          <a:blip r:embed="rId4"/>
          <a:stretch>
            <a:fillRect/>
          </a:stretch>
        </p:blipFill>
        <p:spPr>
          <a:xfrm>
            <a:off x="524732" y="1411521"/>
            <a:ext cx="3208326" cy="4804793"/>
          </a:xfrm>
          <a:prstGeom prst="rect">
            <a:avLst/>
          </a:prstGeom>
        </p:spPr>
      </p:pic>
      <p:sp>
        <p:nvSpPr>
          <p:cNvPr id="109" name="正方形/長方形 108">
            <a:extLst>
              <a:ext uri="{FF2B5EF4-FFF2-40B4-BE49-F238E27FC236}">
                <a16:creationId xmlns:a16="http://schemas.microsoft.com/office/drawing/2014/main" id="{0225A5E1-35D4-A2B5-DB0C-A20737C3F113}"/>
              </a:ext>
            </a:extLst>
          </p:cNvPr>
          <p:cNvSpPr/>
          <p:nvPr/>
        </p:nvSpPr>
        <p:spPr>
          <a:xfrm>
            <a:off x="4757350" y="2471003"/>
            <a:ext cx="1742303" cy="420570"/>
          </a:xfrm>
          <a:prstGeom prst="rect">
            <a:avLst/>
          </a:prstGeom>
          <a:noFill/>
          <a:ln w="28575">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3" name="テキスト ボックス 2">
                <a:extLst>
                  <a:ext uri="{FF2B5EF4-FFF2-40B4-BE49-F238E27FC236}">
                    <a16:creationId xmlns:a16="http://schemas.microsoft.com/office/drawing/2014/main" id="{5908408B-2461-C716-EBE8-49A3D5F60646}"/>
                  </a:ext>
                </a:extLst>
              </p:cNvPr>
              <p:cNvSpPr txBox="1"/>
              <p:nvPr/>
            </p:nvSpPr>
            <p:spPr>
              <a:xfrm>
                <a:off x="4165986" y="4140803"/>
                <a:ext cx="4475377" cy="923330"/>
              </a:xfrm>
              <a:prstGeom prst="rect">
                <a:avLst/>
              </a:prstGeom>
              <a:noFill/>
              <a:ln w="19050">
                <a:solidFill>
                  <a:schemeClr val="accent5">
                    <a:lumMod val="75000"/>
                  </a:schemeClr>
                </a:solidFill>
              </a:ln>
            </p:spPr>
            <p:txBody>
              <a:bodyPr wrap="square" lIns="0" tIns="0" rIns="0" bIns="0" rtlCol="0">
                <a:spAutoFit/>
              </a:bodyPr>
              <a:lstStyle/>
              <a:p>
                <a:r>
                  <a:rPr kumimoji="1" lang="ja-JP" altLang="en-US" sz="2000" dirty="0">
                    <a:solidFill>
                      <a:schemeClr val="bg1"/>
                    </a:solidFill>
                    <a:latin typeface="Cambria Math" panose="02040503050406030204" pitchFamily="18" charset="0"/>
                  </a:rPr>
                  <a:t>カスタムストップワード辞書を用いて</a:t>
                </a:r>
                <a:endParaRPr kumimoji="1" lang="en-US" altLang="ja-JP" sz="2000" dirty="0">
                  <a:solidFill>
                    <a:schemeClr val="bg1"/>
                  </a:solidFill>
                  <a:latin typeface="Cambria Math" panose="02040503050406030204" pitchFamily="18" charset="0"/>
                </a:endParaRPr>
              </a:p>
              <a:p>
                <a:endParaRPr kumimoji="1" lang="en-US" altLang="ja-JP" sz="2000" b="0" i="1" dirty="0">
                  <a:solidFill>
                    <a:schemeClr val="bg1"/>
                  </a:solidFill>
                  <a:latin typeface="Cambria Math" panose="02040503050406030204" pitchFamily="18" charset="0"/>
                </a:endParaRPr>
              </a:p>
              <a:p>
                <a14:m>
                  <m:oMath xmlns:m="http://schemas.openxmlformats.org/officeDocument/2006/math">
                    <m:r>
                      <a:rPr kumimoji="1" lang="en-US" altLang="ja-JP" sz="2000" b="0" i="1" smtClean="0">
                        <a:solidFill>
                          <a:schemeClr val="bg1"/>
                        </a:solidFill>
                        <a:latin typeface="Cambria Math" panose="02040503050406030204" pitchFamily="18" charset="0"/>
                      </a:rPr>
                      <m:t>𝑠𝑐𝑜𝑟𝑒</m:t>
                    </m:r>
                    <m:d>
                      <m:dPr>
                        <m:ctrlPr>
                          <a:rPr kumimoji="1" lang="en-US" altLang="ja-JP" sz="2000" b="0" i="1" smtClean="0">
                            <a:solidFill>
                              <a:schemeClr val="bg1"/>
                            </a:solidFill>
                            <a:latin typeface="Cambria Math" panose="02040503050406030204" pitchFamily="18" charset="0"/>
                          </a:rPr>
                        </m:ctrlPr>
                      </m:dPr>
                      <m:e>
                        <m:sSub>
                          <m:sSubPr>
                            <m:ctrlPr>
                              <a:rPr kumimoji="1" lang="en-US" altLang="ja-JP" sz="2000" b="0" i="1" smtClean="0">
                                <a:solidFill>
                                  <a:schemeClr val="bg1"/>
                                </a:solidFill>
                                <a:latin typeface="Cambria Math" panose="02040503050406030204" pitchFamily="18" charset="0"/>
                              </a:rPr>
                            </m:ctrlPr>
                          </m:sSubPr>
                          <m:e>
                            <m:r>
                              <m:rPr>
                                <m:sty m:val="p"/>
                              </m:rPr>
                              <a:rPr kumimoji="1" lang="en-US" altLang="ja-JP" sz="2000" b="0" i="0" smtClean="0">
                                <a:solidFill>
                                  <a:schemeClr val="bg1"/>
                                </a:solidFill>
                                <a:latin typeface="Cambria Math" panose="02040503050406030204" pitchFamily="18" charset="0"/>
                              </a:rPr>
                              <m:t>Tok</m:t>
                            </m:r>
                          </m:e>
                          <m:sub>
                            <m:r>
                              <a:rPr kumimoji="1" lang="en-US" altLang="ja-JP" sz="2000" b="0" i="1" smtClean="0">
                                <a:solidFill>
                                  <a:schemeClr val="bg1"/>
                                </a:solidFill>
                                <a:latin typeface="Cambria Math" panose="02040503050406030204" pitchFamily="18" charset="0"/>
                              </a:rPr>
                              <m:t>𝑖</m:t>
                            </m:r>
                          </m:sub>
                        </m:sSub>
                      </m:e>
                    </m:d>
                  </m:oMath>
                </a14:m>
                <a:r>
                  <a:rPr kumimoji="1" lang="en-US" altLang="ja-JP" sz="2000" dirty="0">
                    <a:solidFill>
                      <a:schemeClr val="bg1"/>
                    </a:solidFill>
                  </a:rPr>
                  <a:t> </a:t>
                </a:r>
                <a:r>
                  <a:rPr kumimoji="1" lang="ja-JP" altLang="en-US" sz="2000" dirty="0">
                    <a:solidFill>
                      <a:schemeClr val="bg1"/>
                    </a:solidFill>
                  </a:rPr>
                  <a:t>を事前に算出</a:t>
                </a:r>
                <a:endParaRPr kumimoji="1" lang="en-US" altLang="ja-JP" sz="2000" dirty="0">
                  <a:solidFill>
                    <a:schemeClr val="bg1"/>
                  </a:solidFill>
                </a:endParaRPr>
              </a:p>
            </p:txBody>
          </p:sp>
        </mc:Choice>
        <mc:Fallback>
          <p:sp>
            <p:nvSpPr>
              <p:cNvPr id="3" name="テキスト ボックス 2">
                <a:extLst>
                  <a:ext uri="{FF2B5EF4-FFF2-40B4-BE49-F238E27FC236}">
                    <a16:creationId xmlns:a16="http://schemas.microsoft.com/office/drawing/2014/main" id="{5908408B-2461-C716-EBE8-49A3D5F60646}"/>
                  </a:ext>
                </a:extLst>
              </p:cNvPr>
              <p:cNvSpPr txBox="1">
                <a:spLocks noRot="1" noChangeAspect="1" noMove="1" noResize="1" noEditPoints="1" noAdjustHandles="1" noChangeArrowheads="1" noChangeShapeType="1" noTextEdit="1"/>
              </p:cNvSpPr>
              <p:nvPr/>
            </p:nvSpPr>
            <p:spPr>
              <a:xfrm>
                <a:off x="4165986" y="4140803"/>
                <a:ext cx="4475377" cy="923330"/>
              </a:xfrm>
              <a:prstGeom prst="rect">
                <a:avLst/>
              </a:prstGeom>
              <a:blipFill>
                <a:blip r:embed="rId5"/>
                <a:stretch>
                  <a:fillRect l="-3252" t="-9032" b="-12903"/>
                </a:stretch>
              </a:blipFill>
              <a:ln w="19050">
                <a:solidFill>
                  <a:schemeClr val="accent5">
                    <a:lumMod val="75000"/>
                  </a:schemeClr>
                </a:solidFill>
              </a:ln>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24994F2F-D0AF-BE12-1C42-881987A9D5CF}"/>
              </a:ext>
            </a:extLst>
          </p:cNvPr>
          <p:cNvSpPr txBox="1"/>
          <p:nvPr/>
        </p:nvSpPr>
        <p:spPr>
          <a:xfrm>
            <a:off x="4165986" y="5280770"/>
            <a:ext cx="4475377" cy="615553"/>
          </a:xfrm>
          <a:prstGeom prst="rect">
            <a:avLst/>
          </a:prstGeom>
          <a:noFill/>
        </p:spPr>
        <p:txBody>
          <a:bodyPr wrap="square" lIns="0" tIns="0" rIns="0" bIns="0" rtlCol="0">
            <a:spAutoFit/>
          </a:bodyPr>
          <a:lstStyle/>
          <a:p>
            <a:pPr marL="342900" indent="-342900">
              <a:buFont typeface="Symbol" panose="05050102010706020507" pitchFamily="18" charset="2"/>
              <a:buChar char="Þ"/>
            </a:pPr>
            <a:r>
              <a:rPr kumimoji="1" lang="ja-JP" altLang="en-US" sz="2000" dirty="0">
                <a:solidFill>
                  <a:schemeClr val="bg1"/>
                </a:solidFill>
                <a:latin typeface="Cambria Math" panose="02040503050406030204" pitchFamily="18" charset="0"/>
              </a:rPr>
              <a:t>提案手法 </a:t>
            </a:r>
            <a:r>
              <a:rPr kumimoji="1" lang="en-US" altLang="ja-JP" sz="2000" dirty="0">
                <a:solidFill>
                  <a:schemeClr val="bg1"/>
                </a:solidFill>
                <a:latin typeface="Cambria Math" panose="02040503050406030204" pitchFamily="18" charset="0"/>
              </a:rPr>
              <a:t>1 </a:t>
            </a:r>
            <a:r>
              <a:rPr kumimoji="1" lang="ja-JP" altLang="en-US" sz="2000" dirty="0">
                <a:solidFill>
                  <a:schemeClr val="bg1"/>
                </a:solidFill>
                <a:latin typeface="Cambria Math" panose="02040503050406030204" pitchFamily="18" charset="0"/>
              </a:rPr>
              <a:t>と比較して</a:t>
            </a:r>
            <a:endParaRPr kumimoji="1" lang="en-US" altLang="ja-JP" sz="2000" dirty="0">
              <a:solidFill>
                <a:schemeClr val="bg1"/>
              </a:solidFill>
              <a:latin typeface="Cambria Math" panose="02040503050406030204" pitchFamily="18" charset="0"/>
            </a:endParaRPr>
          </a:p>
          <a:p>
            <a:r>
              <a:rPr kumimoji="1" lang="ja-JP" altLang="en-US" sz="2000" dirty="0">
                <a:solidFill>
                  <a:schemeClr val="bg1"/>
                </a:solidFill>
                <a:latin typeface="Cambria Math" panose="02040503050406030204" pitchFamily="18" charset="0"/>
              </a:rPr>
              <a:t>　 モデルパラメータ数の削減</a:t>
            </a:r>
            <a:endParaRPr kumimoji="1" lang="en-US" altLang="ja-JP" sz="2000" dirty="0">
              <a:solidFill>
                <a:schemeClr val="bg1"/>
              </a:solidFill>
              <a:latin typeface="Cambria Math" panose="02040503050406030204" pitchFamily="18" charset="0"/>
            </a:endParaRPr>
          </a:p>
        </p:txBody>
      </p:sp>
    </p:spTree>
    <p:extLst>
      <p:ext uri="{BB962C8B-B14F-4D97-AF65-F5344CB8AC3E}">
        <p14:creationId xmlns:p14="http://schemas.microsoft.com/office/powerpoint/2010/main" val="1076872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2B901-3EC3-E74E-1647-9E6C2717E5D9}"/>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940991CD-A47C-4CB2-B2B2-9F4C7F32F05D}"/>
              </a:ext>
            </a:extLst>
          </p:cNvPr>
          <p:cNvSpPr txBox="1"/>
          <p:nvPr/>
        </p:nvSpPr>
        <p:spPr>
          <a:xfrm>
            <a:off x="119742" y="92705"/>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2</a:t>
            </a:r>
          </a:p>
          <a:p>
            <a:pPr marL="0" lvl="0" indent="0" algn="l" rtl="0">
              <a:spcBef>
                <a:spcPts val="0"/>
              </a:spcBef>
              <a:spcAft>
                <a:spcPts val="0"/>
              </a:spcAft>
              <a:buNone/>
            </a:pPr>
            <a:r>
              <a:rPr lang="en-US" sz="2400" b="1" dirty="0">
                <a:latin typeface="+mn-ea"/>
                <a:ea typeface="+mn-ea"/>
              </a:rPr>
              <a:t>	</a:t>
            </a:r>
            <a:r>
              <a:rPr lang="ja-JP" altLang="en-US" sz="2400" b="1" dirty="0">
                <a:latin typeface="+mn-ea"/>
                <a:ea typeface="+mn-ea"/>
              </a:rPr>
              <a:t>スケーリング層を導入した要約文情報の統合手法モデル</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09C6F8CE-97D5-3B3F-5323-30BC5C59EA94}"/>
              </a:ext>
            </a:extLst>
          </p:cNvPr>
          <p:cNvSpPr>
            <a:spLocks noGrp="1"/>
          </p:cNvSpPr>
          <p:nvPr>
            <p:ph type="sldNum" sz="quarter" idx="12"/>
          </p:nvPr>
        </p:nvSpPr>
        <p:spPr/>
        <p:txBody>
          <a:bodyPr/>
          <a:lstStyle/>
          <a:p>
            <a:fld id="{84E5AB44-6C43-4864-84E5-D75B94A07FCF}" type="slidenum">
              <a:rPr kumimoji="1" lang="ja-JP" altLang="en-US" smtClean="0"/>
              <a:t>17</a:t>
            </a:fld>
            <a:endParaRPr kumimoji="1" lang="ja-JP" altLang="en-US"/>
          </a:p>
        </p:txBody>
      </p:sp>
      <p:sp>
        <p:nvSpPr>
          <p:cNvPr id="2" name="正方形/長方形 1">
            <a:extLst>
              <a:ext uri="{FF2B5EF4-FFF2-40B4-BE49-F238E27FC236}">
                <a16:creationId xmlns:a16="http://schemas.microsoft.com/office/drawing/2014/main" id="{EAE7723E-D221-5EFD-E92E-0BDFCD280356}"/>
              </a:ext>
            </a:extLst>
          </p:cNvPr>
          <p:cNvSpPr/>
          <p:nvPr/>
        </p:nvSpPr>
        <p:spPr>
          <a:xfrm>
            <a:off x="222738" y="1386808"/>
            <a:ext cx="8698526" cy="479145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1" name="図 100">
            <a:extLst>
              <a:ext uri="{FF2B5EF4-FFF2-40B4-BE49-F238E27FC236}">
                <a16:creationId xmlns:a16="http://schemas.microsoft.com/office/drawing/2014/main" id="{53231665-D278-9746-07E0-C911510EFA54}"/>
              </a:ext>
            </a:extLst>
          </p:cNvPr>
          <p:cNvPicPr>
            <a:picLocks noChangeAspect="1"/>
          </p:cNvPicPr>
          <p:nvPr/>
        </p:nvPicPr>
        <p:blipFill>
          <a:blip r:embed="rId3"/>
          <a:stretch>
            <a:fillRect/>
          </a:stretch>
        </p:blipFill>
        <p:spPr>
          <a:xfrm>
            <a:off x="524732" y="1411521"/>
            <a:ext cx="3208326" cy="4804793"/>
          </a:xfrm>
          <a:prstGeom prst="rect">
            <a:avLst/>
          </a:prstGeom>
        </p:spPr>
      </p:pic>
      <p:sp>
        <p:nvSpPr>
          <p:cNvPr id="106" name="テキスト ボックス 105">
            <a:extLst>
              <a:ext uri="{FF2B5EF4-FFF2-40B4-BE49-F238E27FC236}">
                <a16:creationId xmlns:a16="http://schemas.microsoft.com/office/drawing/2014/main" id="{E544605B-B902-F525-18EB-7EC05D5B134F}"/>
              </a:ext>
            </a:extLst>
          </p:cNvPr>
          <p:cNvSpPr txBox="1"/>
          <p:nvPr/>
        </p:nvSpPr>
        <p:spPr>
          <a:xfrm>
            <a:off x="4035052" y="5013620"/>
            <a:ext cx="4672426" cy="1015663"/>
          </a:xfrm>
          <a:prstGeom prst="rect">
            <a:avLst/>
          </a:prstGeom>
          <a:ln>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ja-JP" altLang="en-US" sz="2000" dirty="0">
                <a:solidFill>
                  <a:schemeClr val="bg1"/>
                </a:solidFill>
              </a:rPr>
              <a:t>カスタムストップワード辞書は</a:t>
            </a:r>
            <a:r>
              <a:rPr kumimoji="1" lang="en-US" altLang="ja-JP" sz="2000" dirty="0">
                <a:solidFill>
                  <a:schemeClr val="bg1"/>
                </a:solidFill>
              </a:rPr>
              <a:t> </a:t>
            </a:r>
          </a:p>
          <a:p>
            <a:r>
              <a:rPr kumimoji="1" lang="en-US" altLang="ja-JP" sz="2000" dirty="0" err="1">
                <a:solidFill>
                  <a:schemeClr val="bg1"/>
                </a:solidFill>
              </a:rPr>
              <a:t>spaCy</a:t>
            </a:r>
            <a:r>
              <a:rPr kumimoji="1" lang="en-US" altLang="ja-JP" sz="2000" dirty="0">
                <a:solidFill>
                  <a:schemeClr val="bg1"/>
                </a:solidFill>
              </a:rPr>
              <a:t>, </a:t>
            </a:r>
            <a:r>
              <a:rPr kumimoji="1" lang="en-US" altLang="ja-JP" sz="2000" dirty="0" err="1">
                <a:solidFill>
                  <a:schemeClr val="bg1"/>
                </a:solidFill>
              </a:rPr>
              <a:t>slothLib</a:t>
            </a:r>
            <a:r>
              <a:rPr kumimoji="1" lang="en-US" altLang="ja-JP" sz="2000" dirty="0">
                <a:solidFill>
                  <a:schemeClr val="bg1"/>
                </a:solidFill>
              </a:rPr>
              <a:t> </a:t>
            </a:r>
            <a:r>
              <a:rPr kumimoji="1" lang="ja-JP" altLang="en-US" sz="2000" dirty="0">
                <a:solidFill>
                  <a:schemeClr val="bg1"/>
                </a:solidFill>
              </a:rPr>
              <a:t>で定義されているもの</a:t>
            </a:r>
            <a:r>
              <a:rPr kumimoji="1" lang="en-US" altLang="ja-JP" sz="2000" dirty="0">
                <a:solidFill>
                  <a:schemeClr val="bg1"/>
                </a:solidFill>
              </a:rPr>
              <a:t>, </a:t>
            </a:r>
            <a:r>
              <a:rPr kumimoji="1" lang="ja-JP" altLang="en-US" sz="2000" dirty="0">
                <a:solidFill>
                  <a:schemeClr val="bg1"/>
                </a:solidFill>
              </a:rPr>
              <a:t>句読点や記号</a:t>
            </a:r>
            <a:r>
              <a:rPr kumimoji="1" lang="en-US" altLang="ja-JP" sz="2000" dirty="0">
                <a:solidFill>
                  <a:schemeClr val="bg1"/>
                </a:solidFill>
              </a:rPr>
              <a:t>, </a:t>
            </a:r>
            <a:r>
              <a:rPr kumimoji="1" lang="en-US" altLang="ja-JP" sz="2000" b="1" dirty="0">
                <a:solidFill>
                  <a:schemeClr val="bg1"/>
                </a:solidFill>
              </a:rPr>
              <a:t>[PAD]</a:t>
            </a:r>
            <a:endParaRPr kumimoji="1" lang="ja-JP" altLang="en-US" sz="2000" b="1" dirty="0"/>
          </a:p>
        </p:txBody>
      </p:sp>
      <p:grpSp>
        <p:nvGrpSpPr>
          <p:cNvPr id="3" name="グループ化 2">
            <a:extLst>
              <a:ext uri="{FF2B5EF4-FFF2-40B4-BE49-F238E27FC236}">
                <a16:creationId xmlns:a16="http://schemas.microsoft.com/office/drawing/2014/main" id="{71A43551-3E06-C0FC-BCD6-8870B3F98C16}"/>
              </a:ext>
            </a:extLst>
          </p:cNvPr>
          <p:cNvGrpSpPr/>
          <p:nvPr/>
        </p:nvGrpSpPr>
        <p:grpSpPr>
          <a:xfrm>
            <a:off x="3190602" y="1759689"/>
            <a:ext cx="5578429" cy="2881050"/>
            <a:chOff x="3062934" y="1555865"/>
            <a:chExt cx="5578429" cy="2881050"/>
          </a:xfrm>
        </p:grpSpPr>
        <mc:AlternateContent xmlns:mc="http://schemas.openxmlformats.org/markup-compatibility/2006">
          <mc:Choice xmlns:a14="http://schemas.microsoft.com/office/drawing/2010/main" Requires="a14">
            <p:sp>
              <p:nvSpPr>
                <p:cNvPr id="102" name="テキスト ボックス 101">
                  <a:extLst>
                    <a:ext uri="{FF2B5EF4-FFF2-40B4-BE49-F238E27FC236}">
                      <a16:creationId xmlns:a16="http://schemas.microsoft.com/office/drawing/2014/main" id="{CA57CD72-6CF1-764D-0C83-D83FB7F09C64}"/>
                    </a:ext>
                  </a:extLst>
                </p:cNvPr>
                <p:cNvSpPr txBox="1"/>
                <p:nvPr/>
              </p:nvSpPr>
              <p:spPr>
                <a:xfrm>
                  <a:off x="4165986" y="3651187"/>
                  <a:ext cx="4475377" cy="785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chemeClr val="bg1"/>
                            </a:solidFill>
                            <a:latin typeface="Cambria Math" panose="02040503050406030204" pitchFamily="18" charset="0"/>
                          </a:rPr>
                          <m:t>𝑠𝑐𝑜𝑟𝑒</m:t>
                        </m:r>
                        <m:d>
                          <m:dPr>
                            <m:ctrlPr>
                              <a:rPr kumimoji="1" lang="en-US" altLang="ja-JP" sz="2400" b="0" i="1" smtClean="0">
                                <a:solidFill>
                                  <a:schemeClr val="bg1"/>
                                </a:solidFill>
                                <a:latin typeface="Cambria Math" panose="02040503050406030204" pitchFamily="18" charset="0"/>
                              </a:rPr>
                            </m:ctrlPr>
                          </m:dPr>
                          <m:e>
                            <m:sSub>
                              <m:sSubPr>
                                <m:ctrlPr>
                                  <a:rPr kumimoji="1" lang="en-US" altLang="ja-JP" sz="2400" b="0" i="1" smtClean="0">
                                    <a:solidFill>
                                      <a:schemeClr val="bg1"/>
                                    </a:solidFill>
                                    <a:latin typeface="Cambria Math" panose="02040503050406030204" pitchFamily="18" charset="0"/>
                                  </a:rPr>
                                </m:ctrlPr>
                              </m:sSubPr>
                              <m:e>
                                <m:r>
                                  <m:rPr>
                                    <m:sty m:val="p"/>
                                  </m:rPr>
                                  <a:rPr kumimoji="1" lang="en-US" altLang="ja-JP" sz="2400" b="0" i="0" smtClean="0">
                                    <a:solidFill>
                                      <a:schemeClr val="bg1"/>
                                    </a:solidFill>
                                    <a:latin typeface="Cambria Math" panose="02040503050406030204" pitchFamily="18" charset="0"/>
                                  </a:rPr>
                                  <m:t>Tok</m:t>
                                </m:r>
                              </m:e>
                              <m:sub>
                                <m:r>
                                  <a:rPr kumimoji="1" lang="en-US" altLang="ja-JP" sz="2400" b="0" i="1" smtClean="0">
                                    <a:solidFill>
                                      <a:schemeClr val="bg1"/>
                                    </a:solidFill>
                                    <a:latin typeface="Cambria Math" panose="02040503050406030204" pitchFamily="18" charset="0"/>
                                  </a:rPr>
                                  <m:t>𝑖</m:t>
                                </m:r>
                              </m:sub>
                            </m:sSub>
                          </m:e>
                        </m:d>
                        <m:r>
                          <a:rPr kumimoji="1" lang="en-US" altLang="ja-JP" sz="2400" b="0" i="1" smtClean="0">
                            <a:solidFill>
                              <a:schemeClr val="bg1"/>
                            </a:solidFill>
                            <a:latin typeface="Cambria Math" panose="02040503050406030204" pitchFamily="18" charset="0"/>
                          </a:rPr>
                          <m:t>=</m:t>
                        </m:r>
                        <m:r>
                          <a:rPr kumimoji="1" lang="ja-JP" altLang="en-US" sz="2400" b="0" i="1" smtClean="0">
                            <a:solidFill>
                              <a:schemeClr val="bg1"/>
                            </a:solidFill>
                            <a:latin typeface="Cambria Math" panose="02040503050406030204" pitchFamily="18" charset="0"/>
                          </a:rPr>
                          <m:t>𝛼</m:t>
                        </m:r>
                        <m:r>
                          <a:rPr kumimoji="1" lang="en-US" altLang="ja-JP" sz="2400" b="0" i="1" smtClean="0">
                            <a:solidFill>
                              <a:schemeClr val="bg1"/>
                            </a:solidFill>
                            <a:latin typeface="Cambria Math" panose="02040503050406030204" pitchFamily="18" charset="0"/>
                            <a:ea typeface="Cambria Math" panose="02040503050406030204" pitchFamily="18" charset="0"/>
                          </a:rPr>
                          <m:t>×</m:t>
                        </m:r>
                        <m:r>
                          <a:rPr kumimoji="1" lang="en-US" altLang="ja-JP" sz="2400" b="0" i="1" smtClean="0">
                            <a:solidFill>
                              <a:schemeClr val="bg1"/>
                            </a:solidFill>
                            <a:latin typeface="Cambria Math" panose="02040503050406030204" pitchFamily="18" charset="0"/>
                            <a:ea typeface="Cambria Math" panose="02040503050406030204" pitchFamily="18" charset="0"/>
                          </a:rPr>
                          <m:t>𝑡𝑓𝑖𝑑𝑓</m:t>
                        </m:r>
                        <m:d>
                          <m:dPr>
                            <m:ctrlPr>
                              <a:rPr kumimoji="1" lang="en-US" altLang="ja-JP" sz="2400" b="0" i="1" smtClean="0">
                                <a:solidFill>
                                  <a:schemeClr val="bg1"/>
                                </a:solidFill>
                                <a:latin typeface="Cambria Math" panose="02040503050406030204" pitchFamily="18" charset="0"/>
                              </a:rPr>
                            </m:ctrlPr>
                          </m:dPr>
                          <m:e>
                            <m:sSub>
                              <m:sSubPr>
                                <m:ctrlPr>
                                  <a:rPr kumimoji="1" lang="en-US" altLang="ja-JP" sz="2400" i="1">
                                    <a:solidFill>
                                      <a:schemeClr val="bg1"/>
                                    </a:solidFill>
                                    <a:latin typeface="Cambria Math" panose="02040503050406030204" pitchFamily="18" charset="0"/>
                                  </a:rPr>
                                </m:ctrlPr>
                              </m:sSubPr>
                              <m:e>
                                <m:r>
                                  <m:rPr>
                                    <m:sty m:val="p"/>
                                  </m:rPr>
                                  <a:rPr kumimoji="1" lang="en-US" altLang="ja-JP" sz="2400">
                                    <a:solidFill>
                                      <a:schemeClr val="bg1"/>
                                    </a:solidFill>
                                    <a:latin typeface="Cambria Math" panose="02040503050406030204" pitchFamily="18" charset="0"/>
                                  </a:rPr>
                                  <m:t>Tok</m:t>
                                </m:r>
                              </m:e>
                              <m:sub>
                                <m:r>
                                  <a:rPr kumimoji="1" lang="en-US" altLang="ja-JP" sz="2400" i="1">
                                    <a:solidFill>
                                      <a:schemeClr val="bg1"/>
                                    </a:solidFill>
                                    <a:latin typeface="Cambria Math" panose="02040503050406030204" pitchFamily="18" charset="0"/>
                                  </a:rPr>
                                  <m:t>𝑖</m:t>
                                </m:r>
                              </m:sub>
                            </m:sSub>
                            <m:r>
                              <a:rPr kumimoji="1" lang="en-US" altLang="ja-JP" sz="2400" b="0" i="1" smtClean="0">
                                <a:solidFill>
                                  <a:schemeClr val="bg1"/>
                                </a:solidFill>
                                <a:latin typeface="Cambria Math" panose="02040503050406030204" pitchFamily="18" charset="0"/>
                              </a:rPr>
                              <m:t>, </m:t>
                            </m:r>
                            <m:sSub>
                              <m:sSubPr>
                                <m:ctrlPr>
                                  <a:rPr kumimoji="1" lang="en-US" altLang="ja-JP" sz="2400" b="0" i="1" smtClean="0">
                                    <a:solidFill>
                                      <a:schemeClr val="bg1"/>
                                    </a:solidFill>
                                    <a:latin typeface="Cambria Math" panose="02040503050406030204" pitchFamily="18" charset="0"/>
                                  </a:rPr>
                                </m:ctrlPr>
                              </m:sSubPr>
                              <m:e>
                                <m:r>
                                  <m:rPr>
                                    <m:sty m:val="p"/>
                                  </m:rPr>
                                  <a:rPr kumimoji="1" lang="en-US" altLang="ja-JP" sz="2400" b="0" i="0" smtClean="0">
                                    <a:solidFill>
                                      <a:schemeClr val="bg1"/>
                                    </a:solidFill>
                                    <a:latin typeface="Cambria Math" panose="02040503050406030204" pitchFamily="18" charset="0"/>
                                  </a:rPr>
                                  <m:t>D</m:t>
                                </m:r>
                              </m:e>
                              <m:sub>
                                <m:r>
                                  <m:rPr>
                                    <m:sty m:val="p"/>
                                  </m:rPr>
                                  <a:rPr kumimoji="1" lang="en-US" altLang="ja-JP" sz="2400" b="0" i="0" smtClean="0">
                                    <a:solidFill>
                                      <a:schemeClr val="bg1"/>
                                    </a:solidFill>
                                    <a:latin typeface="Cambria Math" panose="02040503050406030204" pitchFamily="18" charset="0"/>
                                  </a:rPr>
                                  <m:t>summary</m:t>
                                </m:r>
                              </m:sub>
                            </m:sSub>
                          </m:e>
                        </m:d>
                        <m:r>
                          <a:rPr kumimoji="1" lang="en-US" altLang="ja-JP" sz="2400" b="0" i="1" smtClean="0">
                            <a:solidFill>
                              <a:schemeClr val="bg1"/>
                            </a:solidFill>
                            <a:latin typeface="Cambria Math" panose="02040503050406030204" pitchFamily="18" charset="0"/>
                          </a:rPr>
                          <m:t>+1</m:t>
                        </m:r>
                      </m:oMath>
                    </m:oMathPara>
                  </a14:m>
                  <a:endParaRPr kumimoji="1" lang="ja-JP" altLang="en-US" sz="2400" dirty="0">
                    <a:solidFill>
                      <a:schemeClr val="bg1"/>
                    </a:solidFill>
                  </a:endParaRPr>
                </a:p>
              </p:txBody>
            </p:sp>
          </mc:Choice>
          <mc:Fallback>
            <p:sp>
              <p:nvSpPr>
                <p:cNvPr id="102" name="テキスト ボックス 101">
                  <a:extLst>
                    <a:ext uri="{FF2B5EF4-FFF2-40B4-BE49-F238E27FC236}">
                      <a16:creationId xmlns:a16="http://schemas.microsoft.com/office/drawing/2014/main" id="{CA57CD72-6CF1-764D-0C83-D83FB7F09C64}"/>
                    </a:ext>
                  </a:extLst>
                </p:cNvPr>
                <p:cNvSpPr txBox="1">
                  <a:spLocks noRot="1" noChangeAspect="1" noMove="1" noResize="1" noEditPoints="1" noAdjustHandles="1" noChangeArrowheads="1" noChangeShapeType="1" noTextEdit="1"/>
                </p:cNvSpPr>
                <p:nvPr/>
              </p:nvSpPr>
              <p:spPr>
                <a:xfrm>
                  <a:off x="4165986" y="3651187"/>
                  <a:ext cx="4475377" cy="785728"/>
                </a:xfrm>
                <a:prstGeom prst="rect">
                  <a:avLst/>
                </a:prstGeom>
                <a:blipFill>
                  <a:blip r:embed="rId4"/>
                  <a:stretch>
                    <a:fillRect l="-272"/>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03" name="テキスト ボックス 102">
                  <a:extLst>
                    <a:ext uri="{FF2B5EF4-FFF2-40B4-BE49-F238E27FC236}">
                      <a16:creationId xmlns:a16="http://schemas.microsoft.com/office/drawing/2014/main" id="{EE628E2A-99BC-1FD2-0690-21FB4B328352}"/>
                    </a:ext>
                  </a:extLst>
                </p:cNvPr>
                <p:cNvSpPr txBox="1"/>
                <p:nvPr/>
              </p:nvSpPr>
              <p:spPr>
                <a:xfrm>
                  <a:off x="3641212" y="3259069"/>
                  <a:ext cx="4672426" cy="400110"/>
                </a:xfrm>
                <a:prstGeom prst="rect">
                  <a:avLst/>
                </a:prstGeom>
                <a:noFill/>
              </p:spPr>
              <p:txBody>
                <a:bodyPr wrap="square" rtlCol="0">
                  <a:spAutoFit/>
                </a:bodyPr>
                <a:lstStyle/>
                <a:p>
                  <a:r>
                    <a:rPr kumimoji="1" lang="ja-JP" altLang="en-US" sz="2000" dirty="0">
                      <a:solidFill>
                        <a:schemeClr val="bg1"/>
                      </a:solidFill>
                    </a:rPr>
                    <a:t>・</a:t>
                  </a:r>
                  <a:r>
                    <a:rPr kumimoji="1" lang="en-US" altLang="ja-JP" sz="2000" b="0" dirty="0">
                      <a:solidFill>
                        <a:schemeClr val="bg1"/>
                      </a:solidFill>
                    </a:rPr>
                    <a:t> </a:t>
                  </a:r>
                  <a14:m>
                    <m:oMath xmlns:m="http://schemas.openxmlformats.org/officeDocument/2006/math">
                      <m:sSub>
                        <m:sSubPr>
                          <m:ctrlPr>
                            <a:rPr kumimoji="1" lang="en-US" altLang="ja-JP" sz="2000" b="0" i="1" smtClean="0">
                              <a:solidFill>
                                <a:schemeClr val="bg1"/>
                              </a:solidFill>
                              <a:latin typeface="Cambria Math" panose="02040503050406030204" pitchFamily="18" charset="0"/>
                            </a:rPr>
                          </m:ctrlPr>
                        </m:sSubPr>
                        <m:e>
                          <m:r>
                            <m:rPr>
                              <m:sty m:val="p"/>
                            </m:rPr>
                            <a:rPr kumimoji="1" lang="en-US" altLang="ja-JP" sz="2000" b="0" i="0" smtClean="0">
                              <a:solidFill>
                                <a:schemeClr val="bg1"/>
                              </a:solidFill>
                              <a:latin typeface="Cambria Math" panose="02040503050406030204" pitchFamily="18" charset="0"/>
                            </a:rPr>
                            <m:t>Tok</m:t>
                          </m:r>
                        </m:e>
                        <m:sub>
                          <m:r>
                            <a:rPr kumimoji="1" lang="en-US" altLang="ja-JP" sz="2000" b="0" i="1" smtClean="0">
                              <a:solidFill>
                                <a:schemeClr val="bg1"/>
                              </a:solidFill>
                              <a:latin typeface="Cambria Math" panose="02040503050406030204" pitchFamily="18" charset="0"/>
                            </a:rPr>
                            <m:t>𝑖</m:t>
                          </m:r>
                        </m:sub>
                      </m:sSub>
                    </m:oMath>
                  </a14:m>
                  <a:r>
                    <a:rPr kumimoji="1" lang="ja-JP" altLang="en-US" sz="2000" dirty="0">
                      <a:solidFill>
                        <a:schemeClr val="bg1"/>
                      </a:solidFill>
                    </a:rPr>
                    <a:t> </a:t>
                  </a:r>
                  <a:r>
                    <a:rPr kumimoji="1" lang="ja-JP" altLang="en-US" sz="2000" b="1" dirty="0">
                      <a:solidFill>
                        <a:schemeClr val="bg1"/>
                      </a:solidFill>
                    </a:rPr>
                    <a:t>がストップワードではない場合</a:t>
                  </a:r>
                </a:p>
              </p:txBody>
            </p:sp>
          </mc:Choice>
          <mc:Fallback>
            <p:sp>
              <p:nvSpPr>
                <p:cNvPr id="103" name="テキスト ボックス 102">
                  <a:extLst>
                    <a:ext uri="{FF2B5EF4-FFF2-40B4-BE49-F238E27FC236}">
                      <a16:creationId xmlns:a16="http://schemas.microsoft.com/office/drawing/2014/main" id="{EE628E2A-99BC-1FD2-0690-21FB4B328352}"/>
                    </a:ext>
                  </a:extLst>
                </p:cNvPr>
                <p:cNvSpPr txBox="1">
                  <a:spLocks noRot="1" noChangeAspect="1" noMove="1" noResize="1" noEditPoints="1" noAdjustHandles="1" noChangeArrowheads="1" noChangeShapeType="1" noTextEdit="1"/>
                </p:cNvSpPr>
                <p:nvPr/>
              </p:nvSpPr>
              <p:spPr>
                <a:xfrm>
                  <a:off x="3641212" y="3259069"/>
                  <a:ext cx="4672426" cy="400110"/>
                </a:xfrm>
                <a:prstGeom prst="rect">
                  <a:avLst/>
                </a:prstGeom>
                <a:blipFill>
                  <a:blip r:embed="rId5"/>
                  <a:stretch>
                    <a:fillRect l="-1304" t="-10606" r="-1304" b="-2272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04" name="テキスト ボックス 103">
                  <a:extLst>
                    <a:ext uri="{FF2B5EF4-FFF2-40B4-BE49-F238E27FC236}">
                      <a16:creationId xmlns:a16="http://schemas.microsoft.com/office/drawing/2014/main" id="{0AA9CDA1-6DAA-E433-4AE8-D1F0AE1EC594}"/>
                    </a:ext>
                  </a:extLst>
                </p:cNvPr>
                <p:cNvSpPr txBox="1"/>
                <p:nvPr/>
              </p:nvSpPr>
              <p:spPr>
                <a:xfrm>
                  <a:off x="3641691" y="2412791"/>
                  <a:ext cx="4672426" cy="400110"/>
                </a:xfrm>
                <a:prstGeom prst="rect">
                  <a:avLst/>
                </a:prstGeom>
                <a:noFill/>
              </p:spPr>
              <p:txBody>
                <a:bodyPr wrap="square" rtlCol="0">
                  <a:spAutoFit/>
                </a:bodyPr>
                <a:lstStyle/>
                <a:p>
                  <a:r>
                    <a:rPr kumimoji="1" lang="ja-JP" altLang="en-US" sz="2000" dirty="0">
                      <a:solidFill>
                        <a:schemeClr val="bg1"/>
                      </a:solidFill>
                    </a:rPr>
                    <a:t>・</a:t>
                  </a:r>
                  <a:r>
                    <a:rPr kumimoji="1" lang="en-US" altLang="ja-JP" sz="2000" b="0" dirty="0">
                      <a:solidFill>
                        <a:schemeClr val="bg1"/>
                      </a:solidFill>
                    </a:rPr>
                    <a:t> </a:t>
                  </a:r>
                  <a14:m>
                    <m:oMath xmlns:m="http://schemas.openxmlformats.org/officeDocument/2006/math">
                      <m:sSub>
                        <m:sSubPr>
                          <m:ctrlPr>
                            <a:rPr kumimoji="1" lang="en-US" altLang="ja-JP" sz="2000" b="0" i="1" smtClean="0">
                              <a:solidFill>
                                <a:schemeClr val="bg1"/>
                              </a:solidFill>
                              <a:latin typeface="Cambria Math" panose="02040503050406030204" pitchFamily="18" charset="0"/>
                            </a:rPr>
                          </m:ctrlPr>
                        </m:sSubPr>
                        <m:e>
                          <m:r>
                            <m:rPr>
                              <m:sty m:val="p"/>
                            </m:rPr>
                            <a:rPr kumimoji="1" lang="en-US" altLang="ja-JP" sz="2000" b="0" i="0" smtClean="0">
                              <a:solidFill>
                                <a:schemeClr val="bg1"/>
                              </a:solidFill>
                              <a:latin typeface="Cambria Math" panose="02040503050406030204" pitchFamily="18" charset="0"/>
                            </a:rPr>
                            <m:t>Tok</m:t>
                          </m:r>
                        </m:e>
                        <m:sub>
                          <m:r>
                            <a:rPr kumimoji="1" lang="en-US" altLang="ja-JP" sz="2000" b="0" i="1" smtClean="0">
                              <a:solidFill>
                                <a:schemeClr val="bg1"/>
                              </a:solidFill>
                              <a:latin typeface="Cambria Math" panose="02040503050406030204" pitchFamily="18" charset="0"/>
                            </a:rPr>
                            <m:t>𝑖</m:t>
                          </m:r>
                        </m:sub>
                      </m:sSub>
                    </m:oMath>
                  </a14:m>
                  <a:r>
                    <a:rPr kumimoji="1" lang="ja-JP" altLang="en-US" sz="2000" dirty="0">
                      <a:solidFill>
                        <a:schemeClr val="bg1"/>
                      </a:solidFill>
                    </a:rPr>
                    <a:t> </a:t>
                  </a:r>
                  <a:r>
                    <a:rPr kumimoji="1" lang="ja-JP" altLang="en-US" sz="2000" b="1" dirty="0">
                      <a:solidFill>
                        <a:schemeClr val="bg1"/>
                      </a:solidFill>
                    </a:rPr>
                    <a:t>がストップワードの場合</a:t>
                  </a:r>
                </a:p>
              </p:txBody>
            </p:sp>
          </mc:Choice>
          <mc:Fallback>
            <p:sp>
              <p:nvSpPr>
                <p:cNvPr id="104" name="テキスト ボックス 103">
                  <a:extLst>
                    <a:ext uri="{FF2B5EF4-FFF2-40B4-BE49-F238E27FC236}">
                      <a16:creationId xmlns:a16="http://schemas.microsoft.com/office/drawing/2014/main" id="{0AA9CDA1-6DAA-E433-4AE8-D1F0AE1EC594}"/>
                    </a:ext>
                  </a:extLst>
                </p:cNvPr>
                <p:cNvSpPr txBox="1">
                  <a:spLocks noRot="1" noChangeAspect="1" noMove="1" noResize="1" noEditPoints="1" noAdjustHandles="1" noChangeArrowheads="1" noChangeShapeType="1" noTextEdit="1"/>
                </p:cNvSpPr>
                <p:nvPr/>
              </p:nvSpPr>
              <p:spPr>
                <a:xfrm>
                  <a:off x="3641691" y="2412791"/>
                  <a:ext cx="4672426" cy="400110"/>
                </a:xfrm>
                <a:prstGeom prst="rect">
                  <a:avLst/>
                </a:prstGeom>
                <a:blipFill>
                  <a:blip r:embed="rId6"/>
                  <a:stretch>
                    <a:fillRect l="-1304" t="-10606" b="-2272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05" name="テキスト ボックス 104">
                  <a:extLst>
                    <a:ext uri="{FF2B5EF4-FFF2-40B4-BE49-F238E27FC236}">
                      <a16:creationId xmlns:a16="http://schemas.microsoft.com/office/drawing/2014/main" id="{4DEFC0CD-9B9F-6018-E286-6EEB4A32E367}"/>
                    </a:ext>
                  </a:extLst>
                </p:cNvPr>
                <p:cNvSpPr txBox="1"/>
                <p:nvPr/>
              </p:nvSpPr>
              <p:spPr>
                <a:xfrm>
                  <a:off x="3733058" y="2808043"/>
                  <a:ext cx="447537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chemeClr val="bg1"/>
                            </a:solidFill>
                            <a:latin typeface="Cambria Math" panose="02040503050406030204" pitchFamily="18" charset="0"/>
                          </a:rPr>
                          <m:t>𝑠𝑐𝑜𝑟𝑒</m:t>
                        </m:r>
                        <m:d>
                          <m:dPr>
                            <m:ctrlPr>
                              <a:rPr kumimoji="1" lang="en-US" altLang="ja-JP" sz="2400" b="0" i="1" smtClean="0">
                                <a:solidFill>
                                  <a:schemeClr val="bg1"/>
                                </a:solidFill>
                                <a:latin typeface="Cambria Math" panose="02040503050406030204" pitchFamily="18" charset="0"/>
                              </a:rPr>
                            </m:ctrlPr>
                          </m:dPr>
                          <m:e>
                            <m:sSub>
                              <m:sSubPr>
                                <m:ctrlPr>
                                  <a:rPr kumimoji="1" lang="en-US" altLang="ja-JP" sz="2400" b="0" i="1" smtClean="0">
                                    <a:solidFill>
                                      <a:schemeClr val="bg1"/>
                                    </a:solidFill>
                                    <a:latin typeface="Cambria Math" panose="02040503050406030204" pitchFamily="18" charset="0"/>
                                  </a:rPr>
                                </m:ctrlPr>
                              </m:sSubPr>
                              <m:e>
                                <m:r>
                                  <m:rPr>
                                    <m:sty m:val="p"/>
                                  </m:rPr>
                                  <a:rPr kumimoji="1" lang="en-US" altLang="ja-JP" sz="2400" b="0" i="0" smtClean="0">
                                    <a:solidFill>
                                      <a:schemeClr val="bg1"/>
                                    </a:solidFill>
                                    <a:latin typeface="Cambria Math" panose="02040503050406030204" pitchFamily="18" charset="0"/>
                                  </a:rPr>
                                  <m:t>Tok</m:t>
                                </m:r>
                              </m:e>
                              <m:sub>
                                <m:r>
                                  <a:rPr kumimoji="1" lang="en-US" altLang="ja-JP" sz="2400" b="0" i="1" smtClean="0">
                                    <a:solidFill>
                                      <a:schemeClr val="bg1"/>
                                    </a:solidFill>
                                    <a:latin typeface="Cambria Math" panose="02040503050406030204" pitchFamily="18" charset="0"/>
                                  </a:rPr>
                                  <m:t>𝑖</m:t>
                                </m:r>
                              </m:sub>
                            </m:sSub>
                          </m:e>
                        </m:d>
                        <m:r>
                          <a:rPr kumimoji="1" lang="en-US" altLang="ja-JP" sz="2400" b="0" i="1" smtClean="0">
                            <a:solidFill>
                              <a:schemeClr val="bg1"/>
                            </a:solidFill>
                            <a:latin typeface="Cambria Math" panose="02040503050406030204" pitchFamily="18" charset="0"/>
                          </a:rPr>
                          <m:t>=−</m:t>
                        </m:r>
                        <m:r>
                          <a:rPr kumimoji="1" lang="ja-JP" altLang="en-US" sz="2400" b="0" i="1" smtClean="0">
                            <a:solidFill>
                              <a:schemeClr val="bg1"/>
                            </a:solidFill>
                            <a:latin typeface="Cambria Math" panose="02040503050406030204" pitchFamily="18" charset="0"/>
                          </a:rPr>
                          <m:t>𝛼</m:t>
                        </m:r>
                        <m:r>
                          <a:rPr kumimoji="1" lang="en-US" altLang="ja-JP" sz="2400" b="0" i="1" smtClean="0">
                            <a:solidFill>
                              <a:schemeClr val="bg1"/>
                            </a:solidFill>
                            <a:latin typeface="Cambria Math" panose="02040503050406030204" pitchFamily="18" charset="0"/>
                          </a:rPr>
                          <m:t> (</m:t>
                        </m:r>
                        <m:r>
                          <a:rPr kumimoji="1" lang="ja-JP" altLang="en-US" sz="2400" b="0" i="1" smtClean="0">
                            <a:solidFill>
                              <a:schemeClr val="bg1"/>
                            </a:solidFill>
                            <a:latin typeface="Cambria Math" panose="02040503050406030204" pitchFamily="18" charset="0"/>
                          </a:rPr>
                          <m:t>𝛼</m:t>
                        </m:r>
                        <m:r>
                          <a:rPr kumimoji="1" lang="ja-JP" altLang="en-US" sz="2400" b="0" i="1" smtClean="0">
                            <a:solidFill>
                              <a:schemeClr val="bg1"/>
                            </a:solidFill>
                            <a:latin typeface="Cambria Math" panose="02040503050406030204" pitchFamily="18" charset="0"/>
                          </a:rPr>
                          <m:t>≥0)</m:t>
                        </m:r>
                      </m:oMath>
                    </m:oMathPara>
                  </a14:m>
                  <a:endParaRPr kumimoji="1" lang="ja-JP" altLang="en-US" sz="2400" dirty="0">
                    <a:solidFill>
                      <a:schemeClr val="bg1"/>
                    </a:solidFill>
                  </a:endParaRPr>
                </a:p>
              </p:txBody>
            </p:sp>
          </mc:Choice>
          <mc:Fallback>
            <p:sp>
              <p:nvSpPr>
                <p:cNvPr id="105" name="テキスト ボックス 104">
                  <a:extLst>
                    <a:ext uri="{FF2B5EF4-FFF2-40B4-BE49-F238E27FC236}">
                      <a16:creationId xmlns:a16="http://schemas.microsoft.com/office/drawing/2014/main" id="{4DEFC0CD-9B9F-6018-E286-6EEB4A32E367}"/>
                    </a:ext>
                  </a:extLst>
                </p:cNvPr>
                <p:cNvSpPr txBox="1">
                  <a:spLocks noRot="1" noChangeAspect="1" noMove="1" noResize="1" noEditPoints="1" noAdjustHandles="1" noChangeArrowheads="1" noChangeShapeType="1" noTextEdit="1"/>
                </p:cNvSpPr>
                <p:nvPr/>
              </p:nvSpPr>
              <p:spPr>
                <a:xfrm>
                  <a:off x="3733058" y="2808043"/>
                  <a:ext cx="4475377" cy="369332"/>
                </a:xfrm>
                <a:prstGeom prst="rect">
                  <a:avLst/>
                </a:prstGeom>
                <a:blipFill>
                  <a:blip r:embed="rId7"/>
                  <a:stretch>
                    <a:fillRect b="-3770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07" name="テキスト ボックス 106">
                  <a:extLst>
                    <a:ext uri="{FF2B5EF4-FFF2-40B4-BE49-F238E27FC236}">
                      <a16:creationId xmlns:a16="http://schemas.microsoft.com/office/drawing/2014/main" id="{A036BB19-E60C-F149-97CC-B4FB5ECAAFFB}"/>
                    </a:ext>
                  </a:extLst>
                </p:cNvPr>
                <p:cNvSpPr txBox="1"/>
                <p:nvPr/>
              </p:nvSpPr>
              <p:spPr>
                <a:xfrm>
                  <a:off x="3655886" y="1555865"/>
                  <a:ext cx="4672426" cy="707886"/>
                </a:xfrm>
                <a:prstGeom prst="rect">
                  <a:avLst/>
                </a:prstGeom>
                <a:noFill/>
              </p:spPr>
              <p:txBody>
                <a:bodyPr wrap="square" rtlCol="0">
                  <a:spAutoFit/>
                </a:bodyPr>
                <a:lstStyle/>
                <a:p>
                  <a:r>
                    <a:rPr kumimoji="1" lang="ja-JP" altLang="en-US" sz="2000" dirty="0">
                      <a:solidFill>
                        <a:schemeClr val="bg1"/>
                      </a:solidFill>
                    </a:rPr>
                    <a:t>・</a:t>
                  </a:r>
                  <a:r>
                    <a:rPr kumimoji="1" lang="en-US" altLang="ja-JP" sz="2000" b="0" dirty="0">
                      <a:solidFill>
                        <a:schemeClr val="bg1"/>
                      </a:solidFill>
                    </a:rPr>
                    <a:t> </a:t>
                  </a:r>
                  <a14:m>
                    <m:oMath xmlns:m="http://schemas.openxmlformats.org/officeDocument/2006/math">
                      <m:sSub>
                        <m:sSubPr>
                          <m:ctrlPr>
                            <a:rPr kumimoji="1" lang="en-US" altLang="ja-JP" sz="2000" b="0" i="1" smtClean="0">
                              <a:solidFill>
                                <a:schemeClr val="bg1"/>
                              </a:solidFill>
                              <a:latin typeface="Cambria Math" panose="02040503050406030204" pitchFamily="18" charset="0"/>
                            </a:rPr>
                          </m:ctrlPr>
                        </m:sSubPr>
                        <m:e>
                          <m:r>
                            <m:rPr>
                              <m:sty m:val="p"/>
                            </m:rPr>
                            <a:rPr kumimoji="1" lang="en-US" altLang="ja-JP" sz="2000" b="0" i="0" smtClean="0">
                              <a:solidFill>
                                <a:schemeClr val="bg1"/>
                              </a:solidFill>
                              <a:latin typeface="Cambria Math" panose="02040503050406030204" pitchFamily="18" charset="0"/>
                            </a:rPr>
                            <m:t>Tok</m:t>
                          </m:r>
                        </m:e>
                        <m:sub>
                          <m:r>
                            <a:rPr kumimoji="1" lang="en-US" altLang="ja-JP" sz="2000" b="0" i="1" smtClean="0">
                              <a:solidFill>
                                <a:schemeClr val="bg1"/>
                              </a:solidFill>
                              <a:latin typeface="Cambria Math" panose="02040503050406030204" pitchFamily="18" charset="0"/>
                            </a:rPr>
                            <m:t>𝑖</m:t>
                          </m:r>
                        </m:sub>
                      </m:sSub>
                    </m:oMath>
                  </a14:m>
                  <a:r>
                    <a:rPr kumimoji="1" lang="ja-JP" altLang="en-US" sz="2000" dirty="0">
                      <a:solidFill>
                        <a:schemeClr val="bg1"/>
                      </a:solidFill>
                    </a:rPr>
                    <a:t> </a:t>
                  </a:r>
                  <a:r>
                    <a:rPr kumimoji="1" lang="ja-JP" altLang="en-US" sz="2000" b="1" dirty="0">
                      <a:solidFill>
                        <a:schemeClr val="bg1"/>
                      </a:solidFill>
                    </a:rPr>
                    <a:t>が </a:t>
                  </a:r>
                  <a:r>
                    <a:rPr kumimoji="1" lang="en-US" altLang="ja-JP" sz="2000" b="1" dirty="0">
                      <a:solidFill>
                        <a:schemeClr val="bg1"/>
                      </a:solidFill>
                    </a:rPr>
                    <a:t>[CLS] </a:t>
                  </a:r>
                  <a:r>
                    <a:rPr kumimoji="1" lang="ja-JP" altLang="en-US" sz="2000" dirty="0">
                      <a:solidFill>
                        <a:schemeClr val="bg1"/>
                      </a:solidFill>
                    </a:rPr>
                    <a:t>または </a:t>
                  </a:r>
                  <a:r>
                    <a:rPr kumimoji="1" lang="en-US" altLang="ja-JP" sz="2000" b="1" dirty="0">
                      <a:solidFill>
                        <a:schemeClr val="bg1"/>
                      </a:solidFill>
                    </a:rPr>
                    <a:t>[SEP]</a:t>
                  </a:r>
                </a:p>
                <a:p>
                  <a:r>
                    <a:rPr kumimoji="1" lang="en-US" altLang="ja-JP" sz="2000" b="1" dirty="0">
                      <a:solidFill>
                        <a:schemeClr val="bg1"/>
                      </a:solidFill>
                    </a:rPr>
                    <a:t>	</a:t>
                  </a:r>
                  <a:endParaRPr kumimoji="1" lang="ja-JP" altLang="en-US" sz="2000" b="1" dirty="0">
                    <a:solidFill>
                      <a:schemeClr val="bg1"/>
                    </a:solidFill>
                  </a:endParaRPr>
                </a:p>
              </p:txBody>
            </p:sp>
          </mc:Choice>
          <mc:Fallback>
            <p:sp>
              <p:nvSpPr>
                <p:cNvPr id="107" name="テキスト ボックス 106">
                  <a:extLst>
                    <a:ext uri="{FF2B5EF4-FFF2-40B4-BE49-F238E27FC236}">
                      <a16:creationId xmlns:a16="http://schemas.microsoft.com/office/drawing/2014/main" id="{A036BB19-E60C-F149-97CC-B4FB5ECAAFFB}"/>
                    </a:ext>
                  </a:extLst>
                </p:cNvPr>
                <p:cNvSpPr txBox="1">
                  <a:spLocks noRot="1" noChangeAspect="1" noMove="1" noResize="1" noEditPoints="1" noAdjustHandles="1" noChangeArrowheads="1" noChangeShapeType="1" noTextEdit="1"/>
                </p:cNvSpPr>
                <p:nvPr/>
              </p:nvSpPr>
              <p:spPr>
                <a:xfrm>
                  <a:off x="3655886" y="1555865"/>
                  <a:ext cx="4672426" cy="707886"/>
                </a:xfrm>
                <a:prstGeom prst="rect">
                  <a:avLst/>
                </a:prstGeom>
                <a:blipFill>
                  <a:blip r:embed="rId8"/>
                  <a:stretch>
                    <a:fillRect l="-1436" t="-689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08" name="テキスト ボックス 107">
                  <a:extLst>
                    <a:ext uri="{FF2B5EF4-FFF2-40B4-BE49-F238E27FC236}">
                      <a16:creationId xmlns:a16="http://schemas.microsoft.com/office/drawing/2014/main" id="{CF13BCC6-38BA-C344-53E8-15ADD6871C3F}"/>
                    </a:ext>
                  </a:extLst>
                </p:cNvPr>
                <p:cNvSpPr txBox="1"/>
                <p:nvPr/>
              </p:nvSpPr>
              <p:spPr>
                <a:xfrm>
                  <a:off x="3062934" y="1955813"/>
                  <a:ext cx="447537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chemeClr val="bg1"/>
                            </a:solidFill>
                            <a:latin typeface="Cambria Math" panose="02040503050406030204" pitchFamily="18" charset="0"/>
                          </a:rPr>
                          <m:t>𝑠𝑐𝑜𝑟𝑒</m:t>
                        </m:r>
                        <m:d>
                          <m:dPr>
                            <m:ctrlPr>
                              <a:rPr kumimoji="1" lang="en-US" altLang="ja-JP" sz="2400" b="0" i="1" smtClean="0">
                                <a:solidFill>
                                  <a:schemeClr val="bg1"/>
                                </a:solidFill>
                                <a:latin typeface="Cambria Math" panose="02040503050406030204" pitchFamily="18" charset="0"/>
                              </a:rPr>
                            </m:ctrlPr>
                          </m:dPr>
                          <m:e>
                            <m:sSub>
                              <m:sSubPr>
                                <m:ctrlPr>
                                  <a:rPr kumimoji="1" lang="en-US" altLang="ja-JP" sz="2400" b="0" i="1" smtClean="0">
                                    <a:solidFill>
                                      <a:schemeClr val="bg1"/>
                                    </a:solidFill>
                                    <a:latin typeface="Cambria Math" panose="02040503050406030204" pitchFamily="18" charset="0"/>
                                  </a:rPr>
                                </m:ctrlPr>
                              </m:sSubPr>
                              <m:e>
                                <m:r>
                                  <m:rPr>
                                    <m:sty m:val="p"/>
                                  </m:rPr>
                                  <a:rPr kumimoji="1" lang="en-US" altLang="ja-JP" sz="2400" b="0" i="0" smtClean="0">
                                    <a:solidFill>
                                      <a:schemeClr val="bg1"/>
                                    </a:solidFill>
                                    <a:latin typeface="Cambria Math" panose="02040503050406030204" pitchFamily="18" charset="0"/>
                                  </a:rPr>
                                  <m:t>Tok</m:t>
                                </m:r>
                              </m:e>
                              <m:sub>
                                <m:r>
                                  <a:rPr kumimoji="1" lang="en-US" altLang="ja-JP" sz="2400" b="0" i="1" smtClean="0">
                                    <a:solidFill>
                                      <a:schemeClr val="bg1"/>
                                    </a:solidFill>
                                    <a:latin typeface="Cambria Math" panose="02040503050406030204" pitchFamily="18" charset="0"/>
                                  </a:rPr>
                                  <m:t>𝑖</m:t>
                                </m:r>
                              </m:sub>
                            </m:sSub>
                          </m:e>
                        </m:d>
                        <m:r>
                          <a:rPr kumimoji="1" lang="en-US" altLang="ja-JP" sz="2400" b="0" i="1" smtClean="0">
                            <a:solidFill>
                              <a:schemeClr val="bg1"/>
                            </a:solidFill>
                            <a:latin typeface="Cambria Math" panose="02040503050406030204" pitchFamily="18" charset="0"/>
                          </a:rPr>
                          <m:t>=1</m:t>
                        </m:r>
                      </m:oMath>
                    </m:oMathPara>
                  </a14:m>
                  <a:endParaRPr kumimoji="1" lang="ja-JP" altLang="en-US" sz="2400" dirty="0">
                    <a:solidFill>
                      <a:schemeClr val="bg1"/>
                    </a:solidFill>
                  </a:endParaRPr>
                </a:p>
              </p:txBody>
            </p:sp>
          </mc:Choice>
          <mc:Fallback>
            <p:sp>
              <p:nvSpPr>
                <p:cNvPr id="108" name="テキスト ボックス 107">
                  <a:extLst>
                    <a:ext uri="{FF2B5EF4-FFF2-40B4-BE49-F238E27FC236}">
                      <a16:creationId xmlns:a16="http://schemas.microsoft.com/office/drawing/2014/main" id="{CF13BCC6-38BA-C344-53E8-15ADD6871C3F}"/>
                    </a:ext>
                  </a:extLst>
                </p:cNvPr>
                <p:cNvSpPr txBox="1">
                  <a:spLocks noRot="1" noChangeAspect="1" noMove="1" noResize="1" noEditPoints="1" noAdjustHandles="1" noChangeArrowheads="1" noChangeShapeType="1" noTextEdit="1"/>
                </p:cNvSpPr>
                <p:nvPr/>
              </p:nvSpPr>
              <p:spPr>
                <a:xfrm>
                  <a:off x="3062934" y="1955813"/>
                  <a:ext cx="4475377" cy="369332"/>
                </a:xfrm>
                <a:prstGeom prst="rect">
                  <a:avLst/>
                </a:prstGeom>
                <a:blipFill>
                  <a:blip r:embed="rId9"/>
                  <a:stretch>
                    <a:fillRect b="-18033"/>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126838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t>はじめに</a:t>
            </a:r>
            <a:endParaRPr lang="en-US" altLang="ja-JP" sz="2400" dirty="0"/>
          </a:p>
          <a:p>
            <a:r>
              <a:rPr lang="ja-JP" altLang="en-US" sz="2400" dirty="0"/>
              <a:t>要素技術</a:t>
            </a:r>
            <a:endParaRPr lang="en-US" altLang="ja-JP" sz="2400" dirty="0"/>
          </a:p>
          <a:p>
            <a:r>
              <a:rPr lang="ja-JP" altLang="en-US" sz="2400" dirty="0"/>
              <a:t>提案手法</a:t>
            </a:r>
            <a:endParaRPr lang="en-US" altLang="ja-JP" sz="2400" dirty="0"/>
          </a:p>
          <a:p>
            <a:r>
              <a:rPr lang="ja-JP" altLang="en-US" sz="2400" dirty="0">
                <a:solidFill>
                  <a:srgbClr val="F4B54B"/>
                </a:solidFill>
              </a:rPr>
              <a:t>数値実験</a:t>
            </a:r>
            <a:endParaRPr lang="en-US" altLang="ja-JP" sz="2400" dirty="0">
              <a:solidFill>
                <a:srgbClr val="F4B54B"/>
              </a:solidFill>
            </a:endParaRPr>
          </a:p>
          <a:p>
            <a:r>
              <a:rPr lang="ja-JP" altLang="en-US" sz="2400" dirty="0">
                <a:solidFill>
                  <a:schemeClr val="tx1">
                    <a:lumMod val="95000"/>
                  </a:schemeClr>
                </a:solidFill>
              </a:rPr>
              <a:t>まとめと今後の展望</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18</a:t>
            </a:fld>
            <a:endParaRPr kumimoji="1" lang="ja-JP" altLang="en-US" dirty="0"/>
          </a:p>
        </p:txBody>
      </p:sp>
    </p:spTree>
    <p:extLst>
      <p:ext uri="{BB962C8B-B14F-4D97-AF65-F5344CB8AC3E}">
        <p14:creationId xmlns:p14="http://schemas.microsoft.com/office/powerpoint/2010/main" val="33300252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A3CCD-3F6E-A62B-030B-94930BB06F78}"/>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DC49D3FB-3D19-DAA6-F831-5C9788D6809A}"/>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実験設定</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F8B58901-D57A-4C43-E989-DCC1DF5F0C7C}"/>
              </a:ext>
            </a:extLst>
          </p:cNvPr>
          <p:cNvSpPr>
            <a:spLocks noGrp="1"/>
          </p:cNvSpPr>
          <p:nvPr>
            <p:ph type="sldNum" sz="quarter" idx="12"/>
          </p:nvPr>
        </p:nvSpPr>
        <p:spPr/>
        <p:txBody>
          <a:bodyPr/>
          <a:lstStyle/>
          <a:p>
            <a:fld id="{84E5AB44-6C43-4864-84E5-D75B94A07FCF}" type="slidenum">
              <a:rPr kumimoji="1" lang="ja-JP" altLang="en-US" smtClean="0"/>
              <a:t>19</a:t>
            </a:fld>
            <a:endParaRPr kumimoji="1" lang="ja-JP" altLang="en-US"/>
          </a:p>
        </p:txBody>
      </p:sp>
      <p:sp>
        <p:nvSpPr>
          <p:cNvPr id="3" name="テキスト ボックス 2">
            <a:extLst>
              <a:ext uri="{FF2B5EF4-FFF2-40B4-BE49-F238E27FC236}">
                <a16:creationId xmlns:a16="http://schemas.microsoft.com/office/drawing/2014/main" id="{1FC9C525-0D6A-5E14-D8AE-5BCFAF3B185B}"/>
              </a:ext>
            </a:extLst>
          </p:cNvPr>
          <p:cNvSpPr txBox="1"/>
          <p:nvPr/>
        </p:nvSpPr>
        <p:spPr>
          <a:xfrm>
            <a:off x="331353" y="1426808"/>
            <a:ext cx="8567320" cy="334610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ja-JP" sz="2400" dirty="0">
                <a:solidFill>
                  <a:schemeClr val="tx1"/>
                </a:solidFill>
              </a:rPr>
              <a:t>9 </a:t>
            </a:r>
            <a:r>
              <a:rPr lang="ja-JP" altLang="en-US" sz="2400" dirty="0">
                <a:solidFill>
                  <a:schemeClr val="tx1"/>
                </a:solidFill>
              </a:rPr>
              <a:t>クラスのテキスト分類タスク </a:t>
            </a:r>
            <a:r>
              <a:rPr lang="en-US" altLang="ja-JP" sz="2400" dirty="0">
                <a:solidFill>
                  <a:schemeClr val="tx1"/>
                </a:solidFill>
              </a:rPr>
              <a:t>(</a:t>
            </a:r>
            <a:r>
              <a:rPr lang="ja-JP" altLang="en-US" sz="2400" dirty="0">
                <a:solidFill>
                  <a:schemeClr val="tx1"/>
                </a:solidFill>
              </a:rPr>
              <a:t>記事ラベル推定</a:t>
            </a:r>
            <a:r>
              <a:rPr lang="en-US" altLang="ja-JP" sz="2400" dirty="0">
                <a:solidFill>
                  <a:schemeClr val="tx1"/>
                </a:solidFill>
              </a:rPr>
              <a:t>)</a:t>
            </a:r>
          </a:p>
          <a:p>
            <a:pPr marL="342900" indent="-342900">
              <a:lnSpc>
                <a:spcPct val="150000"/>
              </a:lnSpc>
              <a:buFont typeface="Arial" panose="020B0604020202020204" pitchFamily="34" charset="0"/>
              <a:buChar char="•"/>
            </a:pPr>
            <a:r>
              <a:rPr lang="ja-JP" altLang="en-US" sz="2400" dirty="0">
                <a:solidFill>
                  <a:schemeClr val="tx1"/>
                </a:solidFill>
              </a:rPr>
              <a:t>訓練データ </a:t>
            </a:r>
            <a:r>
              <a:rPr lang="en-US" altLang="ja-JP" sz="2400" dirty="0">
                <a:solidFill>
                  <a:schemeClr val="tx1"/>
                </a:solidFill>
              </a:rPr>
              <a:t>: </a:t>
            </a:r>
            <a:r>
              <a:rPr lang="ja-JP" altLang="en-US" sz="2400" dirty="0">
                <a:solidFill>
                  <a:schemeClr val="tx1"/>
                </a:solidFill>
              </a:rPr>
              <a:t>検証データ </a:t>
            </a:r>
            <a:r>
              <a:rPr lang="en-US" altLang="ja-JP" sz="2400" dirty="0">
                <a:solidFill>
                  <a:schemeClr val="tx1"/>
                </a:solidFill>
              </a:rPr>
              <a:t>: </a:t>
            </a:r>
            <a:r>
              <a:rPr lang="ja-JP" altLang="en-US" sz="2400" dirty="0">
                <a:solidFill>
                  <a:schemeClr val="tx1"/>
                </a:solidFill>
              </a:rPr>
              <a:t>テストデータ </a:t>
            </a:r>
            <a:r>
              <a:rPr lang="en-US" altLang="ja-JP" sz="2400" dirty="0">
                <a:solidFill>
                  <a:schemeClr val="tx1"/>
                </a:solidFill>
              </a:rPr>
              <a:t>= 8 : 1 : 1 </a:t>
            </a:r>
            <a:r>
              <a:rPr lang="ja-JP" altLang="en-US" sz="2400" dirty="0">
                <a:solidFill>
                  <a:schemeClr val="tx1"/>
                </a:solidFill>
              </a:rPr>
              <a:t>に分割</a:t>
            </a:r>
            <a:endParaRPr lang="en-US" altLang="ja-JP" sz="2400" dirty="0">
              <a:solidFill>
                <a:schemeClr val="tx1"/>
              </a:solidFill>
            </a:endParaRPr>
          </a:p>
          <a:p>
            <a:pPr marL="342900" indent="-342900">
              <a:lnSpc>
                <a:spcPct val="150000"/>
              </a:lnSpc>
              <a:buFont typeface="Arial" panose="020B0604020202020204" pitchFamily="34" charset="0"/>
              <a:buChar char="•"/>
            </a:pPr>
            <a:r>
              <a:rPr lang="ja-JP" altLang="en-US" sz="2400" dirty="0"/>
              <a:t>検証データにおける</a:t>
            </a:r>
            <a:r>
              <a:rPr lang="en-US" altLang="ja-JP" sz="2400" dirty="0"/>
              <a:t> F1 </a:t>
            </a:r>
            <a:r>
              <a:rPr lang="ja-JP" altLang="en-US" sz="2400" dirty="0"/>
              <a:t>値 が最も高い</a:t>
            </a:r>
            <a:r>
              <a:rPr lang="en-US" altLang="ja-JP" sz="2400" dirty="0"/>
              <a:t> epoch </a:t>
            </a:r>
            <a:r>
              <a:rPr lang="ja-JP" altLang="en-US" sz="2400" dirty="0"/>
              <a:t>における</a:t>
            </a:r>
            <a:br>
              <a:rPr lang="en-US" altLang="ja-JP" sz="2400" dirty="0"/>
            </a:br>
            <a:r>
              <a:rPr lang="ja-JP" altLang="en-US" sz="2400" dirty="0"/>
              <a:t>モデルで評価する</a:t>
            </a:r>
            <a:endParaRPr lang="en-US" altLang="ja-JP" sz="2400" dirty="0"/>
          </a:p>
          <a:p>
            <a:pPr marL="342900" indent="-342900">
              <a:lnSpc>
                <a:spcPct val="150000"/>
              </a:lnSpc>
              <a:buFont typeface="Arial" panose="020B0604020202020204" pitchFamily="34" charset="0"/>
              <a:buChar char="•"/>
            </a:pPr>
            <a:r>
              <a:rPr lang="ja-JP" altLang="en-US" sz="2400" dirty="0"/>
              <a:t>分類器は </a:t>
            </a:r>
            <a:r>
              <a:rPr lang="en-US" altLang="ja-JP" sz="2400" dirty="0"/>
              <a:t>1 </a:t>
            </a:r>
            <a:r>
              <a:rPr lang="ja-JP" altLang="en-US" sz="2400" dirty="0"/>
              <a:t>層の全結合層</a:t>
            </a:r>
            <a:r>
              <a:rPr lang="en-US" altLang="ja-JP" sz="2400" dirty="0"/>
              <a:t>, BERT </a:t>
            </a:r>
            <a:r>
              <a:rPr lang="ja-JP" altLang="en-US" sz="2400" dirty="0"/>
              <a:t>は最終層のみ </a:t>
            </a:r>
            <a:r>
              <a:rPr lang="en-US" altLang="ja-JP" sz="2400" dirty="0"/>
              <a:t>fine tuning</a:t>
            </a:r>
            <a:endParaRPr lang="ja-JP" altLang="en-US" sz="2400" dirty="0">
              <a:solidFill>
                <a:schemeClr val="tx1"/>
              </a:solidFill>
            </a:endParaRPr>
          </a:p>
          <a:p>
            <a:pPr marL="342900" indent="-342900">
              <a:lnSpc>
                <a:spcPct val="150000"/>
              </a:lnSpc>
              <a:buFont typeface="Arial" panose="020B0604020202020204" pitchFamily="34" charset="0"/>
              <a:buChar char="•"/>
            </a:pPr>
            <a:endParaRPr lang="en-US" altLang="ja-JP" sz="2400" dirty="0">
              <a:solidFill>
                <a:schemeClr val="tx1"/>
              </a:solidFill>
            </a:endParaRPr>
          </a:p>
        </p:txBody>
      </p:sp>
      <p:graphicFrame>
        <p:nvGraphicFramePr>
          <p:cNvPr id="2" name="表 1">
            <a:extLst>
              <a:ext uri="{FF2B5EF4-FFF2-40B4-BE49-F238E27FC236}">
                <a16:creationId xmlns:a16="http://schemas.microsoft.com/office/drawing/2014/main" id="{48E931AB-A0E3-4BE7-722D-92DB0CF1EBA7}"/>
              </a:ext>
            </a:extLst>
          </p:cNvPr>
          <p:cNvGraphicFramePr>
            <a:graphicFrameLocks noGrp="1"/>
          </p:cNvGraphicFramePr>
          <p:nvPr>
            <p:extLst>
              <p:ext uri="{D42A27DB-BD31-4B8C-83A1-F6EECF244321}">
                <p14:modId xmlns:p14="http://schemas.microsoft.com/office/powerpoint/2010/main" val="3552927511"/>
              </p:ext>
            </p:extLst>
          </p:nvPr>
        </p:nvGraphicFramePr>
        <p:xfrm>
          <a:off x="245327" y="4387478"/>
          <a:ext cx="8416038" cy="1584960"/>
        </p:xfrm>
        <a:graphic>
          <a:graphicData uri="http://schemas.openxmlformats.org/drawingml/2006/table">
            <a:tbl>
              <a:tblPr firstRow="1" firstCol="1" bandRow="1">
                <a:tableStyleId>{5FD0F851-EC5A-4D38-B0AD-8093EC10F338}</a:tableStyleId>
              </a:tblPr>
              <a:tblGrid>
                <a:gridCol w="921931">
                  <a:extLst>
                    <a:ext uri="{9D8B030D-6E8A-4147-A177-3AD203B41FA5}">
                      <a16:colId xmlns:a16="http://schemas.microsoft.com/office/drawing/2014/main" val="4043577709"/>
                    </a:ext>
                  </a:extLst>
                </a:gridCol>
                <a:gridCol w="739747">
                  <a:extLst>
                    <a:ext uri="{9D8B030D-6E8A-4147-A177-3AD203B41FA5}">
                      <a16:colId xmlns:a16="http://schemas.microsoft.com/office/drawing/2014/main" val="3861140636"/>
                    </a:ext>
                  </a:extLst>
                </a:gridCol>
                <a:gridCol w="739747">
                  <a:extLst>
                    <a:ext uri="{9D8B030D-6E8A-4147-A177-3AD203B41FA5}">
                      <a16:colId xmlns:a16="http://schemas.microsoft.com/office/drawing/2014/main" val="3419020887"/>
                    </a:ext>
                  </a:extLst>
                </a:gridCol>
                <a:gridCol w="739747">
                  <a:extLst>
                    <a:ext uri="{9D8B030D-6E8A-4147-A177-3AD203B41FA5}">
                      <a16:colId xmlns:a16="http://schemas.microsoft.com/office/drawing/2014/main" val="3703252727"/>
                    </a:ext>
                  </a:extLst>
                </a:gridCol>
                <a:gridCol w="739747">
                  <a:extLst>
                    <a:ext uri="{9D8B030D-6E8A-4147-A177-3AD203B41FA5}">
                      <a16:colId xmlns:a16="http://schemas.microsoft.com/office/drawing/2014/main" val="68032685"/>
                    </a:ext>
                  </a:extLst>
                </a:gridCol>
                <a:gridCol w="739747">
                  <a:extLst>
                    <a:ext uri="{9D8B030D-6E8A-4147-A177-3AD203B41FA5}">
                      <a16:colId xmlns:a16="http://schemas.microsoft.com/office/drawing/2014/main" val="2294665452"/>
                    </a:ext>
                  </a:extLst>
                </a:gridCol>
                <a:gridCol w="739747">
                  <a:extLst>
                    <a:ext uri="{9D8B030D-6E8A-4147-A177-3AD203B41FA5}">
                      <a16:colId xmlns:a16="http://schemas.microsoft.com/office/drawing/2014/main" val="2033369280"/>
                    </a:ext>
                  </a:extLst>
                </a:gridCol>
                <a:gridCol w="739747">
                  <a:extLst>
                    <a:ext uri="{9D8B030D-6E8A-4147-A177-3AD203B41FA5}">
                      <a16:colId xmlns:a16="http://schemas.microsoft.com/office/drawing/2014/main" val="1815532292"/>
                    </a:ext>
                  </a:extLst>
                </a:gridCol>
                <a:gridCol w="739747">
                  <a:extLst>
                    <a:ext uri="{9D8B030D-6E8A-4147-A177-3AD203B41FA5}">
                      <a16:colId xmlns:a16="http://schemas.microsoft.com/office/drawing/2014/main" val="1603307733"/>
                    </a:ext>
                  </a:extLst>
                </a:gridCol>
                <a:gridCol w="739747">
                  <a:extLst>
                    <a:ext uri="{9D8B030D-6E8A-4147-A177-3AD203B41FA5}">
                      <a16:colId xmlns:a16="http://schemas.microsoft.com/office/drawing/2014/main" val="3383890429"/>
                    </a:ext>
                  </a:extLst>
                </a:gridCol>
                <a:gridCol w="836384">
                  <a:extLst>
                    <a:ext uri="{9D8B030D-6E8A-4147-A177-3AD203B41FA5}">
                      <a16:colId xmlns:a16="http://schemas.microsoft.com/office/drawing/2014/main" val="203870533"/>
                    </a:ext>
                  </a:extLst>
                </a:gridCol>
              </a:tblGrid>
              <a:tr h="371748">
                <a:tc>
                  <a:txBody>
                    <a:bodyPr/>
                    <a:lstStyle/>
                    <a:p>
                      <a:pPr algn="ctr"/>
                      <a:r>
                        <a:rPr kumimoji="1" lang="en-US" altLang="ja-JP" sz="2000" dirty="0"/>
                        <a:t>label</a:t>
                      </a:r>
                      <a:endParaRPr kumimoji="1" lang="ja-JP" altLang="en-US" sz="2000" dirty="0"/>
                    </a:p>
                  </a:txBody>
                  <a:tcPr/>
                </a:tc>
                <a:tc>
                  <a:txBody>
                    <a:bodyPr/>
                    <a:lstStyle/>
                    <a:p>
                      <a:pPr algn="ctr"/>
                      <a:r>
                        <a:rPr kumimoji="1" lang="en-US" altLang="ja-JP" sz="2000" dirty="0"/>
                        <a:t>0</a:t>
                      </a:r>
                      <a:endParaRPr kumimoji="1" lang="ja-JP" altLang="en-US" sz="2000" dirty="0"/>
                    </a:p>
                  </a:txBody>
                  <a:tcPr/>
                </a:tc>
                <a:tc>
                  <a:txBody>
                    <a:bodyPr/>
                    <a:lstStyle/>
                    <a:p>
                      <a:pPr algn="ctr"/>
                      <a:r>
                        <a:rPr kumimoji="1" lang="en-US" altLang="ja-JP" sz="2000" dirty="0"/>
                        <a:t>1</a:t>
                      </a:r>
                      <a:endParaRPr kumimoji="1" lang="ja-JP" altLang="en-US" sz="2000" dirty="0"/>
                    </a:p>
                  </a:txBody>
                  <a:tcPr/>
                </a:tc>
                <a:tc>
                  <a:txBody>
                    <a:bodyPr/>
                    <a:lstStyle/>
                    <a:p>
                      <a:pPr algn="ctr"/>
                      <a:r>
                        <a:rPr kumimoji="1" lang="en-US" altLang="ja-JP" sz="2000" dirty="0"/>
                        <a:t>2</a:t>
                      </a:r>
                      <a:endParaRPr kumimoji="1" lang="ja-JP" altLang="en-US" sz="2000" dirty="0"/>
                    </a:p>
                  </a:txBody>
                  <a:tcPr/>
                </a:tc>
                <a:tc>
                  <a:txBody>
                    <a:bodyPr/>
                    <a:lstStyle/>
                    <a:p>
                      <a:pPr algn="ctr"/>
                      <a:r>
                        <a:rPr kumimoji="1" lang="en-US" altLang="ja-JP" sz="2000" dirty="0"/>
                        <a:t>3</a:t>
                      </a:r>
                      <a:endParaRPr kumimoji="1" lang="ja-JP" altLang="en-US" sz="2000" dirty="0"/>
                    </a:p>
                  </a:txBody>
                  <a:tcPr/>
                </a:tc>
                <a:tc>
                  <a:txBody>
                    <a:bodyPr/>
                    <a:lstStyle/>
                    <a:p>
                      <a:pPr algn="ctr"/>
                      <a:r>
                        <a:rPr kumimoji="1" lang="en-US" altLang="ja-JP" sz="2000" dirty="0"/>
                        <a:t>4</a:t>
                      </a:r>
                      <a:endParaRPr kumimoji="1" lang="ja-JP" altLang="en-US" sz="2000" dirty="0"/>
                    </a:p>
                  </a:txBody>
                  <a:tcPr/>
                </a:tc>
                <a:tc>
                  <a:txBody>
                    <a:bodyPr/>
                    <a:lstStyle/>
                    <a:p>
                      <a:pPr algn="ctr"/>
                      <a:r>
                        <a:rPr kumimoji="1" lang="en-US" altLang="ja-JP" sz="2000" dirty="0"/>
                        <a:t>5</a:t>
                      </a:r>
                      <a:endParaRPr kumimoji="1" lang="ja-JP" altLang="en-US" sz="2000" dirty="0"/>
                    </a:p>
                  </a:txBody>
                  <a:tcPr/>
                </a:tc>
                <a:tc>
                  <a:txBody>
                    <a:bodyPr/>
                    <a:lstStyle/>
                    <a:p>
                      <a:pPr algn="ctr"/>
                      <a:r>
                        <a:rPr kumimoji="1" lang="en-US" altLang="ja-JP" sz="2000" dirty="0"/>
                        <a:t>6</a:t>
                      </a:r>
                      <a:endParaRPr kumimoji="1" lang="ja-JP" altLang="en-US" sz="2000" dirty="0"/>
                    </a:p>
                  </a:txBody>
                  <a:tcPr/>
                </a:tc>
                <a:tc>
                  <a:txBody>
                    <a:bodyPr/>
                    <a:lstStyle/>
                    <a:p>
                      <a:pPr algn="ctr"/>
                      <a:r>
                        <a:rPr kumimoji="1" lang="en-US" altLang="ja-JP" sz="2000" dirty="0"/>
                        <a:t>7</a:t>
                      </a:r>
                      <a:endParaRPr kumimoji="1" lang="ja-JP" altLang="en-US" sz="2000" dirty="0"/>
                    </a:p>
                  </a:txBody>
                  <a:tcPr/>
                </a:tc>
                <a:tc>
                  <a:txBody>
                    <a:bodyPr/>
                    <a:lstStyle/>
                    <a:p>
                      <a:pPr algn="ctr"/>
                      <a:r>
                        <a:rPr kumimoji="1" lang="en-US" altLang="ja-JP" sz="2000" dirty="0"/>
                        <a:t>8</a:t>
                      </a:r>
                      <a:endParaRPr kumimoji="1" lang="ja-JP" altLang="en-US" sz="2000" dirty="0"/>
                    </a:p>
                  </a:txBody>
                  <a:tcPr/>
                </a:tc>
                <a:tc>
                  <a:txBody>
                    <a:bodyPr/>
                    <a:lstStyle/>
                    <a:p>
                      <a:pPr algn="ctr"/>
                      <a:r>
                        <a:rPr kumimoji="1" lang="ja-JP" altLang="en-US" sz="2000" dirty="0"/>
                        <a:t>合計</a:t>
                      </a:r>
                    </a:p>
                  </a:txBody>
                  <a:tcPr/>
                </a:tc>
                <a:extLst>
                  <a:ext uri="{0D108BD9-81ED-4DB2-BD59-A6C34878D82A}">
                    <a16:rowId xmlns:a16="http://schemas.microsoft.com/office/drawing/2014/main" val="2539019574"/>
                  </a:ext>
                </a:extLst>
              </a:tr>
              <a:tr h="371748">
                <a:tc>
                  <a:txBody>
                    <a:bodyPr/>
                    <a:lstStyle/>
                    <a:p>
                      <a:pPr algn="ctr"/>
                      <a:r>
                        <a:rPr kumimoji="1" lang="ja-JP" altLang="en-US" sz="1800" dirty="0"/>
                        <a:t>訓練</a:t>
                      </a:r>
                    </a:p>
                  </a:txBody>
                  <a:tcPr/>
                </a:tc>
                <a:tc>
                  <a:txBody>
                    <a:bodyPr/>
                    <a:lstStyle/>
                    <a:p>
                      <a:pPr algn="ctr"/>
                      <a:r>
                        <a:rPr kumimoji="1" lang="en-US" altLang="ja-JP" sz="2000" dirty="0"/>
                        <a:t>684</a:t>
                      </a:r>
                      <a:endParaRPr kumimoji="1" lang="ja-JP" altLang="en-US" sz="2000" dirty="0"/>
                    </a:p>
                  </a:txBody>
                  <a:tcPr/>
                </a:tc>
                <a:tc>
                  <a:txBody>
                    <a:bodyPr/>
                    <a:lstStyle/>
                    <a:p>
                      <a:pPr algn="ctr"/>
                      <a:r>
                        <a:rPr kumimoji="1" lang="en-US" altLang="ja-JP" sz="2000" dirty="0"/>
                        <a:t>695</a:t>
                      </a:r>
                      <a:endParaRPr kumimoji="1" lang="ja-JP" altLang="en-US" sz="2000" dirty="0"/>
                    </a:p>
                  </a:txBody>
                  <a:tcPr/>
                </a:tc>
                <a:tc>
                  <a:txBody>
                    <a:bodyPr/>
                    <a:lstStyle/>
                    <a:p>
                      <a:pPr algn="ctr"/>
                      <a:r>
                        <a:rPr kumimoji="1" lang="en-US" altLang="ja-JP" sz="2000" dirty="0"/>
                        <a:t>690</a:t>
                      </a:r>
                      <a:endParaRPr kumimoji="1" lang="ja-JP" altLang="en-US" sz="2000" dirty="0"/>
                    </a:p>
                  </a:txBody>
                  <a:tcPr/>
                </a:tc>
                <a:tc>
                  <a:txBody>
                    <a:bodyPr/>
                    <a:lstStyle/>
                    <a:p>
                      <a:pPr algn="ctr"/>
                      <a:r>
                        <a:rPr kumimoji="1" lang="en-US" altLang="ja-JP" sz="2000" dirty="0"/>
                        <a:t>421</a:t>
                      </a:r>
                      <a:endParaRPr kumimoji="1" lang="ja-JP" altLang="en-US" sz="2000" dirty="0"/>
                    </a:p>
                  </a:txBody>
                  <a:tcPr/>
                </a:tc>
                <a:tc>
                  <a:txBody>
                    <a:bodyPr/>
                    <a:lstStyle/>
                    <a:p>
                      <a:pPr algn="ctr"/>
                      <a:r>
                        <a:rPr kumimoji="1" lang="en-US" altLang="ja-JP" sz="2000" dirty="0"/>
                        <a:t>700</a:t>
                      </a:r>
                      <a:endParaRPr kumimoji="1" lang="ja-JP" altLang="en-US" sz="2000" dirty="0"/>
                    </a:p>
                  </a:txBody>
                  <a:tcPr/>
                </a:tc>
                <a:tc>
                  <a:txBody>
                    <a:bodyPr/>
                    <a:lstStyle/>
                    <a:p>
                      <a:pPr algn="ctr"/>
                      <a:r>
                        <a:rPr kumimoji="1" lang="en-US" altLang="ja-JP" sz="2000" dirty="0"/>
                        <a:t>645</a:t>
                      </a:r>
                      <a:endParaRPr kumimoji="1" lang="ja-JP" altLang="en-US" sz="2000" dirty="0"/>
                    </a:p>
                  </a:txBody>
                  <a:tcPr/>
                </a:tc>
                <a:tc>
                  <a:txBody>
                    <a:bodyPr/>
                    <a:lstStyle/>
                    <a:p>
                      <a:pPr algn="ctr"/>
                      <a:r>
                        <a:rPr kumimoji="1" lang="en-US" altLang="ja-JP" sz="2000" dirty="0"/>
                        <a:t>713</a:t>
                      </a:r>
                      <a:endParaRPr kumimoji="1" lang="ja-JP" altLang="en-US" sz="2000" dirty="0"/>
                    </a:p>
                  </a:txBody>
                  <a:tcPr/>
                </a:tc>
                <a:tc>
                  <a:txBody>
                    <a:bodyPr/>
                    <a:lstStyle/>
                    <a:p>
                      <a:pPr algn="ctr"/>
                      <a:r>
                        <a:rPr kumimoji="1" lang="en-US" altLang="ja-JP" sz="2000" dirty="0"/>
                        <a:t>716</a:t>
                      </a:r>
                      <a:endParaRPr kumimoji="1" lang="ja-JP" altLang="en-US" sz="2000" dirty="0"/>
                    </a:p>
                  </a:txBody>
                  <a:tcPr/>
                </a:tc>
                <a:tc>
                  <a:txBody>
                    <a:bodyPr/>
                    <a:lstStyle/>
                    <a:p>
                      <a:pPr algn="ctr"/>
                      <a:r>
                        <a:rPr kumimoji="1" lang="en-US" altLang="ja-JP" sz="2000" dirty="0"/>
                        <a:t>631</a:t>
                      </a:r>
                      <a:endParaRPr kumimoji="1" lang="ja-JP" altLang="en-US" sz="2000" dirty="0"/>
                    </a:p>
                  </a:txBody>
                  <a:tcPr/>
                </a:tc>
                <a:tc>
                  <a:txBody>
                    <a:bodyPr/>
                    <a:lstStyle/>
                    <a:p>
                      <a:pPr algn="ctr"/>
                      <a:r>
                        <a:rPr kumimoji="1" lang="en-US" altLang="ja-JP" sz="2000" dirty="0"/>
                        <a:t>5,895</a:t>
                      </a:r>
                      <a:endParaRPr kumimoji="1" lang="ja-JP" altLang="en-US" sz="2000" dirty="0"/>
                    </a:p>
                  </a:txBody>
                  <a:tcPr/>
                </a:tc>
                <a:extLst>
                  <a:ext uri="{0D108BD9-81ED-4DB2-BD59-A6C34878D82A}">
                    <a16:rowId xmlns:a16="http://schemas.microsoft.com/office/drawing/2014/main" val="4234054178"/>
                  </a:ext>
                </a:extLst>
              </a:tr>
              <a:tr h="371748">
                <a:tc>
                  <a:txBody>
                    <a:bodyPr/>
                    <a:lstStyle/>
                    <a:p>
                      <a:pPr algn="ctr"/>
                      <a:r>
                        <a:rPr kumimoji="1" lang="ja-JP" altLang="en-US" sz="1800" dirty="0"/>
                        <a:t>検証</a:t>
                      </a:r>
                    </a:p>
                  </a:txBody>
                  <a:tcPr/>
                </a:tc>
                <a:tc>
                  <a:txBody>
                    <a:bodyPr/>
                    <a:lstStyle/>
                    <a:p>
                      <a:pPr algn="ctr"/>
                      <a:r>
                        <a:rPr kumimoji="1" lang="en-US" altLang="ja-JP" sz="2000" dirty="0"/>
                        <a:t>88</a:t>
                      </a:r>
                      <a:endParaRPr kumimoji="1" lang="ja-JP" altLang="en-US" sz="2000" dirty="0"/>
                    </a:p>
                  </a:txBody>
                  <a:tcPr/>
                </a:tc>
                <a:tc>
                  <a:txBody>
                    <a:bodyPr/>
                    <a:lstStyle/>
                    <a:p>
                      <a:pPr algn="ctr"/>
                      <a:r>
                        <a:rPr kumimoji="1" lang="en-US" altLang="ja-JP" sz="2000" dirty="0"/>
                        <a:t>80</a:t>
                      </a:r>
                      <a:endParaRPr kumimoji="1" lang="ja-JP" altLang="en-US" sz="2000" dirty="0"/>
                    </a:p>
                  </a:txBody>
                  <a:tcPr/>
                </a:tc>
                <a:tc>
                  <a:txBody>
                    <a:bodyPr/>
                    <a:lstStyle/>
                    <a:p>
                      <a:pPr algn="ctr"/>
                      <a:r>
                        <a:rPr kumimoji="1" lang="en-US" altLang="ja-JP" sz="2000" dirty="0"/>
                        <a:t>88</a:t>
                      </a:r>
                      <a:endParaRPr kumimoji="1" lang="ja-JP" altLang="en-US" sz="2000" dirty="0"/>
                    </a:p>
                  </a:txBody>
                  <a:tcPr/>
                </a:tc>
                <a:tc>
                  <a:txBody>
                    <a:bodyPr/>
                    <a:lstStyle/>
                    <a:p>
                      <a:pPr algn="ctr"/>
                      <a:r>
                        <a:rPr kumimoji="1" lang="en-US" altLang="ja-JP" sz="2000" dirty="0"/>
                        <a:t>42</a:t>
                      </a:r>
                      <a:endParaRPr kumimoji="1" lang="ja-JP" altLang="en-US" sz="2000" dirty="0"/>
                    </a:p>
                  </a:txBody>
                  <a:tcPr/>
                </a:tc>
                <a:tc>
                  <a:txBody>
                    <a:bodyPr/>
                    <a:lstStyle/>
                    <a:p>
                      <a:pPr algn="ctr"/>
                      <a:r>
                        <a:rPr kumimoji="1" lang="en-US" altLang="ja-JP" sz="2000" dirty="0"/>
                        <a:t>93</a:t>
                      </a:r>
                      <a:endParaRPr kumimoji="1" lang="ja-JP" altLang="en-US" sz="2000" dirty="0"/>
                    </a:p>
                  </a:txBody>
                  <a:tcPr/>
                </a:tc>
                <a:tc>
                  <a:txBody>
                    <a:bodyPr/>
                    <a:lstStyle/>
                    <a:p>
                      <a:pPr algn="ctr"/>
                      <a:r>
                        <a:rPr kumimoji="1" lang="en-US" altLang="ja-JP" sz="2000" dirty="0"/>
                        <a:t>100</a:t>
                      </a:r>
                      <a:endParaRPr kumimoji="1" lang="ja-JP" altLang="en-US" sz="2000" dirty="0"/>
                    </a:p>
                  </a:txBody>
                  <a:tcPr/>
                </a:tc>
                <a:tc>
                  <a:txBody>
                    <a:bodyPr/>
                    <a:lstStyle/>
                    <a:p>
                      <a:pPr algn="ctr"/>
                      <a:r>
                        <a:rPr kumimoji="1" lang="en-US" altLang="ja-JP" sz="2000" dirty="0"/>
                        <a:t>77</a:t>
                      </a:r>
                      <a:endParaRPr kumimoji="1" lang="ja-JP" altLang="en-US" sz="2000" dirty="0"/>
                    </a:p>
                  </a:txBody>
                  <a:tcPr/>
                </a:tc>
                <a:tc>
                  <a:txBody>
                    <a:bodyPr/>
                    <a:lstStyle/>
                    <a:p>
                      <a:pPr algn="ctr"/>
                      <a:r>
                        <a:rPr kumimoji="1" lang="en-US" altLang="ja-JP" sz="2000" dirty="0"/>
                        <a:t>105</a:t>
                      </a:r>
                      <a:endParaRPr kumimoji="1" lang="ja-JP" altLang="en-US" sz="2000" dirty="0"/>
                    </a:p>
                  </a:txBody>
                  <a:tcPr/>
                </a:tc>
                <a:tc>
                  <a:txBody>
                    <a:bodyPr/>
                    <a:lstStyle/>
                    <a:p>
                      <a:pPr algn="ctr"/>
                      <a:r>
                        <a:rPr kumimoji="1" lang="en-US" altLang="ja-JP" sz="2000" dirty="0"/>
                        <a:t>63</a:t>
                      </a:r>
                      <a:endParaRPr kumimoji="1" lang="ja-JP" altLang="en-US" sz="2000" dirty="0"/>
                    </a:p>
                  </a:txBody>
                  <a:tcPr/>
                </a:tc>
                <a:tc>
                  <a:txBody>
                    <a:bodyPr/>
                    <a:lstStyle/>
                    <a:p>
                      <a:pPr algn="ctr"/>
                      <a:r>
                        <a:rPr kumimoji="1" lang="en-US" altLang="ja-JP" sz="2000" dirty="0"/>
                        <a:t>736</a:t>
                      </a:r>
                      <a:endParaRPr kumimoji="1" lang="ja-JP" altLang="en-US" sz="2000" dirty="0"/>
                    </a:p>
                  </a:txBody>
                  <a:tcPr/>
                </a:tc>
                <a:extLst>
                  <a:ext uri="{0D108BD9-81ED-4DB2-BD59-A6C34878D82A}">
                    <a16:rowId xmlns:a16="http://schemas.microsoft.com/office/drawing/2014/main" val="2744316290"/>
                  </a:ext>
                </a:extLst>
              </a:tr>
              <a:tr h="371748">
                <a:tc>
                  <a:txBody>
                    <a:bodyPr/>
                    <a:lstStyle/>
                    <a:p>
                      <a:pPr algn="ctr"/>
                      <a:r>
                        <a:rPr kumimoji="1" lang="ja-JP" altLang="en-US" sz="1800" dirty="0"/>
                        <a:t>テスト</a:t>
                      </a:r>
                    </a:p>
                  </a:txBody>
                  <a:tcPr/>
                </a:tc>
                <a:tc>
                  <a:txBody>
                    <a:bodyPr/>
                    <a:lstStyle/>
                    <a:p>
                      <a:pPr algn="ctr"/>
                      <a:r>
                        <a:rPr kumimoji="1" lang="en-US" altLang="ja-JP" sz="2000" dirty="0"/>
                        <a:t>98</a:t>
                      </a:r>
                      <a:endParaRPr kumimoji="1" lang="ja-JP" altLang="en-US" sz="2000" dirty="0"/>
                    </a:p>
                  </a:txBody>
                  <a:tcPr/>
                </a:tc>
                <a:tc>
                  <a:txBody>
                    <a:bodyPr/>
                    <a:lstStyle/>
                    <a:p>
                      <a:pPr algn="ctr"/>
                      <a:r>
                        <a:rPr kumimoji="1" lang="en-US" altLang="ja-JP" sz="2000" dirty="0"/>
                        <a:t>95</a:t>
                      </a:r>
                      <a:endParaRPr kumimoji="1" lang="ja-JP" altLang="en-US" sz="2000" dirty="0"/>
                    </a:p>
                  </a:txBody>
                  <a:tcPr/>
                </a:tc>
                <a:tc>
                  <a:txBody>
                    <a:bodyPr/>
                    <a:lstStyle/>
                    <a:p>
                      <a:pPr algn="ctr"/>
                      <a:r>
                        <a:rPr kumimoji="1" lang="en-US" altLang="ja-JP" sz="2000" dirty="0"/>
                        <a:t>86</a:t>
                      </a:r>
                      <a:endParaRPr kumimoji="1" lang="ja-JP" altLang="en-US" sz="2000" dirty="0"/>
                    </a:p>
                  </a:txBody>
                  <a:tcPr/>
                </a:tc>
                <a:tc>
                  <a:txBody>
                    <a:bodyPr/>
                    <a:lstStyle/>
                    <a:p>
                      <a:pPr algn="ctr"/>
                      <a:r>
                        <a:rPr kumimoji="1" lang="en-US" altLang="ja-JP" sz="2000" dirty="0"/>
                        <a:t>48</a:t>
                      </a:r>
                      <a:endParaRPr kumimoji="1" lang="ja-JP" altLang="en-US" sz="2000" dirty="0"/>
                    </a:p>
                  </a:txBody>
                  <a:tcPr/>
                </a:tc>
                <a:tc>
                  <a:txBody>
                    <a:bodyPr/>
                    <a:lstStyle/>
                    <a:p>
                      <a:pPr algn="ctr"/>
                      <a:r>
                        <a:rPr kumimoji="1" lang="en-US" altLang="ja-JP" sz="2000" dirty="0"/>
                        <a:t>77</a:t>
                      </a:r>
                      <a:endParaRPr kumimoji="1" lang="ja-JP" altLang="en-US" sz="2000" dirty="0"/>
                    </a:p>
                  </a:txBody>
                  <a:tcPr/>
                </a:tc>
                <a:tc>
                  <a:txBody>
                    <a:bodyPr/>
                    <a:lstStyle/>
                    <a:p>
                      <a:pPr algn="ctr"/>
                      <a:r>
                        <a:rPr kumimoji="1" lang="en-US" altLang="ja-JP" sz="2000" dirty="0"/>
                        <a:t>97</a:t>
                      </a:r>
                      <a:endParaRPr kumimoji="1" lang="ja-JP" altLang="en-US" sz="2000" dirty="0"/>
                    </a:p>
                  </a:txBody>
                  <a:tcPr/>
                </a:tc>
                <a:tc>
                  <a:txBody>
                    <a:bodyPr/>
                    <a:lstStyle/>
                    <a:p>
                      <a:pPr algn="ctr"/>
                      <a:r>
                        <a:rPr kumimoji="1" lang="en-US" altLang="ja-JP" sz="2000" dirty="0"/>
                        <a:t>80</a:t>
                      </a:r>
                      <a:endParaRPr kumimoji="1" lang="ja-JP" altLang="en-US" sz="2000" dirty="0"/>
                    </a:p>
                  </a:txBody>
                  <a:tcPr/>
                </a:tc>
                <a:tc>
                  <a:txBody>
                    <a:bodyPr/>
                    <a:lstStyle/>
                    <a:p>
                      <a:pPr algn="ctr"/>
                      <a:r>
                        <a:rPr kumimoji="1" lang="en-US" altLang="ja-JP" sz="2000" dirty="0"/>
                        <a:t>79</a:t>
                      </a:r>
                      <a:endParaRPr kumimoji="1" lang="ja-JP" altLang="en-US" sz="2000" dirty="0"/>
                    </a:p>
                  </a:txBody>
                  <a:tcPr/>
                </a:tc>
                <a:tc>
                  <a:txBody>
                    <a:bodyPr/>
                    <a:lstStyle/>
                    <a:p>
                      <a:pPr algn="ctr"/>
                      <a:r>
                        <a:rPr kumimoji="1" lang="en-US" altLang="ja-JP" sz="2000" dirty="0"/>
                        <a:t>76</a:t>
                      </a:r>
                      <a:endParaRPr kumimoji="1" lang="ja-JP" altLang="en-US" sz="2000" dirty="0"/>
                    </a:p>
                  </a:txBody>
                  <a:tcPr/>
                </a:tc>
                <a:tc>
                  <a:txBody>
                    <a:bodyPr/>
                    <a:lstStyle/>
                    <a:p>
                      <a:pPr algn="ctr"/>
                      <a:r>
                        <a:rPr kumimoji="1" lang="en-US" altLang="ja-JP" sz="2000" dirty="0"/>
                        <a:t>736</a:t>
                      </a:r>
                      <a:endParaRPr kumimoji="1" lang="ja-JP" altLang="en-US" sz="2000" dirty="0"/>
                    </a:p>
                  </a:txBody>
                  <a:tcPr/>
                </a:tc>
                <a:extLst>
                  <a:ext uri="{0D108BD9-81ED-4DB2-BD59-A6C34878D82A}">
                    <a16:rowId xmlns:a16="http://schemas.microsoft.com/office/drawing/2014/main" val="1432485658"/>
                  </a:ext>
                </a:extLst>
              </a:tr>
            </a:tbl>
          </a:graphicData>
        </a:graphic>
      </p:graphicFrame>
    </p:spTree>
    <p:extLst>
      <p:ext uri="{BB962C8B-B14F-4D97-AF65-F5344CB8AC3E}">
        <p14:creationId xmlns:p14="http://schemas.microsoft.com/office/powerpoint/2010/main" val="3450682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chemeClr val="tx1">
                    <a:lumMod val="95000"/>
                  </a:schemeClr>
                </a:solidFill>
              </a:rPr>
              <a:t>提案手法</a:t>
            </a:r>
            <a:endParaRPr lang="en-US" altLang="ja-JP" sz="2400" dirty="0">
              <a:solidFill>
                <a:schemeClr val="tx1">
                  <a:lumMod val="95000"/>
                </a:schemeClr>
              </a:solidFill>
            </a:endParaRPr>
          </a:p>
          <a:p>
            <a:r>
              <a:rPr lang="ja-JP" altLang="en-US" sz="2400" dirty="0">
                <a:solidFill>
                  <a:schemeClr val="tx1">
                    <a:lumMod val="95000"/>
                  </a:schemeClr>
                </a:solidFill>
              </a:rPr>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まとめと今後の展望</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2</a:t>
            </a:fld>
            <a:endParaRPr kumimoji="1" lang="ja-JP" altLang="en-US" dirty="0"/>
          </a:p>
        </p:txBody>
      </p:sp>
    </p:spTree>
    <p:extLst>
      <p:ext uri="{BB962C8B-B14F-4D97-AF65-F5344CB8AC3E}">
        <p14:creationId xmlns:p14="http://schemas.microsoft.com/office/powerpoint/2010/main" val="3372139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AB093-78CB-3748-7930-653C947C1A65}"/>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ACFA6B56-04AB-72BD-F5BF-CFD947F2CB26}"/>
              </a:ext>
            </a:extLst>
          </p:cNvPr>
          <p:cNvSpPr txBox="1"/>
          <p:nvPr/>
        </p:nvSpPr>
        <p:spPr>
          <a:xfrm>
            <a:off x="119742" y="152461"/>
            <a:ext cx="8382001" cy="105455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比較手法 </a:t>
            </a:r>
            <a:r>
              <a:rPr lang="en-US" altLang="ja-JP" sz="3200" b="1" dirty="0">
                <a:latin typeface="+mn-ea"/>
              </a:rPr>
              <a:t>1: </a:t>
            </a:r>
            <a:r>
              <a:rPr lang="ja-JP" altLang="en-US" sz="3200" b="1" dirty="0">
                <a:latin typeface="+mn-ea"/>
              </a:rPr>
              <a:t>要約文のみを入力とした場合</a:t>
            </a:r>
            <a:endParaRPr lang="en-US" altLang="ja-JP" sz="3200" b="1" dirty="0">
              <a:latin typeface="+mn-ea"/>
            </a:endParaRPr>
          </a:p>
          <a:p>
            <a:pPr marL="0" lvl="0" indent="0" algn="l" rtl="0">
              <a:spcBef>
                <a:spcPts val="0"/>
              </a:spcBef>
              <a:spcAft>
                <a:spcPts val="0"/>
              </a:spcAft>
              <a:buNone/>
            </a:pPr>
            <a:r>
              <a:rPr lang="en-US" altLang="ja-JP" sz="3200" b="1" dirty="0">
                <a:latin typeface="+mn-ea"/>
              </a:rPr>
              <a:t>								  </a:t>
            </a:r>
            <a:r>
              <a:rPr lang="en-US" altLang="ja-JP" sz="2800" b="1" dirty="0">
                <a:latin typeface="+mn-ea"/>
              </a:rPr>
              <a:t>(</a:t>
            </a:r>
            <a:r>
              <a:rPr lang="ja-JP" altLang="en-US" sz="2800" b="1" dirty="0">
                <a:latin typeface="+mn-ea"/>
              </a:rPr>
              <a:t>提案手法 </a:t>
            </a:r>
            <a:r>
              <a:rPr lang="en-US" altLang="ja-JP" sz="2800" b="1" dirty="0">
                <a:latin typeface="+mn-ea"/>
              </a:rPr>
              <a:t>1 </a:t>
            </a:r>
            <a:r>
              <a:rPr lang="ja-JP" altLang="en-US" sz="2800" b="1" dirty="0">
                <a:latin typeface="+mn-ea"/>
              </a:rPr>
              <a:t>の右半分</a:t>
            </a:r>
            <a:r>
              <a:rPr lang="en-US" altLang="ja-JP" sz="28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D2F00E7D-BF96-14CA-824F-63390BE2B0CE}"/>
              </a:ext>
            </a:extLst>
          </p:cNvPr>
          <p:cNvSpPr>
            <a:spLocks noGrp="1"/>
          </p:cNvSpPr>
          <p:nvPr>
            <p:ph type="sldNum" sz="quarter" idx="12"/>
          </p:nvPr>
        </p:nvSpPr>
        <p:spPr/>
        <p:txBody>
          <a:bodyPr/>
          <a:lstStyle/>
          <a:p>
            <a:fld id="{84E5AB44-6C43-4864-84E5-D75B94A07FCF}" type="slidenum">
              <a:rPr kumimoji="1" lang="ja-JP" altLang="en-US" smtClean="0"/>
              <a:t>20</a:t>
            </a:fld>
            <a:endParaRPr kumimoji="1" lang="ja-JP" altLang="en-US"/>
          </a:p>
        </p:txBody>
      </p:sp>
      <p:grpSp>
        <p:nvGrpSpPr>
          <p:cNvPr id="3" name="グループ化 2">
            <a:extLst>
              <a:ext uri="{FF2B5EF4-FFF2-40B4-BE49-F238E27FC236}">
                <a16:creationId xmlns:a16="http://schemas.microsoft.com/office/drawing/2014/main" id="{0E13C373-7193-E0FA-2E8F-231B6182D9AB}"/>
              </a:ext>
            </a:extLst>
          </p:cNvPr>
          <p:cNvGrpSpPr/>
          <p:nvPr/>
        </p:nvGrpSpPr>
        <p:grpSpPr>
          <a:xfrm>
            <a:off x="225174" y="1214374"/>
            <a:ext cx="8698526" cy="4963886"/>
            <a:chOff x="222738" y="1295400"/>
            <a:chExt cx="8698526" cy="4963886"/>
          </a:xfrm>
        </p:grpSpPr>
        <p:sp>
          <p:nvSpPr>
            <p:cNvPr id="4" name="正方形/長方形 3">
              <a:extLst>
                <a:ext uri="{FF2B5EF4-FFF2-40B4-BE49-F238E27FC236}">
                  <a16:creationId xmlns:a16="http://schemas.microsoft.com/office/drawing/2014/main" id="{27C918F3-8800-D009-BEE9-36C5A39F4A9C}"/>
                </a:ext>
              </a:extLst>
            </p:cNvPr>
            <p:cNvSpPr/>
            <p:nvPr/>
          </p:nvSpPr>
          <p:spPr>
            <a:xfrm>
              <a:off x="222738" y="1295400"/>
              <a:ext cx="8698526" cy="496388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1171335C-6B01-D9FE-C3A6-41BB9537166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9569" y="1387214"/>
              <a:ext cx="7244862" cy="4790640"/>
            </a:xfrm>
            <a:prstGeom prst="rect">
              <a:avLst/>
            </a:prstGeom>
          </p:spPr>
        </p:pic>
        <p:sp>
          <p:nvSpPr>
            <p:cNvPr id="6" name="正方形/長方形 5">
              <a:extLst>
                <a:ext uri="{FF2B5EF4-FFF2-40B4-BE49-F238E27FC236}">
                  <a16:creationId xmlns:a16="http://schemas.microsoft.com/office/drawing/2014/main" id="{55E1BC9B-4D85-E73F-C468-B206BD5FF6B7}"/>
                </a:ext>
              </a:extLst>
            </p:cNvPr>
            <p:cNvSpPr/>
            <p:nvPr/>
          </p:nvSpPr>
          <p:spPr>
            <a:xfrm>
              <a:off x="971043" y="3528646"/>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471C648D-7CA7-C4E0-0EE8-7F9D8846CAD9}"/>
                </a:ext>
              </a:extLst>
            </p:cNvPr>
            <p:cNvSpPr/>
            <p:nvPr/>
          </p:nvSpPr>
          <p:spPr>
            <a:xfrm>
              <a:off x="2960335" y="2677634"/>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43964ACE-EE71-C091-5E2E-83C1C276F63C}"/>
                </a:ext>
              </a:extLst>
            </p:cNvPr>
            <p:cNvSpPr/>
            <p:nvPr/>
          </p:nvSpPr>
          <p:spPr>
            <a:xfrm>
              <a:off x="4949627" y="3528646"/>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3A492912-6D3A-212B-F184-7D91248D17F6}"/>
                </a:ext>
              </a:extLst>
            </p:cNvPr>
            <p:cNvSpPr/>
            <p:nvPr/>
          </p:nvSpPr>
          <p:spPr>
            <a:xfrm>
              <a:off x="6534318" y="2677634"/>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grpSp>
      <p:sp>
        <p:nvSpPr>
          <p:cNvPr id="12" name="正方形/長方形 11">
            <a:extLst>
              <a:ext uri="{FF2B5EF4-FFF2-40B4-BE49-F238E27FC236}">
                <a16:creationId xmlns:a16="http://schemas.microsoft.com/office/drawing/2014/main" id="{7CE7E9F6-DD7B-8869-934A-A8251ACEAAE4}"/>
              </a:ext>
            </a:extLst>
          </p:cNvPr>
          <p:cNvSpPr/>
          <p:nvPr/>
        </p:nvSpPr>
        <p:spPr>
          <a:xfrm>
            <a:off x="685800" y="2358956"/>
            <a:ext cx="4207213" cy="373787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5E3FD417-CA70-D49E-1BDC-96D1356E659A}"/>
                  </a:ext>
                </a:extLst>
              </p:cNvPr>
              <p:cNvSpPr txBox="1"/>
              <p:nvPr/>
            </p:nvSpPr>
            <p:spPr>
              <a:xfrm>
                <a:off x="298565" y="2929585"/>
                <a:ext cx="4520395" cy="1950470"/>
              </a:xfrm>
              <a:prstGeom prst="rect">
                <a:avLst/>
              </a:prstGeom>
              <a:noFill/>
              <a:ln>
                <a:noFill/>
              </a:ln>
            </p:spPr>
            <p:txBody>
              <a:bodyPr wrap="square" rtlCol="0">
                <a:spAutoFit/>
              </a:bodyPr>
              <a:lstStyle/>
              <a:p>
                <a:r>
                  <a:rPr kumimoji="1" lang="ja-JP" altLang="en-US" dirty="0">
                    <a:solidFill>
                      <a:schemeClr val="bg1"/>
                    </a:solidFill>
                  </a:rPr>
                  <a:t>和が </a:t>
                </a:r>
                <a:r>
                  <a:rPr kumimoji="1" lang="en-US" altLang="ja-JP" dirty="0">
                    <a:solidFill>
                      <a:schemeClr val="bg1"/>
                    </a:solidFill>
                  </a:rPr>
                  <a:t>1 </a:t>
                </a:r>
                <a:r>
                  <a:rPr kumimoji="1" lang="ja-JP" altLang="en-US" dirty="0">
                    <a:solidFill>
                      <a:schemeClr val="bg1"/>
                    </a:solidFill>
                  </a:rPr>
                  <a:t>となる</a:t>
                </a:r>
                <a:endParaRPr kumimoji="1" lang="en-US" altLang="ja-JP" dirty="0">
                  <a:solidFill>
                    <a:schemeClr val="bg1"/>
                  </a:solidFill>
                </a:endParaRPr>
              </a:p>
              <a:p>
                <a:r>
                  <a:rPr kumimoji="1" lang="ja-JP" altLang="en-US" dirty="0">
                    <a:solidFill>
                      <a:schemeClr val="bg1"/>
                    </a:solidFill>
                  </a:rPr>
                  <a:t>学習可能なパラメータ </a:t>
                </a:r>
                <a14:m>
                  <m:oMath xmlns:m="http://schemas.openxmlformats.org/officeDocument/2006/math">
                    <m:r>
                      <a:rPr kumimoji="1" lang="en-US" altLang="ja-JP" b="0" i="1" smtClean="0">
                        <a:solidFill>
                          <a:schemeClr val="bg1"/>
                        </a:solidFill>
                        <a:latin typeface="Cambria Math" panose="02040503050406030204" pitchFamily="18" charset="0"/>
                      </a:rPr>
                      <m:t>𝑟</m:t>
                    </m:r>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𝑠</m:t>
                    </m:r>
                    <m:r>
                      <a:rPr kumimoji="1" lang="en-US" altLang="ja-JP" b="0" i="1" smtClean="0">
                        <a:solidFill>
                          <a:schemeClr val="bg1"/>
                        </a:solidFill>
                        <a:latin typeface="Cambria Math" panose="02040503050406030204" pitchFamily="18" charset="0"/>
                      </a:rPr>
                      <m:t> (≥0)</m:t>
                    </m:r>
                  </m:oMath>
                </a14:m>
                <a:r>
                  <a:rPr kumimoji="1" lang="ja-JP" altLang="en-US" dirty="0">
                    <a:solidFill>
                      <a:schemeClr val="bg1"/>
                    </a:solidFill>
                  </a:rPr>
                  <a:t> を用いて</a:t>
                </a:r>
                <a:endParaRPr kumimoji="1" lang="en-US" altLang="ja-JP" dirty="0">
                  <a:solidFill>
                    <a:schemeClr val="bg1"/>
                  </a:solidFill>
                </a:endParaRPr>
              </a:p>
              <a:p>
                <a:endParaRPr kumimoji="1" lang="en-US" altLang="ja-JP" dirty="0">
                  <a:solidFill>
                    <a:schemeClr val="bg1"/>
                  </a:solidFill>
                </a:endParaRPr>
              </a:p>
              <a:p>
                <a:pPr/>
                <a14:m>
                  <m:oMathPara xmlns:m="http://schemas.openxmlformats.org/officeDocument/2006/math">
                    <m:oMathParaPr>
                      <m:jc m:val="centerGroup"/>
                    </m:oMathParaPr>
                    <m:oMath xmlns:m="http://schemas.openxmlformats.org/officeDocument/2006/math">
                      <m:r>
                        <a:rPr kumimoji="1" lang="en-US" altLang="ja-JP" sz="2800" b="0" i="1" smtClean="0">
                          <a:solidFill>
                            <a:schemeClr val="bg1"/>
                          </a:solidFill>
                          <a:latin typeface="Cambria Math" panose="02040503050406030204" pitchFamily="18" charset="0"/>
                        </a:rPr>
                        <m:t>𝐶</m:t>
                      </m:r>
                      <m:r>
                        <a:rPr kumimoji="1" lang="en-US" altLang="ja-JP" sz="2800" b="0" i="1" smtClean="0">
                          <a:solidFill>
                            <a:schemeClr val="bg1"/>
                          </a:solidFill>
                          <a:latin typeface="Cambria Math" panose="02040503050406030204" pitchFamily="18" charset="0"/>
                        </a:rPr>
                        <m:t>=</m:t>
                      </m:r>
                      <m:r>
                        <a:rPr kumimoji="1" lang="en-US" altLang="ja-JP" sz="2800" b="0" i="1" smtClean="0">
                          <a:solidFill>
                            <a:schemeClr val="bg1"/>
                          </a:solidFill>
                          <a:latin typeface="Cambria Math" panose="02040503050406030204" pitchFamily="18" charset="0"/>
                        </a:rPr>
                        <m:t>𝑟</m:t>
                      </m:r>
                      <m:sSub>
                        <m:sSubPr>
                          <m:ctrlPr>
                            <a:rPr kumimoji="1" lang="en-US" altLang="ja-JP" sz="2800" b="0" i="1" smtClean="0">
                              <a:solidFill>
                                <a:schemeClr val="bg1"/>
                              </a:solidFill>
                              <a:latin typeface="Cambria Math" panose="02040503050406030204" pitchFamily="18" charset="0"/>
                            </a:rPr>
                          </m:ctrlPr>
                        </m:sSubPr>
                        <m:e>
                          <m:r>
                            <a:rPr kumimoji="1" lang="en-US" altLang="ja-JP" sz="2800" b="0" i="1" smtClean="0">
                              <a:solidFill>
                                <a:schemeClr val="bg1"/>
                              </a:solidFill>
                              <a:latin typeface="Cambria Math" panose="02040503050406030204" pitchFamily="18" charset="0"/>
                            </a:rPr>
                            <m:t>𝐸</m:t>
                          </m:r>
                          <m:r>
                            <a:rPr kumimoji="1" lang="en-US" altLang="ja-JP" sz="2800" b="0" i="1" smtClean="0">
                              <a:solidFill>
                                <a:schemeClr val="bg1"/>
                              </a:solidFill>
                              <a:latin typeface="Cambria Math" panose="02040503050406030204" pitchFamily="18" charset="0"/>
                            </a:rPr>
                            <m:t>′</m:t>
                          </m:r>
                        </m:e>
                        <m:sub>
                          <m:r>
                            <a:rPr kumimoji="1" lang="en-US" altLang="ja-JP" sz="2800" b="0" i="0" smtClean="0">
                              <a:solidFill>
                                <a:schemeClr val="bg1"/>
                              </a:solidFill>
                              <a:latin typeface="Cambria Math" panose="02040503050406030204" pitchFamily="18" charset="0"/>
                            </a:rPr>
                            <m:t>[</m:t>
                          </m:r>
                          <m:r>
                            <m:rPr>
                              <m:sty m:val="p"/>
                            </m:rPr>
                            <a:rPr kumimoji="1" lang="en-US" altLang="ja-JP" sz="2800" b="0" i="0" smtClean="0">
                              <a:solidFill>
                                <a:schemeClr val="bg1"/>
                              </a:solidFill>
                              <a:latin typeface="Cambria Math" panose="02040503050406030204" pitchFamily="18" charset="0"/>
                            </a:rPr>
                            <m:t>CLS</m:t>
                          </m:r>
                          <m:r>
                            <a:rPr kumimoji="1" lang="en-US" altLang="ja-JP" sz="2800" b="0" i="0" smtClean="0">
                              <a:solidFill>
                                <a:schemeClr val="bg1"/>
                              </a:solidFill>
                              <a:latin typeface="Cambria Math" panose="02040503050406030204" pitchFamily="18" charset="0"/>
                            </a:rPr>
                            <m:t>]</m:t>
                          </m:r>
                        </m:sub>
                      </m:sSub>
                      <m:r>
                        <a:rPr kumimoji="1" lang="en-US" altLang="ja-JP" sz="2800" b="0" i="1" smtClean="0">
                          <a:solidFill>
                            <a:schemeClr val="bg1"/>
                          </a:solidFill>
                          <a:latin typeface="Cambria Math" panose="02040503050406030204" pitchFamily="18" charset="0"/>
                        </a:rPr>
                        <m:t>+</m:t>
                      </m:r>
                      <m:r>
                        <a:rPr kumimoji="1" lang="en-US" altLang="ja-JP" sz="2800" b="0" i="1" smtClean="0">
                          <a:solidFill>
                            <a:schemeClr val="bg1"/>
                          </a:solidFill>
                          <a:latin typeface="Cambria Math" panose="02040503050406030204" pitchFamily="18" charset="0"/>
                        </a:rPr>
                        <m:t>𝑠</m:t>
                      </m:r>
                      <m:sSub>
                        <m:sSubPr>
                          <m:ctrlPr>
                            <a:rPr kumimoji="1" lang="en-US" altLang="ja-JP" sz="2800" b="0" i="1" smtClean="0">
                              <a:solidFill>
                                <a:schemeClr val="bg1"/>
                              </a:solidFill>
                              <a:latin typeface="Cambria Math" panose="02040503050406030204" pitchFamily="18" charset="0"/>
                            </a:rPr>
                          </m:ctrlPr>
                        </m:sSubPr>
                        <m:e>
                          <m:r>
                            <a:rPr kumimoji="1" lang="en-US" altLang="ja-JP" sz="2800" b="0" i="1" smtClean="0">
                              <a:solidFill>
                                <a:schemeClr val="bg1"/>
                              </a:solidFill>
                              <a:latin typeface="Cambria Math" panose="02040503050406030204" pitchFamily="18" charset="0"/>
                            </a:rPr>
                            <m:t>𝐸</m:t>
                          </m:r>
                          <m:r>
                            <a:rPr kumimoji="1" lang="en-US" altLang="ja-JP" sz="2800" b="0" i="1" smtClean="0">
                              <a:solidFill>
                                <a:schemeClr val="bg1"/>
                              </a:solidFill>
                              <a:latin typeface="Cambria Math" panose="02040503050406030204" pitchFamily="18" charset="0"/>
                            </a:rPr>
                            <m:t>′</m:t>
                          </m:r>
                        </m:e>
                        <m:sub>
                          <m:r>
                            <m:rPr>
                              <m:sty m:val="p"/>
                            </m:rPr>
                            <a:rPr kumimoji="1" lang="en-US" altLang="ja-JP" sz="2800" b="0" i="0" smtClean="0">
                              <a:solidFill>
                                <a:schemeClr val="bg1"/>
                              </a:solidFill>
                              <a:latin typeface="Cambria Math" panose="02040503050406030204" pitchFamily="18" charset="0"/>
                            </a:rPr>
                            <m:t>Avg</m:t>
                          </m:r>
                        </m:sub>
                      </m:sSub>
                    </m:oMath>
                  </m:oMathPara>
                </a14:m>
                <a:endParaRPr kumimoji="1" lang="en-US" altLang="ja-JP" dirty="0">
                  <a:solidFill>
                    <a:schemeClr val="bg1"/>
                  </a:solidFill>
                </a:endParaRPr>
              </a:p>
              <a:p>
                <a:endParaRPr kumimoji="1" lang="en-US" altLang="ja-JP" dirty="0">
                  <a:solidFill>
                    <a:schemeClr val="bg1"/>
                  </a:solidFill>
                </a:endParaRPr>
              </a:p>
              <a:p>
                <a:r>
                  <a:rPr kumimoji="1" lang="ja-JP" altLang="en-US" dirty="0">
                    <a:solidFill>
                      <a:schemeClr val="bg1"/>
                    </a:solidFill>
                  </a:rPr>
                  <a:t>を入力文の分散表現とする</a:t>
                </a:r>
                <a:endParaRPr kumimoji="1" lang="en-US" altLang="ja-JP" dirty="0">
                  <a:solidFill>
                    <a:schemeClr val="bg1"/>
                  </a:solidFill>
                </a:endParaRPr>
              </a:p>
            </p:txBody>
          </p:sp>
        </mc:Choice>
        <mc:Fallback>
          <p:sp>
            <p:nvSpPr>
              <p:cNvPr id="13" name="テキスト ボックス 12">
                <a:extLst>
                  <a:ext uri="{FF2B5EF4-FFF2-40B4-BE49-F238E27FC236}">
                    <a16:creationId xmlns:a16="http://schemas.microsoft.com/office/drawing/2014/main" id="{5E3FD417-CA70-D49E-1BDC-96D1356E659A}"/>
                  </a:ext>
                </a:extLst>
              </p:cNvPr>
              <p:cNvSpPr txBox="1">
                <a:spLocks noRot="1" noChangeAspect="1" noMove="1" noResize="1" noEditPoints="1" noAdjustHandles="1" noChangeArrowheads="1" noChangeShapeType="1" noTextEdit="1"/>
              </p:cNvSpPr>
              <p:nvPr/>
            </p:nvSpPr>
            <p:spPr>
              <a:xfrm>
                <a:off x="298565" y="2929585"/>
                <a:ext cx="4520395" cy="1950470"/>
              </a:xfrm>
              <a:prstGeom prst="rect">
                <a:avLst/>
              </a:prstGeom>
              <a:blipFill>
                <a:blip r:embed="rId4"/>
                <a:stretch>
                  <a:fillRect l="-1213" t="-2500" b="-3437"/>
                </a:stretch>
              </a:blipFill>
              <a:ln>
                <a:noFill/>
              </a:ln>
            </p:spPr>
            <p:txBody>
              <a:bodyPr/>
              <a:lstStyle/>
              <a:p>
                <a:r>
                  <a:rPr lang="ja-JP" altLang="en-US">
                    <a:noFill/>
                  </a:rPr>
                  <a:t> </a:t>
                </a:r>
              </a:p>
            </p:txBody>
          </p:sp>
        </mc:Fallback>
      </mc:AlternateContent>
    </p:spTree>
    <p:extLst>
      <p:ext uri="{BB962C8B-B14F-4D97-AF65-F5344CB8AC3E}">
        <p14:creationId xmlns:p14="http://schemas.microsoft.com/office/powerpoint/2010/main" val="3637521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9EB72-79B6-209B-9FB5-3306E98B4B10}"/>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254B8E11-ED8D-0F7D-A29E-B0C8065BB82B}"/>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比較手法 </a:t>
            </a:r>
            <a:r>
              <a:rPr lang="en-US" altLang="ja-JP" sz="3200" b="1" dirty="0">
                <a:latin typeface="+mn-ea"/>
              </a:rPr>
              <a:t>2: LLM API </a:t>
            </a:r>
            <a:r>
              <a:rPr lang="ja-JP" altLang="en-US" sz="3200" b="1" dirty="0">
                <a:latin typeface="+mn-ea"/>
              </a:rPr>
              <a:t>のみを用いた分類</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7D42AA59-B780-7D26-18B6-B287B443B98C}"/>
              </a:ext>
            </a:extLst>
          </p:cNvPr>
          <p:cNvSpPr>
            <a:spLocks noGrp="1"/>
          </p:cNvSpPr>
          <p:nvPr>
            <p:ph type="sldNum" sz="quarter" idx="12"/>
          </p:nvPr>
        </p:nvSpPr>
        <p:spPr/>
        <p:txBody>
          <a:bodyPr/>
          <a:lstStyle/>
          <a:p>
            <a:fld id="{84E5AB44-6C43-4864-84E5-D75B94A07FCF}" type="slidenum">
              <a:rPr kumimoji="1" lang="ja-JP" altLang="en-US" smtClean="0"/>
              <a:t>21</a:t>
            </a:fld>
            <a:endParaRPr kumimoji="1" lang="ja-JP" altLang="en-US"/>
          </a:p>
        </p:txBody>
      </p:sp>
      <p:sp>
        <p:nvSpPr>
          <p:cNvPr id="2" name="テキスト ボックス 1">
            <a:extLst>
              <a:ext uri="{FF2B5EF4-FFF2-40B4-BE49-F238E27FC236}">
                <a16:creationId xmlns:a16="http://schemas.microsoft.com/office/drawing/2014/main" id="{3FDC5383-D447-2FEB-6BCC-237078FA57AE}"/>
              </a:ext>
            </a:extLst>
          </p:cNvPr>
          <p:cNvSpPr txBox="1"/>
          <p:nvPr/>
        </p:nvSpPr>
        <p:spPr>
          <a:xfrm>
            <a:off x="331353" y="1426808"/>
            <a:ext cx="8567320" cy="334322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ja-JP" sz="2400" dirty="0">
                <a:solidFill>
                  <a:schemeClr val="tx1"/>
                </a:solidFill>
              </a:rPr>
              <a:t>‘</a:t>
            </a:r>
            <a:r>
              <a:rPr lang="en-US" altLang="ja-JP" sz="2400" dirty="0" err="1">
                <a:solidFill>
                  <a:schemeClr val="tx1"/>
                </a:solidFill>
              </a:rPr>
              <a:t>plamo</a:t>
            </a:r>
            <a:r>
              <a:rPr lang="en-US" altLang="ja-JP" sz="2400" dirty="0">
                <a:solidFill>
                  <a:schemeClr val="tx1"/>
                </a:solidFill>
              </a:rPr>
              <a:t>-prime’ </a:t>
            </a:r>
            <a:r>
              <a:rPr lang="ja-JP" altLang="en-US" sz="2400" dirty="0">
                <a:solidFill>
                  <a:schemeClr val="tx1"/>
                </a:solidFill>
              </a:rPr>
              <a:t>および </a:t>
            </a:r>
            <a:r>
              <a:rPr lang="en-US" altLang="ja-JP" sz="2400" dirty="0">
                <a:solidFill>
                  <a:schemeClr val="tx1"/>
                </a:solidFill>
              </a:rPr>
              <a:t>‘gpt-4o-mini’ </a:t>
            </a:r>
            <a:r>
              <a:rPr lang="ja-JP" altLang="en-US" sz="2400" dirty="0"/>
              <a:t>のみを用いた</a:t>
            </a:r>
            <a:br>
              <a:rPr lang="en-US" altLang="ja-JP" sz="2400" dirty="0"/>
            </a:br>
            <a:r>
              <a:rPr lang="en-US" altLang="ja-JP" sz="2400" dirty="0"/>
              <a:t>Zero-Shot, Few-Shot </a:t>
            </a:r>
            <a:r>
              <a:rPr lang="ja-JP" altLang="en-US" sz="2400" dirty="0"/>
              <a:t>による分類</a:t>
            </a:r>
            <a:br>
              <a:rPr lang="en-US" altLang="ja-JP" sz="2400" dirty="0"/>
            </a:br>
            <a:endParaRPr lang="en-US" altLang="ja-JP" sz="2400" dirty="0"/>
          </a:p>
          <a:p>
            <a:pPr marL="342900" indent="-342900">
              <a:lnSpc>
                <a:spcPct val="150000"/>
              </a:lnSpc>
              <a:buFont typeface="Arial" panose="020B0604020202020204" pitchFamily="34" charset="0"/>
              <a:buChar char="•"/>
            </a:pPr>
            <a:r>
              <a:rPr lang="en-US" altLang="ja-JP" sz="2400" dirty="0"/>
              <a:t>LLM</a:t>
            </a:r>
            <a:r>
              <a:rPr lang="ja-JP" altLang="en-US" sz="2400" dirty="0"/>
              <a:t> が選定した</a:t>
            </a:r>
            <a:r>
              <a:rPr lang="ja-JP" altLang="en-US" sz="2400" b="1" dirty="0">
                <a:solidFill>
                  <a:schemeClr val="tx1"/>
                </a:solidFill>
              </a:rPr>
              <a:t>上位 </a:t>
            </a:r>
            <a:r>
              <a:rPr lang="en-US" altLang="ja-JP" sz="2400" b="1" dirty="0">
                <a:solidFill>
                  <a:schemeClr val="tx1"/>
                </a:solidFill>
              </a:rPr>
              <a:t>3 </a:t>
            </a:r>
            <a:r>
              <a:rPr lang="ja-JP" altLang="en-US" sz="2400" b="1" dirty="0">
                <a:solidFill>
                  <a:schemeClr val="tx1"/>
                </a:solidFill>
              </a:rPr>
              <a:t>つのラベル</a:t>
            </a:r>
            <a:r>
              <a:rPr lang="ja-JP" altLang="en-US" sz="2400" dirty="0">
                <a:solidFill>
                  <a:schemeClr val="tx1"/>
                </a:solidFill>
              </a:rPr>
              <a:t>を </a:t>
            </a:r>
            <a:r>
              <a:rPr lang="en-US" altLang="ja-JP" sz="2400" dirty="0">
                <a:solidFill>
                  <a:schemeClr val="tx1"/>
                </a:solidFill>
              </a:rPr>
              <a:t>JSON </a:t>
            </a:r>
            <a:r>
              <a:rPr lang="ja-JP" altLang="en-US" sz="2400" dirty="0">
                <a:solidFill>
                  <a:schemeClr val="tx1"/>
                </a:solidFill>
              </a:rPr>
              <a:t>形式で回答</a:t>
            </a:r>
            <a:br>
              <a:rPr lang="en-US" altLang="ja-JP" sz="2400" dirty="0">
                <a:solidFill>
                  <a:schemeClr val="tx1"/>
                </a:solidFill>
              </a:rPr>
            </a:br>
            <a:endParaRPr lang="en-US" altLang="ja-JP" sz="2400" dirty="0">
              <a:solidFill>
                <a:schemeClr val="tx1"/>
              </a:solidFill>
            </a:endParaRPr>
          </a:p>
          <a:p>
            <a:pPr marL="342900" indent="-342900">
              <a:lnSpc>
                <a:spcPct val="150000"/>
              </a:lnSpc>
              <a:buFont typeface="Arial" panose="020B0604020202020204" pitchFamily="34" charset="0"/>
              <a:buChar char="•"/>
            </a:pPr>
            <a:r>
              <a:rPr lang="ja-JP" altLang="en-US" sz="2400" b="1" dirty="0">
                <a:solidFill>
                  <a:schemeClr val="tx1"/>
                </a:solidFill>
              </a:rPr>
              <a:t>上位 </a:t>
            </a:r>
            <a:r>
              <a:rPr lang="en-US" altLang="ja-JP" sz="2400" b="1" dirty="0">
                <a:solidFill>
                  <a:schemeClr val="tx1"/>
                </a:solidFill>
              </a:rPr>
              <a:t>3 </a:t>
            </a:r>
            <a:r>
              <a:rPr lang="ja-JP" altLang="en-US" sz="2400" b="1" dirty="0">
                <a:solidFill>
                  <a:schemeClr val="tx1"/>
                </a:solidFill>
              </a:rPr>
              <a:t>つのラベル</a:t>
            </a:r>
            <a:r>
              <a:rPr lang="ja-JP" altLang="en-US" sz="2400" dirty="0">
                <a:solidFill>
                  <a:schemeClr val="tx1"/>
                </a:solidFill>
              </a:rPr>
              <a:t>の中に正</a:t>
            </a:r>
            <a:r>
              <a:rPr lang="ja-JP" altLang="en-US" sz="2400" dirty="0"/>
              <a:t>しいラベル</a:t>
            </a:r>
            <a:r>
              <a:rPr lang="ja-JP" altLang="en-US" sz="2400" dirty="0">
                <a:solidFill>
                  <a:schemeClr val="tx1"/>
                </a:solidFill>
              </a:rPr>
              <a:t>があれば正解とする</a:t>
            </a:r>
            <a:endParaRPr lang="en-US" altLang="ja-JP" sz="2400" dirty="0">
              <a:solidFill>
                <a:schemeClr val="tx1"/>
              </a:solidFill>
            </a:endParaRPr>
          </a:p>
        </p:txBody>
      </p:sp>
    </p:spTree>
    <p:extLst>
      <p:ext uri="{BB962C8B-B14F-4D97-AF65-F5344CB8AC3E}">
        <p14:creationId xmlns:p14="http://schemas.microsoft.com/office/powerpoint/2010/main" val="526924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06B94-F93A-192B-BB9F-A28AAC080507}"/>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480E7123-40FB-3EBB-6D05-184DA6BF7D85}"/>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実験パラメータ</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45BBE5B3-379C-B8CF-570F-339C663C8833}"/>
              </a:ext>
            </a:extLst>
          </p:cNvPr>
          <p:cNvSpPr>
            <a:spLocks noGrp="1"/>
          </p:cNvSpPr>
          <p:nvPr>
            <p:ph type="sldNum" sz="quarter" idx="12"/>
          </p:nvPr>
        </p:nvSpPr>
        <p:spPr/>
        <p:txBody>
          <a:bodyPr/>
          <a:lstStyle/>
          <a:p>
            <a:fld id="{84E5AB44-6C43-4864-84E5-D75B94A07FCF}" type="slidenum">
              <a:rPr kumimoji="1" lang="ja-JP" altLang="en-US" smtClean="0"/>
              <a:t>22</a:t>
            </a:fld>
            <a:endParaRPr kumimoji="1" lang="ja-JP" altLang="en-US"/>
          </a:p>
        </p:txBody>
      </p:sp>
      <mc:AlternateContent xmlns:mc="http://schemas.openxmlformats.org/markup-compatibility/2006" xmlns:a14="http://schemas.microsoft.com/office/drawing/2010/main">
        <mc:Choice Requires="a14">
          <p:graphicFrame>
            <p:nvGraphicFramePr>
              <p:cNvPr id="4" name="表 3">
                <a:extLst>
                  <a:ext uri="{FF2B5EF4-FFF2-40B4-BE49-F238E27FC236}">
                    <a16:creationId xmlns:a16="http://schemas.microsoft.com/office/drawing/2014/main" id="{04112248-F088-E81D-CC06-DA1EECEDA491}"/>
                  </a:ext>
                </a:extLst>
              </p:cNvPr>
              <p:cNvGraphicFramePr>
                <a:graphicFrameLocks noGrp="1"/>
              </p:cNvGraphicFramePr>
              <p:nvPr>
                <p:extLst>
                  <p:ext uri="{D42A27DB-BD31-4B8C-83A1-F6EECF244321}">
                    <p14:modId xmlns:p14="http://schemas.microsoft.com/office/powerpoint/2010/main" val="2825667303"/>
                  </p:ext>
                </p:extLst>
              </p:nvPr>
            </p:nvGraphicFramePr>
            <p:xfrm>
              <a:off x="1585175" y="1491003"/>
              <a:ext cx="6096000" cy="2802183"/>
            </p:xfrm>
            <a:graphic>
              <a:graphicData uri="http://schemas.openxmlformats.org/drawingml/2006/table">
                <a:tbl>
                  <a:tblPr firstRow="1" bandRow="1">
                    <a:tableStyleId>{BDBED569-4797-4DF1-A0F4-6AAB3CD982D8}</a:tableStyleId>
                  </a:tblPr>
                  <a:tblGrid>
                    <a:gridCol w="3048000">
                      <a:extLst>
                        <a:ext uri="{9D8B030D-6E8A-4147-A177-3AD203B41FA5}">
                          <a16:colId xmlns:a16="http://schemas.microsoft.com/office/drawing/2014/main" val="498377033"/>
                        </a:ext>
                      </a:extLst>
                    </a:gridCol>
                    <a:gridCol w="3048000">
                      <a:extLst>
                        <a:ext uri="{9D8B030D-6E8A-4147-A177-3AD203B41FA5}">
                          <a16:colId xmlns:a16="http://schemas.microsoft.com/office/drawing/2014/main" val="3842990007"/>
                        </a:ext>
                      </a:extLst>
                    </a:gridCol>
                  </a:tblGrid>
                  <a:tr h="458049">
                    <a:tc gridSpan="2">
                      <a:txBody>
                        <a:bodyPr/>
                        <a:lstStyle/>
                        <a:p>
                          <a:pPr algn="ctr"/>
                          <a:r>
                            <a:rPr kumimoji="1" lang="ja-JP" altLang="en-US" sz="2100" dirty="0">
                              <a:solidFill>
                                <a:schemeClr val="tx1"/>
                              </a:solidFill>
                            </a:rPr>
                            <a:t>学習パラメータ</a:t>
                          </a: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04161">
                    <a:tc>
                      <a:txBody>
                        <a:bodyPr/>
                        <a:lstStyle/>
                        <a:p>
                          <a:pPr algn="ctr"/>
                          <a:r>
                            <a:rPr kumimoji="1" lang="ja-JP" altLang="en-US" sz="2000" dirty="0"/>
                            <a:t>エポック数</a:t>
                          </a:r>
                        </a:p>
                      </a:txBody>
                      <a:tcPr marL="68580" marR="68580" marT="34290" marB="34290" anchor="ctr"/>
                    </a:tc>
                    <a:tc>
                      <a:txBody>
                        <a:bodyPr/>
                        <a:lstStyle/>
                        <a:p>
                          <a:pPr algn="ctr"/>
                          <a:r>
                            <a:rPr kumimoji="1" lang="en-US" altLang="ja-JP" sz="2000" b="1" dirty="0"/>
                            <a:t>20</a:t>
                          </a:r>
                          <a:endParaRPr kumimoji="1" lang="ja-JP" altLang="en-US" sz="2000" b="1" dirty="0"/>
                        </a:p>
                      </a:txBody>
                      <a:tcPr marL="68580" marR="68580" marT="34290" marB="34290" anchor="ctr"/>
                    </a:tc>
                    <a:extLst>
                      <a:ext uri="{0D108BD9-81ED-4DB2-BD59-A6C34878D82A}">
                        <a16:rowId xmlns:a16="http://schemas.microsoft.com/office/drawing/2014/main" val="148425319"/>
                      </a:ext>
                    </a:extLst>
                  </a:tr>
                  <a:tr h="404161">
                    <a:tc>
                      <a:txBody>
                        <a:bodyPr/>
                        <a:lstStyle/>
                        <a:p>
                          <a:pPr algn="ctr"/>
                          <a:r>
                            <a:rPr kumimoji="1" lang="ja-JP" altLang="en-US" sz="2000" dirty="0"/>
                            <a:t>バッチサイズ</a:t>
                          </a:r>
                        </a:p>
                      </a:txBody>
                      <a:tcPr marL="68580" marR="68580" marT="34290" marB="34290" anchor="ctr"/>
                    </a:tc>
                    <a:tc>
                      <a:txBody>
                        <a:bodyPr/>
                        <a:lstStyle/>
                        <a:p>
                          <a:pPr algn="ctr"/>
                          <a:r>
                            <a:rPr kumimoji="1" lang="en-US" altLang="ja-JP" sz="2000" b="1" dirty="0"/>
                            <a:t>16</a:t>
                          </a:r>
                          <a:endParaRPr kumimoji="1" lang="ja-JP" altLang="en-US" sz="2000" b="1" dirty="0"/>
                        </a:p>
                      </a:txBody>
                      <a:tcPr marL="68580" marR="68580" marT="34290" marB="34290" anchor="ctr"/>
                    </a:tc>
                    <a:extLst>
                      <a:ext uri="{0D108BD9-81ED-4DB2-BD59-A6C34878D82A}">
                        <a16:rowId xmlns:a16="http://schemas.microsoft.com/office/drawing/2014/main" val="516846195"/>
                      </a:ext>
                    </a:extLst>
                  </a:tr>
                  <a:tr h="404161">
                    <a:tc>
                      <a:txBody>
                        <a:bodyPr/>
                        <a:lstStyle/>
                        <a:p>
                          <a:pPr algn="ctr"/>
                          <a:r>
                            <a:rPr kumimoji="1" lang="ja-JP" altLang="en-US" sz="2000" dirty="0"/>
                            <a:t>最適化手法</a:t>
                          </a:r>
                        </a:p>
                      </a:txBody>
                      <a:tcPr marL="68580" marR="68580" marT="34290" marB="34290" anchor="ctr"/>
                    </a:tc>
                    <a:tc>
                      <a:txBody>
                        <a:bodyPr/>
                        <a:lstStyle/>
                        <a:p>
                          <a:pPr algn="ctr"/>
                          <a:r>
                            <a:rPr kumimoji="1" lang="en-US" altLang="ja-JP" sz="2000" b="1" dirty="0"/>
                            <a:t>Adam</a:t>
                          </a:r>
                          <a:endParaRPr kumimoji="1" lang="ja-JP" altLang="en-US" sz="2000" b="1" dirty="0"/>
                        </a:p>
                      </a:txBody>
                      <a:tcPr marL="68580" marR="68580" marT="34290" marB="34290" anchor="ctr"/>
                    </a:tc>
                    <a:extLst>
                      <a:ext uri="{0D108BD9-81ED-4DB2-BD59-A6C34878D82A}">
                        <a16:rowId xmlns:a16="http://schemas.microsoft.com/office/drawing/2014/main" val="489668410"/>
                      </a:ext>
                    </a:extLst>
                  </a:tr>
                  <a:tr h="404161">
                    <a:tc>
                      <a:txBody>
                        <a:bodyPr/>
                        <a:lstStyle/>
                        <a:p>
                          <a:pPr algn="ctr"/>
                          <a:r>
                            <a:rPr kumimoji="1" lang="ja-JP" altLang="en-US" sz="2000" dirty="0"/>
                            <a:t>学習率</a:t>
                          </a:r>
                        </a:p>
                      </a:txBody>
                      <a:tcPr marL="68580" marR="68580" marT="34290" marB="34290" anchor="ctr"/>
                    </a:tc>
                    <a:tc>
                      <a:txBody>
                        <a:bodyPr/>
                        <a:lstStyle/>
                        <a:p>
                          <a:pPr algn="ctr"/>
                          <a14:m>
                            <m:oMathPara xmlns:m="http://schemas.openxmlformats.org/officeDocument/2006/math">
                              <m:oMathParaPr>
                                <m:jc m:val="centerGroup"/>
                              </m:oMathParaPr>
                              <m:oMath xmlns:m="http://schemas.openxmlformats.org/officeDocument/2006/math">
                                <m:r>
                                  <a:rPr kumimoji="1" lang="en-US" altLang="ja-JP" sz="2000" b="1" i="1" smtClean="0">
                                    <a:latin typeface="Cambria Math" panose="02040503050406030204" pitchFamily="18" charset="0"/>
                                  </a:rPr>
                                  <m:t>𝟑</m:t>
                                </m:r>
                                <m:r>
                                  <a:rPr kumimoji="1" lang="en-US" altLang="ja-JP" sz="2000" b="1" i="1" smtClean="0">
                                    <a:latin typeface="Cambria Math" panose="02040503050406030204" pitchFamily="18" charset="0"/>
                                  </a:rPr>
                                  <m:t>.</m:t>
                                </m:r>
                                <m:r>
                                  <a:rPr kumimoji="1" lang="en-US" altLang="ja-JP" sz="2000" b="1" i="1" smtClean="0">
                                    <a:latin typeface="Cambria Math" panose="02040503050406030204" pitchFamily="18" charset="0"/>
                                  </a:rPr>
                                  <m:t>𝟎</m:t>
                                </m:r>
                                <m:r>
                                  <a:rPr kumimoji="1" lang="en-US" altLang="ja-JP" sz="2000" b="1" i="1" smtClean="0">
                                    <a:latin typeface="Cambria Math" panose="02040503050406030204" pitchFamily="18" charset="0"/>
                                    <a:ea typeface="Cambria Math" panose="02040503050406030204" pitchFamily="18" charset="0"/>
                                  </a:rPr>
                                  <m:t>×</m:t>
                                </m:r>
                                <m:sSup>
                                  <m:sSupPr>
                                    <m:ctrlPr>
                                      <a:rPr kumimoji="1" lang="en-US" altLang="ja-JP" sz="2000" b="1" i="1" smtClean="0">
                                        <a:latin typeface="Cambria Math" panose="02040503050406030204" pitchFamily="18" charset="0"/>
                                        <a:ea typeface="Cambria Math" panose="02040503050406030204" pitchFamily="18" charset="0"/>
                                      </a:rPr>
                                    </m:ctrlPr>
                                  </m:sSupPr>
                                  <m:e>
                                    <m:r>
                                      <a:rPr kumimoji="1" lang="en-US" altLang="ja-JP" sz="2000" b="1" i="1" smtClean="0">
                                        <a:latin typeface="Cambria Math" panose="02040503050406030204" pitchFamily="18" charset="0"/>
                                        <a:ea typeface="Cambria Math" panose="02040503050406030204" pitchFamily="18" charset="0"/>
                                      </a:rPr>
                                      <m:t>𝟏𝟎</m:t>
                                    </m:r>
                                  </m:e>
                                  <m:sup>
                                    <m:r>
                                      <a:rPr kumimoji="1" lang="en-US" altLang="ja-JP" sz="2000" b="1" i="1" smtClean="0">
                                        <a:latin typeface="Cambria Math" panose="02040503050406030204" pitchFamily="18" charset="0"/>
                                        <a:ea typeface="Cambria Math" panose="02040503050406030204" pitchFamily="18" charset="0"/>
                                      </a:rPr>
                                      <m:t>−</m:t>
                                    </m:r>
                                    <m:r>
                                      <a:rPr kumimoji="1" lang="en-US" altLang="ja-JP" sz="2000" b="1" i="1" smtClean="0">
                                        <a:latin typeface="Cambria Math" panose="02040503050406030204" pitchFamily="18" charset="0"/>
                                        <a:ea typeface="Cambria Math" panose="02040503050406030204" pitchFamily="18" charset="0"/>
                                      </a:rPr>
                                      <m:t>𝟓</m:t>
                                    </m:r>
                                  </m:sup>
                                </m:sSup>
                              </m:oMath>
                            </m:oMathPara>
                          </a14:m>
                          <a:endParaRPr kumimoji="1" lang="ja-JP" altLang="en-US" sz="2000" b="1" dirty="0"/>
                        </a:p>
                      </a:txBody>
                      <a:tcPr marL="68580" marR="68580" marT="34290" marB="34290" anchor="ctr"/>
                    </a:tc>
                    <a:extLst>
                      <a:ext uri="{0D108BD9-81ED-4DB2-BD59-A6C34878D82A}">
                        <a16:rowId xmlns:a16="http://schemas.microsoft.com/office/drawing/2014/main" val="3309007303"/>
                      </a:ext>
                    </a:extLst>
                  </a:tr>
                  <a:tr h="727490">
                    <a:tc>
                      <a:txBody>
                        <a:bodyPr/>
                        <a:lstStyle/>
                        <a:p>
                          <a:pPr algn="ctr"/>
                          <a:r>
                            <a:rPr kumimoji="1" lang="ja-JP" altLang="en-US" sz="2000" dirty="0"/>
                            <a:t>損失関数</a:t>
                          </a:r>
                        </a:p>
                      </a:txBody>
                      <a:tcPr marL="68580" marR="68580" marT="34290" marB="34290" anchor="ctr"/>
                    </a:tc>
                    <a:tc>
                      <a:txBody>
                        <a:bodyPr/>
                        <a:lstStyle/>
                        <a:p>
                          <a:pPr algn="ctr"/>
                          <a:r>
                            <a:rPr kumimoji="1" lang="en-US" altLang="ja-JP" sz="2000" b="1" dirty="0"/>
                            <a:t>Cross Entropy Loss</a:t>
                          </a:r>
                          <a:endParaRPr kumimoji="1" lang="ja-JP" altLang="en-US" sz="2000" b="1" dirty="0"/>
                        </a:p>
                      </a:txBody>
                      <a:tcPr marL="68580" marR="68580" marT="34290" marB="34290" anchor="ctr"/>
                    </a:tc>
                    <a:extLst>
                      <a:ext uri="{0D108BD9-81ED-4DB2-BD59-A6C34878D82A}">
                        <a16:rowId xmlns:a16="http://schemas.microsoft.com/office/drawing/2014/main" val="4002928110"/>
                      </a:ext>
                    </a:extLst>
                  </a:tr>
                </a:tbl>
              </a:graphicData>
            </a:graphic>
          </p:graphicFrame>
        </mc:Choice>
        <mc:Fallback xmlns="">
          <p:graphicFrame>
            <p:nvGraphicFramePr>
              <p:cNvPr id="4" name="表 3">
                <a:extLst>
                  <a:ext uri="{FF2B5EF4-FFF2-40B4-BE49-F238E27FC236}">
                    <a16:creationId xmlns:a16="http://schemas.microsoft.com/office/drawing/2014/main" id="{04112248-F088-E81D-CC06-DA1EECEDA491}"/>
                  </a:ext>
                </a:extLst>
              </p:cNvPr>
              <p:cNvGraphicFramePr>
                <a:graphicFrameLocks noGrp="1"/>
              </p:cNvGraphicFramePr>
              <p:nvPr>
                <p:extLst>
                  <p:ext uri="{D42A27DB-BD31-4B8C-83A1-F6EECF244321}">
                    <p14:modId xmlns:p14="http://schemas.microsoft.com/office/powerpoint/2010/main" val="2825667303"/>
                  </p:ext>
                </p:extLst>
              </p:nvPr>
            </p:nvGraphicFramePr>
            <p:xfrm>
              <a:off x="1585175" y="1491003"/>
              <a:ext cx="6096000" cy="2802183"/>
            </p:xfrm>
            <a:graphic>
              <a:graphicData uri="http://schemas.openxmlformats.org/drawingml/2006/table">
                <a:tbl>
                  <a:tblPr firstRow="1" bandRow="1">
                    <a:tableStyleId>{BDBED569-4797-4DF1-A0F4-6AAB3CD982D8}</a:tableStyleId>
                  </a:tblPr>
                  <a:tblGrid>
                    <a:gridCol w="3048000">
                      <a:extLst>
                        <a:ext uri="{9D8B030D-6E8A-4147-A177-3AD203B41FA5}">
                          <a16:colId xmlns:a16="http://schemas.microsoft.com/office/drawing/2014/main" val="498377033"/>
                        </a:ext>
                      </a:extLst>
                    </a:gridCol>
                    <a:gridCol w="3048000">
                      <a:extLst>
                        <a:ext uri="{9D8B030D-6E8A-4147-A177-3AD203B41FA5}">
                          <a16:colId xmlns:a16="http://schemas.microsoft.com/office/drawing/2014/main" val="3842990007"/>
                        </a:ext>
                      </a:extLst>
                    </a:gridCol>
                  </a:tblGrid>
                  <a:tr h="458049">
                    <a:tc gridSpan="2">
                      <a:txBody>
                        <a:bodyPr/>
                        <a:lstStyle/>
                        <a:p>
                          <a:pPr algn="ctr"/>
                          <a:r>
                            <a:rPr kumimoji="1" lang="ja-JP" altLang="en-US" sz="2100" dirty="0">
                              <a:solidFill>
                                <a:schemeClr val="tx1"/>
                              </a:solidFill>
                            </a:rPr>
                            <a:t>学習パラメータ</a:t>
                          </a: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04161">
                    <a:tc>
                      <a:txBody>
                        <a:bodyPr/>
                        <a:lstStyle/>
                        <a:p>
                          <a:pPr algn="ctr"/>
                          <a:r>
                            <a:rPr kumimoji="1" lang="ja-JP" altLang="en-US" sz="2000" dirty="0"/>
                            <a:t>エポック数</a:t>
                          </a:r>
                        </a:p>
                      </a:txBody>
                      <a:tcPr marL="68580" marR="68580" marT="34290" marB="34290" anchor="ctr"/>
                    </a:tc>
                    <a:tc>
                      <a:txBody>
                        <a:bodyPr/>
                        <a:lstStyle/>
                        <a:p>
                          <a:pPr algn="ctr"/>
                          <a:r>
                            <a:rPr kumimoji="1" lang="en-US" altLang="ja-JP" sz="2000" b="1" dirty="0"/>
                            <a:t>20</a:t>
                          </a:r>
                          <a:endParaRPr kumimoji="1" lang="ja-JP" altLang="en-US" sz="2000" b="1" dirty="0"/>
                        </a:p>
                      </a:txBody>
                      <a:tcPr marL="68580" marR="68580" marT="34290" marB="34290" anchor="ctr"/>
                    </a:tc>
                    <a:extLst>
                      <a:ext uri="{0D108BD9-81ED-4DB2-BD59-A6C34878D82A}">
                        <a16:rowId xmlns:a16="http://schemas.microsoft.com/office/drawing/2014/main" val="148425319"/>
                      </a:ext>
                    </a:extLst>
                  </a:tr>
                  <a:tr h="404161">
                    <a:tc>
                      <a:txBody>
                        <a:bodyPr/>
                        <a:lstStyle/>
                        <a:p>
                          <a:pPr algn="ctr"/>
                          <a:r>
                            <a:rPr kumimoji="1" lang="ja-JP" altLang="en-US" sz="2000" dirty="0"/>
                            <a:t>バッチサイズ</a:t>
                          </a:r>
                        </a:p>
                      </a:txBody>
                      <a:tcPr marL="68580" marR="68580" marT="34290" marB="34290" anchor="ctr"/>
                    </a:tc>
                    <a:tc>
                      <a:txBody>
                        <a:bodyPr/>
                        <a:lstStyle/>
                        <a:p>
                          <a:pPr algn="ctr"/>
                          <a:r>
                            <a:rPr kumimoji="1" lang="en-US" altLang="ja-JP" sz="2000" b="1" dirty="0"/>
                            <a:t>16</a:t>
                          </a:r>
                          <a:endParaRPr kumimoji="1" lang="ja-JP" altLang="en-US" sz="2000" b="1" dirty="0"/>
                        </a:p>
                      </a:txBody>
                      <a:tcPr marL="68580" marR="68580" marT="34290" marB="34290" anchor="ctr"/>
                    </a:tc>
                    <a:extLst>
                      <a:ext uri="{0D108BD9-81ED-4DB2-BD59-A6C34878D82A}">
                        <a16:rowId xmlns:a16="http://schemas.microsoft.com/office/drawing/2014/main" val="516846195"/>
                      </a:ext>
                    </a:extLst>
                  </a:tr>
                  <a:tr h="404161">
                    <a:tc>
                      <a:txBody>
                        <a:bodyPr/>
                        <a:lstStyle/>
                        <a:p>
                          <a:pPr algn="ctr"/>
                          <a:r>
                            <a:rPr kumimoji="1" lang="ja-JP" altLang="en-US" sz="2000" dirty="0"/>
                            <a:t>最適化手法</a:t>
                          </a:r>
                        </a:p>
                      </a:txBody>
                      <a:tcPr marL="68580" marR="68580" marT="34290" marB="34290" anchor="ctr"/>
                    </a:tc>
                    <a:tc>
                      <a:txBody>
                        <a:bodyPr/>
                        <a:lstStyle/>
                        <a:p>
                          <a:pPr algn="ctr"/>
                          <a:r>
                            <a:rPr kumimoji="1" lang="en-US" altLang="ja-JP" sz="2000" b="1" dirty="0"/>
                            <a:t>Adam</a:t>
                          </a:r>
                          <a:endParaRPr kumimoji="1" lang="ja-JP" altLang="en-US" sz="2000" b="1" dirty="0"/>
                        </a:p>
                      </a:txBody>
                      <a:tcPr marL="68580" marR="68580" marT="34290" marB="34290" anchor="ctr"/>
                    </a:tc>
                    <a:extLst>
                      <a:ext uri="{0D108BD9-81ED-4DB2-BD59-A6C34878D82A}">
                        <a16:rowId xmlns:a16="http://schemas.microsoft.com/office/drawing/2014/main" val="489668410"/>
                      </a:ext>
                    </a:extLst>
                  </a:tr>
                  <a:tr h="404161">
                    <a:tc>
                      <a:txBody>
                        <a:bodyPr/>
                        <a:lstStyle/>
                        <a:p>
                          <a:pPr algn="ctr"/>
                          <a:r>
                            <a:rPr kumimoji="1" lang="ja-JP" altLang="en-US" sz="2000" dirty="0"/>
                            <a:t>学習率</a:t>
                          </a:r>
                        </a:p>
                      </a:txBody>
                      <a:tcPr marL="68580" marR="68580" marT="34290" marB="34290" anchor="ctr"/>
                    </a:tc>
                    <a:tc>
                      <a:txBody>
                        <a:bodyPr/>
                        <a:lstStyle/>
                        <a:p>
                          <a:endParaRPr lang="ja-JP"/>
                        </a:p>
                      </a:txBody>
                      <a:tcPr marL="68580" marR="68580" marT="34290" marB="34290" anchor="ctr">
                        <a:blipFill>
                          <a:blip r:embed="rId3"/>
                          <a:stretch>
                            <a:fillRect l="-100600" t="-424242" r="-600" b="-184848"/>
                          </a:stretch>
                        </a:blipFill>
                      </a:tcPr>
                    </a:tc>
                    <a:extLst>
                      <a:ext uri="{0D108BD9-81ED-4DB2-BD59-A6C34878D82A}">
                        <a16:rowId xmlns:a16="http://schemas.microsoft.com/office/drawing/2014/main" val="3309007303"/>
                      </a:ext>
                    </a:extLst>
                  </a:tr>
                  <a:tr h="727490">
                    <a:tc>
                      <a:txBody>
                        <a:bodyPr/>
                        <a:lstStyle/>
                        <a:p>
                          <a:pPr algn="ctr"/>
                          <a:r>
                            <a:rPr kumimoji="1" lang="ja-JP" altLang="en-US" sz="2000" dirty="0"/>
                            <a:t>損失関数</a:t>
                          </a:r>
                        </a:p>
                      </a:txBody>
                      <a:tcPr marL="68580" marR="68580" marT="34290" marB="34290" anchor="ctr"/>
                    </a:tc>
                    <a:tc>
                      <a:txBody>
                        <a:bodyPr/>
                        <a:lstStyle/>
                        <a:p>
                          <a:pPr algn="ctr"/>
                          <a:r>
                            <a:rPr kumimoji="1" lang="en-US" altLang="ja-JP" sz="2000" b="1" dirty="0"/>
                            <a:t>Cross Entropy Loss</a:t>
                          </a:r>
                          <a:endParaRPr kumimoji="1" lang="ja-JP" altLang="en-US" sz="2000" b="1" dirty="0"/>
                        </a:p>
                      </a:txBody>
                      <a:tcPr marL="68580" marR="68580" marT="34290" marB="34290" anchor="ctr"/>
                    </a:tc>
                    <a:extLst>
                      <a:ext uri="{0D108BD9-81ED-4DB2-BD59-A6C34878D82A}">
                        <a16:rowId xmlns:a16="http://schemas.microsoft.com/office/drawing/2014/main" val="4002928110"/>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5" name="表 4">
                <a:extLst>
                  <a:ext uri="{FF2B5EF4-FFF2-40B4-BE49-F238E27FC236}">
                    <a16:creationId xmlns:a16="http://schemas.microsoft.com/office/drawing/2014/main" id="{A72AD555-F7FB-6F29-054C-4D481EEBACC4}"/>
                  </a:ext>
                </a:extLst>
              </p:cNvPr>
              <p:cNvGraphicFramePr>
                <a:graphicFrameLocks noGrp="1"/>
              </p:cNvGraphicFramePr>
              <p:nvPr>
                <p:extLst>
                  <p:ext uri="{D42A27DB-BD31-4B8C-83A1-F6EECF244321}">
                    <p14:modId xmlns:p14="http://schemas.microsoft.com/office/powerpoint/2010/main" val="3615475300"/>
                  </p:ext>
                </p:extLst>
              </p:nvPr>
            </p:nvGraphicFramePr>
            <p:xfrm>
              <a:off x="1585175" y="4602537"/>
              <a:ext cx="6096000" cy="1775420"/>
            </p:xfrm>
            <a:graphic>
              <a:graphicData uri="http://schemas.openxmlformats.org/drawingml/2006/table">
                <a:tbl>
                  <a:tblPr firstRow="1" bandRow="1">
                    <a:tableStyleId>{BDBED569-4797-4DF1-A0F4-6AAB3CD982D8}</a:tableStyleId>
                  </a:tblPr>
                  <a:tblGrid>
                    <a:gridCol w="3048000">
                      <a:extLst>
                        <a:ext uri="{9D8B030D-6E8A-4147-A177-3AD203B41FA5}">
                          <a16:colId xmlns:a16="http://schemas.microsoft.com/office/drawing/2014/main" val="498377033"/>
                        </a:ext>
                      </a:extLst>
                    </a:gridCol>
                    <a:gridCol w="3048000">
                      <a:extLst>
                        <a:ext uri="{9D8B030D-6E8A-4147-A177-3AD203B41FA5}">
                          <a16:colId xmlns:a16="http://schemas.microsoft.com/office/drawing/2014/main" val="3842990007"/>
                        </a:ext>
                      </a:extLst>
                    </a:gridCol>
                  </a:tblGrid>
                  <a:tr h="458049">
                    <a:tc gridSpan="2">
                      <a:txBody>
                        <a:bodyPr/>
                        <a:lstStyle/>
                        <a:p>
                          <a:pPr algn="ctr"/>
                          <a:r>
                            <a:rPr kumimoji="1" lang="ja-JP" altLang="en-US" sz="2100" dirty="0">
                              <a:solidFill>
                                <a:schemeClr val="tx1"/>
                              </a:solidFill>
                            </a:rPr>
                            <a:t>重みパラメータの初期値</a:t>
                          </a: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04161">
                    <a:tc>
                      <a:txBody>
                        <a:bodyPr/>
                        <a:lstStyle/>
                        <a:p>
                          <a:pPr algn="ctr"/>
                          <a:r>
                            <a:rPr kumimoji="1" lang="ja-JP" altLang="en-US" sz="2000" dirty="0"/>
                            <a:t>提案手法 </a:t>
                          </a:r>
                          <a:r>
                            <a:rPr kumimoji="1" lang="en-US" altLang="ja-JP" sz="2000" dirty="0"/>
                            <a:t>1</a:t>
                          </a:r>
                          <a:endParaRPr kumimoji="1" lang="ja-JP" altLang="en-US" sz="2000" dirty="0"/>
                        </a:p>
                      </a:txBody>
                      <a:tcPr marL="68580" marR="68580" marT="34290" marB="34290" anchor="ctr"/>
                    </a:tc>
                    <a:tc>
                      <a:txBody>
                        <a:bodyPr/>
                        <a:lstStyle/>
                        <a:p>
                          <a:pPr algn="ctr"/>
                          <a14:m>
                            <m:oMathPara xmlns:m="http://schemas.openxmlformats.org/officeDocument/2006/math">
                              <m:oMathParaPr>
                                <m:jc m:val="centerGroup"/>
                              </m:oMathParaPr>
                              <m:oMath xmlns:m="http://schemas.openxmlformats.org/officeDocument/2006/math">
                                <m:d>
                                  <m:dPr>
                                    <m:ctrlPr>
                                      <a:rPr kumimoji="1" lang="en-US" altLang="ja-JP" sz="2000" b="1" i="1" smtClean="0">
                                        <a:latin typeface="Cambria Math" panose="02040503050406030204" pitchFamily="18" charset="0"/>
                                      </a:rPr>
                                    </m:ctrlPr>
                                  </m:dPr>
                                  <m:e>
                                    <m:r>
                                      <a:rPr kumimoji="1" lang="en-US" altLang="ja-JP" sz="2000" b="1" i="1" smtClean="0">
                                        <a:latin typeface="Cambria Math" panose="02040503050406030204" pitchFamily="18" charset="0"/>
                                      </a:rPr>
                                      <m:t>𝒑</m:t>
                                    </m:r>
                                    <m:r>
                                      <a:rPr kumimoji="1" lang="en-US" altLang="ja-JP" sz="2000" b="1" i="1" smtClean="0">
                                        <a:latin typeface="Cambria Math" panose="02040503050406030204" pitchFamily="18" charset="0"/>
                                      </a:rPr>
                                      <m:t>,</m:t>
                                    </m:r>
                                    <m:r>
                                      <a:rPr kumimoji="1" lang="en-US" altLang="ja-JP" sz="2000" b="1" i="1" smtClean="0">
                                        <a:latin typeface="Cambria Math" panose="02040503050406030204" pitchFamily="18" charset="0"/>
                                      </a:rPr>
                                      <m:t>𝒒</m:t>
                                    </m:r>
                                    <m:r>
                                      <a:rPr kumimoji="1" lang="en-US" altLang="ja-JP" sz="2000" b="1" i="1" smtClean="0">
                                        <a:latin typeface="Cambria Math" panose="02040503050406030204" pitchFamily="18" charset="0"/>
                                      </a:rPr>
                                      <m:t>,</m:t>
                                    </m:r>
                                    <m:r>
                                      <a:rPr kumimoji="1" lang="en-US" altLang="ja-JP" sz="2000" b="1" i="1" smtClean="0">
                                        <a:latin typeface="Cambria Math" panose="02040503050406030204" pitchFamily="18" charset="0"/>
                                      </a:rPr>
                                      <m:t>𝒓</m:t>
                                    </m:r>
                                    <m:r>
                                      <a:rPr kumimoji="1" lang="en-US" altLang="ja-JP" sz="2000" b="1" i="1" smtClean="0">
                                        <a:latin typeface="Cambria Math" panose="02040503050406030204" pitchFamily="18" charset="0"/>
                                      </a:rPr>
                                      <m:t>,</m:t>
                                    </m:r>
                                    <m:r>
                                      <a:rPr kumimoji="1" lang="en-US" altLang="ja-JP" sz="2000" b="1" i="1" smtClean="0">
                                        <a:latin typeface="Cambria Math" panose="02040503050406030204" pitchFamily="18" charset="0"/>
                                      </a:rPr>
                                      <m:t>𝒔</m:t>
                                    </m:r>
                                  </m:e>
                                </m:d>
                                <m:r>
                                  <a:rPr kumimoji="1" lang="en-US" altLang="ja-JP" sz="2000" b="1" i="1" smtClean="0">
                                    <a:latin typeface="Cambria Math" panose="02040503050406030204" pitchFamily="18" charset="0"/>
                                  </a:rPr>
                                  <m:t>=(</m:t>
                                </m:r>
                                <m:f>
                                  <m:fPr>
                                    <m:ctrlPr>
                                      <a:rPr kumimoji="1" lang="en-US" altLang="ja-JP" sz="2000" b="1" i="1" smtClean="0">
                                        <a:latin typeface="Cambria Math" panose="02040503050406030204" pitchFamily="18" charset="0"/>
                                      </a:rPr>
                                    </m:ctrlPr>
                                  </m:fPr>
                                  <m:num>
                                    <m:r>
                                      <a:rPr kumimoji="1" lang="en-US" altLang="ja-JP" sz="2000" b="1" i="1" smtClean="0">
                                        <a:latin typeface="Cambria Math" panose="02040503050406030204" pitchFamily="18" charset="0"/>
                                      </a:rPr>
                                      <m:t>𝟏</m:t>
                                    </m:r>
                                  </m:num>
                                  <m:den>
                                    <m:r>
                                      <a:rPr kumimoji="1" lang="en-US" altLang="ja-JP" sz="2000" b="1" i="1" smtClean="0">
                                        <a:latin typeface="Cambria Math" panose="02040503050406030204" pitchFamily="18" charset="0"/>
                                      </a:rPr>
                                      <m:t>𝟒</m:t>
                                    </m:r>
                                  </m:den>
                                </m:f>
                                <m:r>
                                  <a:rPr kumimoji="1" lang="en-US" altLang="ja-JP" sz="2000" b="1" i="1" smtClean="0">
                                    <a:latin typeface="Cambria Math" panose="02040503050406030204" pitchFamily="18" charset="0"/>
                                  </a:rPr>
                                  <m:t>, </m:t>
                                </m:r>
                                <m:f>
                                  <m:fPr>
                                    <m:ctrlPr>
                                      <a:rPr kumimoji="1" lang="en-US" altLang="ja-JP" sz="2000" b="1" i="1" smtClean="0">
                                        <a:latin typeface="Cambria Math" panose="02040503050406030204" pitchFamily="18" charset="0"/>
                                      </a:rPr>
                                    </m:ctrlPr>
                                  </m:fPr>
                                  <m:num>
                                    <m:r>
                                      <a:rPr kumimoji="1" lang="en-US" altLang="ja-JP" sz="2000" b="1" i="1" smtClean="0">
                                        <a:latin typeface="Cambria Math" panose="02040503050406030204" pitchFamily="18" charset="0"/>
                                      </a:rPr>
                                      <m:t>𝟏</m:t>
                                    </m:r>
                                  </m:num>
                                  <m:den>
                                    <m:r>
                                      <a:rPr kumimoji="1" lang="en-US" altLang="ja-JP" sz="2000" b="1" i="1" smtClean="0">
                                        <a:latin typeface="Cambria Math" panose="02040503050406030204" pitchFamily="18" charset="0"/>
                                      </a:rPr>
                                      <m:t>𝟒</m:t>
                                    </m:r>
                                  </m:den>
                                </m:f>
                                <m:r>
                                  <a:rPr kumimoji="1" lang="en-US" altLang="ja-JP" sz="2000" b="1" i="1" smtClean="0">
                                    <a:latin typeface="Cambria Math" panose="02040503050406030204" pitchFamily="18" charset="0"/>
                                  </a:rPr>
                                  <m:t>, </m:t>
                                </m:r>
                                <m:f>
                                  <m:fPr>
                                    <m:ctrlPr>
                                      <a:rPr kumimoji="1" lang="en-US" altLang="ja-JP" sz="2000" b="1" i="1" smtClean="0">
                                        <a:latin typeface="Cambria Math" panose="02040503050406030204" pitchFamily="18" charset="0"/>
                                      </a:rPr>
                                    </m:ctrlPr>
                                  </m:fPr>
                                  <m:num>
                                    <m:r>
                                      <a:rPr kumimoji="1" lang="en-US" altLang="ja-JP" sz="2000" b="1" i="1" smtClean="0">
                                        <a:latin typeface="Cambria Math" panose="02040503050406030204" pitchFamily="18" charset="0"/>
                                      </a:rPr>
                                      <m:t>𝟏</m:t>
                                    </m:r>
                                  </m:num>
                                  <m:den>
                                    <m:r>
                                      <a:rPr kumimoji="1" lang="en-US" altLang="ja-JP" sz="2000" b="1" i="1" smtClean="0">
                                        <a:latin typeface="Cambria Math" panose="02040503050406030204" pitchFamily="18" charset="0"/>
                                      </a:rPr>
                                      <m:t>𝟒</m:t>
                                    </m:r>
                                  </m:den>
                                </m:f>
                                <m:r>
                                  <a:rPr kumimoji="1" lang="en-US" altLang="ja-JP" sz="2000" b="1" i="1" smtClean="0">
                                    <a:latin typeface="Cambria Math" panose="02040503050406030204" pitchFamily="18" charset="0"/>
                                  </a:rPr>
                                  <m:t>, </m:t>
                                </m:r>
                                <m:f>
                                  <m:fPr>
                                    <m:ctrlPr>
                                      <a:rPr kumimoji="1" lang="en-US" altLang="ja-JP" sz="2000" b="1" i="1" smtClean="0">
                                        <a:latin typeface="Cambria Math" panose="02040503050406030204" pitchFamily="18" charset="0"/>
                                      </a:rPr>
                                    </m:ctrlPr>
                                  </m:fPr>
                                  <m:num>
                                    <m:r>
                                      <a:rPr kumimoji="1" lang="en-US" altLang="ja-JP" sz="2000" b="1" i="1" smtClean="0">
                                        <a:latin typeface="Cambria Math" panose="02040503050406030204" pitchFamily="18" charset="0"/>
                                      </a:rPr>
                                      <m:t>𝟏</m:t>
                                    </m:r>
                                  </m:num>
                                  <m:den>
                                    <m:r>
                                      <a:rPr kumimoji="1" lang="en-US" altLang="ja-JP" sz="2000" b="1" i="1" smtClean="0">
                                        <a:latin typeface="Cambria Math" panose="02040503050406030204" pitchFamily="18" charset="0"/>
                                      </a:rPr>
                                      <m:t>𝟒</m:t>
                                    </m:r>
                                  </m:den>
                                </m:f>
                                <m:r>
                                  <a:rPr kumimoji="1" lang="en-US" altLang="ja-JP" sz="2000" b="1" i="1" smtClean="0">
                                    <a:latin typeface="Cambria Math" panose="02040503050406030204" pitchFamily="18" charset="0"/>
                                  </a:rPr>
                                  <m:t>)</m:t>
                                </m:r>
                              </m:oMath>
                            </m:oMathPara>
                          </a14:m>
                          <a:endParaRPr kumimoji="1" lang="ja-JP" altLang="en-US" sz="3200" b="1" dirty="0"/>
                        </a:p>
                      </a:txBody>
                      <a:tcPr marL="68580" marR="68580" marT="34290" marB="34290" anchor="ctr"/>
                    </a:tc>
                    <a:extLst>
                      <a:ext uri="{0D108BD9-81ED-4DB2-BD59-A6C34878D82A}">
                        <a16:rowId xmlns:a16="http://schemas.microsoft.com/office/drawing/2014/main" val="148425319"/>
                      </a:ext>
                    </a:extLst>
                  </a:tr>
                  <a:tr h="404161">
                    <a:tc>
                      <a:txBody>
                        <a:bodyPr/>
                        <a:lstStyle/>
                        <a:p>
                          <a:pPr algn="ctr"/>
                          <a:r>
                            <a:rPr kumimoji="1" lang="ja-JP" altLang="en-US" sz="2000" dirty="0"/>
                            <a:t>提案手法 </a:t>
                          </a:r>
                          <a:r>
                            <a:rPr kumimoji="1" lang="en-US" altLang="ja-JP" sz="2000" dirty="0"/>
                            <a:t>2, </a:t>
                          </a:r>
                          <a:r>
                            <a:rPr kumimoji="1" lang="ja-JP" altLang="en-US" sz="2000" dirty="0"/>
                            <a:t>従来手法</a:t>
                          </a:r>
                          <a:r>
                            <a:rPr kumimoji="1" lang="en-US" altLang="ja-JP" sz="2000" dirty="0"/>
                            <a:t>, </a:t>
                          </a:r>
                        </a:p>
                        <a:p>
                          <a:pPr algn="ctr"/>
                          <a:r>
                            <a:rPr kumimoji="1" lang="ja-JP" altLang="en-US" sz="2000" dirty="0"/>
                            <a:t>比較手法 </a:t>
                          </a:r>
                          <a:r>
                            <a:rPr kumimoji="1" lang="en-US" altLang="ja-JP" sz="2000" dirty="0"/>
                            <a:t>1</a:t>
                          </a:r>
                          <a:endParaRPr kumimoji="1" lang="ja-JP" altLang="en-US" sz="2000" dirty="0"/>
                        </a:p>
                      </a:txBody>
                      <a:tcPr marL="68580" marR="68580" marT="34290" marB="34290" anchor="ctr"/>
                    </a:tc>
                    <a:tc>
                      <a:txBody>
                        <a:bodyPr/>
                        <a:lstStyle/>
                        <a:p>
                          <a:pPr algn="ctr"/>
                          <a14:m>
                            <m:oMathPara xmlns:m="http://schemas.openxmlformats.org/officeDocument/2006/math">
                              <m:oMathParaPr>
                                <m:jc m:val="centerGroup"/>
                              </m:oMathParaPr>
                              <m:oMath xmlns:m="http://schemas.openxmlformats.org/officeDocument/2006/math">
                                <m:d>
                                  <m:dPr>
                                    <m:ctrlPr>
                                      <a:rPr kumimoji="1" lang="en-US" altLang="ja-JP" sz="2000" b="1" i="1" smtClean="0">
                                        <a:latin typeface="Cambria Math" panose="02040503050406030204" pitchFamily="18" charset="0"/>
                                      </a:rPr>
                                    </m:ctrlPr>
                                  </m:dPr>
                                  <m:e>
                                    <m:r>
                                      <a:rPr kumimoji="1" lang="en-US" altLang="ja-JP" sz="2000" b="1" i="1" smtClean="0">
                                        <a:latin typeface="Cambria Math" panose="02040503050406030204" pitchFamily="18" charset="0"/>
                                      </a:rPr>
                                      <m:t>𝒑</m:t>
                                    </m:r>
                                    <m:r>
                                      <a:rPr kumimoji="1" lang="en-US" altLang="ja-JP" sz="2000" b="1" i="1" smtClean="0">
                                        <a:latin typeface="Cambria Math" panose="02040503050406030204" pitchFamily="18" charset="0"/>
                                      </a:rPr>
                                      <m:t>, </m:t>
                                    </m:r>
                                    <m:r>
                                      <a:rPr kumimoji="1" lang="en-US" altLang="ja-JP" sz="2000" b="1" i="1" smtClean="0">
                                        <a:latin typeface="Cambria Math" panose="02040503050406030204" pitchFamily="18" charset="0"/>
                                      </a:rPr>
                                      <m:t>𝒒</m:t>
                                    </m:r>
                                  </m:e>
                                </m:d>
                                <m:r>
                                  <a:rPr kumimoji="1" lang="en-US" altLang="ja-JP" sz="2000" b="1" i="1" smtClean="0">
                                    <a:latin typeface="Cambria Math" panose="02040503050406030204" pitchFamily="18" charset="0"/>
                                  </a:rPr>
                                  <m:t>=(</m:t>
                                </m:r>
                                <m:f>
                                  <m:fPr>
                                    <m:ctrlPr>
                                      <a:rPr kumimoji="1" lang="en-US" altLang="ja-JP" sz="2000" b="1" i="1" smtClean="0">
                                        <a:latin typeface="Cambria Math" panose="02040503050406030204" pitchFamily="18" charset="0"/>
                                      </a:rPr>
                                    </m:ctrlPr>
                                  </m:fPr>
                                  <m:num>
                                    <m:r>
                                      <a:rPr kumimoji="1" lang="en-US" altLang="ja-JP" sz="2000" b="1" i="1" smtClean="0">
                                        <a:latin typeface="Cambria Math" panose="02040503050406030204" pitchFamily="18" charset="0"/>
                                      </a:rPr>
                                      <m:t>𝟏</m:t>
                                    </m:r>
                                  </m:num>
                                  <m:den>
                                    <m:r>
                                      <a:rPr kumimoji="1" lang="en-US" altLang="ja-JP" sz="2000" b="1" i="1" smtClean="0">
                                        <a:latin typeface="Cambria Math" panose="02040503050406030204" pitchFamily="18" charset="0"/>
                                      </a:rPr>
                                      <m:t>𝟐</m:t>
                                    </m:r>
                                  </m:den>
                                </m:f>
                                <m:r>
                                  <a:rPr kumimoji="1" lang="en-US" altLang="ja-JP" sz="2000" b="1" i="1" smtClean="0">
                                    <a:latin typeface="Cambria Math" panose="02040503050406030204" pitchFamily="18" charset="0"/>
                                  </a:rPr>
                                  <m:t>, </m:t>
                                </m:r>
                                <m:f>
                                  <m:fPr>
                                    <m:ctrlPr>
                                      <a:rPr kumimoji="1" lang="en-US" altLang="ja-JP" sz="2000" b="1" i="1" smtClean="0">
                                        <a:latin typeface="Cambria Math" panose="02040503050406030204" pitchFamily="18" charset="0"/>
                                      </a:rPr>
                                    </m:ctrlPr>
                                  </m:fPr>
                                  <m:num>
                                    <m:r>
                                      <a:rPr kumimoji="1" lang="en-US" altLang="ja-JP" sz="2000" b="1" i="1" smtClean="0">
                                        <a:latin typeface="Cambria Math" panose="02040503050406030204" pitchFamily="18" charset="0"/>
                                      </a:rPr>
                                      <m:t>𝟏</m:t>
                                    </m:r>
                                  </m:num>
                                  <m:den>
                                    <m:r>
                                      <a:rPr kumimoji="1" lang="en-US" altLang="ja-JP" sz="2000" b="1" i="1" smtClean="0">
                                        <a:latin typeface="Cambria Math" panose="02040503050406030204" pitchFamily="18" charset="0"/>
                                      </a:rPr>
                                      <m:t>𝟐</m:t>
                                    </m:r>
                                  </m:den>
                                </m:f>
                                <m:r>
                                  <a:rPr kumimoji="1" lang="en-US" altLang="ja-JP" sz="2000" b="1" i="1" smtClean="0">
                                    <a:latin typeface="Cambria Math" panose="02040503050406030204" pitchFamily="18" charset="0"/>
                                  </a:rPr>
                                  <m:t>)</m:t>
                                </m:r>
                              </m:oMath>
                            </m:oMathPara>
                          </a14:m>
                          <a:endParaRPr kumimoji="1" lang="ja-JP" altLang="en-US" sz="2000" b="1" dirty="0"/>
                        </a:p>
                      </a:txBody>
                      <a:tcPr marL="68580" marR="68580" marT="34290" marB="34290" anchor="ctr"/>
                    </a:tc>
                    <a:extLst>
                      <a:ext uri="{0D108BD9-81ED-4DB2-BD59-A6C34878D82A}">
                        <a16:rowId xmlns:a16="http://schemas.microsoft.com/office/drawing/2014/main" val="489668410"/>
                      </a:ext>
                    </a:extLst>
                  </a:tr>
                </a:tbl>
              </a:graphicData>
            </a:graphic>
          </p:graphicFrame>
        </mc:Choice>
        <mc:Fallback>
          <p:graphicFrame>
            <p:nvGraphicFramePr>
              <p:cNvPr id="5" name="表 4">
                <a:extLst>
                  <a:ext uri="{FF2B5EF4-FFF2-40B4-BE49-F238E27FC236}">
                    <a16:creationId xmlns:a16="http://schemas.microsoft.com/office/drawing/2014/main" id="{A72AD555-F7FB-6F29-054C-4D481EEBACC4}"/>
                  </a:ext>
                </a:extLst>
              </p:cNvPr>
              <p:cNvGraphicFramePr>
                <a:graphicFrameLocks noGrp="1"/>
              </p:cNvGraphicFramePr>
              <p:nvPr>
                <p:extLst>
                  <p:ext uri="{D42A27DB-BD31-4B8C-83A1-F6EECF244321}">
                    <p14:modId xmlns:p14="http://schemas.microsoft.com/office/powerpoint/2010/main" val="3615475300"/>
                  </p:ext>
                </p:extLst>
              </p:nvPr>
            </p:nvGraphicFramePr>
            <p:xfrm>
              <a:off x="1585175" y="4602537"/>
              <a:ext cx="6096000" cy="1775420"/>
            </p:xfrm>
            <a:graphic>
              <a:graphicData uri="http://schemas.openxmlformats.org/drawingml/2006/table">
                <a:tbl>
                  <a:tblPr firstRow="1" bandRow="1">
                    <a:tableStyleId>{BDBED569-4797-4DF1-A0F4-6AAB3CD982D8}</a:tableStyleId>
                  </a:tblPr>
                  <a:tblGrid>
                    <a:gridCol w="3048000">
                      <a:extLst>
                        <a:ext uri="{9D8B030D-6E8A-4147-A177-3AD203B41FA5}">
                          <a16:colId xmlns:a16="http://schemas.microsoft.com/office/drawing/2014/main" val="498377033"/>
                        </a:ext>
                      </a:extLst>
                    </a:gridCol>
                    <a:gridCol w="3048000">
                      <a:extLst>
                        <a:ext uri="{9D8B030D-6E8A-4147-A177-3AD203B41FA5}">
                          <a16:colId xmlns:a16="http://schemas.microsoft.com/office/drawing/2014/main" val="3842990007"/>
                        </a:ext>
                      </a:extLst>
                    </a:gridCol>
                  </a:tblGrid>
                  <a:tr h="458049">
                    <a:tc gridSpan="2">
                      <a:txBody>
                        <a:bodyPr/>
                        <a:lstStyle/>
                        <a:p>
                          <a:pPr algn="ctr"/>
                          <a:r>
                            <a:rPr kumimoji="1" lang="ja-JP" altLang="en-US" sz="2100" dirty="0">
                              <a:solidFill>
                                <a:schemeClr val="tx1"/>
                              </a:solidFill>
                            </a:rPr>
                            <a:t>重みパラメータの初期値</a:t>
                          </a: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639191">
                    <a:tc>
                      <a:txBody>
                        <a:bodyPr/>
                        <a:lstStyle/>
                        <a:p>
                          <a:pPr algn="ctr"/>
                          <a:r>
                            <a:rPr kumimoji="1" lang="ja-JP" altLang="en-US" sz="2000" dirty="0"/>
                            <a:t>提案手法 </a:t>
                          </a:r>
                          <a:r>
                            <a:rPr kumimoji="1" lang="en-US" altLang="ja-JP" sz="2000" dirty="0"/>
                            <a:t>1</a:t>
                          </a:r>
                          <a:endParaRPr kumimoji="1" lang="ja-JP" altLang="en-US" sz="2000" dirty="0"/>
                        </a:p>
                      </a:txBody>
                      <a:tcPr marL="68580" marR="68580" marT="34290" marB="34290" anchor="ctr"/>
                    </a:tc>
                    <a:tc>
                      <a:txBody>
                        <a:bodyPr/>
                        <a:lstStyle/>
                        <a:p>
                          <a:endParaRPr lang="ja-JP"/>
                        </a:p>
                      </a:txBody>
                      <a:tcPr marL="68580" marR="68580" marT="34290" marB="34290" anchor="ctr">
                        <a:blipFill>
                          <a:blip r:embed="rId4"/>
                          <a:stretch>
                            <a:fillRect l="-100600" t="-76190" r="-600" b="-124762"/>
                          </a:stretch>
                        </a:blipFill>
                      </a:tcPr>
                    </a:tc>
                    <a:extLst>
                      <a:ext uri="{0D108BD9-81ED-4DB2-BD59-A6C34878D82A}">
                        <a16:rowId xmlns:a16="http://schemas.microsoft.com/office/drawing/2014/main" val="148425319"/>
                      </a:ext>
                    </a:extLst>
                  </a:tr>
                  <a:tr h="678180">
                    <a:tc>
                      <a:txBody>
                        <a:bodyPr/>
                        <a:lstStyle/>
                        <a:p>
                          <a:pPr algn="ctr"/>
                          <a:r>
                            <a:rPr kumimoji="1" lang="ja-JP" altLang="en-US" sz="2000" dirty="0"/>
                            <a:t>提案手法 </a:t>
                          </a:r>
                          <a:r>
                            <a:rPr kumimoji="1" lang="en-US" altLang="ja-JP" sz="2000" dirty="0"/>
                            <a:t>2, </a:t>
                          </a:r>
                          <a:r>
                            <a:rPr kumimoji="1" lang="ja-JP" altLang="en-US" sz="2000" dirty="0"/>
                            <a:t>従来手法</a:t>
                          </a:r>
                          <a:r>
                            <a:rPr kumimoji="1" lang="en-US" altLang="ja-JP" sz="2000" dirty="0"/>
                            <a:t>, </a:t>
                          </a:r>
                        </a:p>
                        <a:p>
                          <a:pPr algn="ctr"/>
                          <a:r>
                            <a:rPr kumimoji="1" lang="ja-JP" altLang="en-US" sz="2000" dirty="0"/>
                            <a:t>比較手法 </a:t>
                          </a:r>
                          <a:r>
                            <a:rPr kumimoji="1" lang="en-US" altLang="ja-JP" sz="2000" dirty="0"/>
                            <a:t>1</a:t>
                          </a:r>
                          <a:endParaRPr kumimoji="1" lang="ja-JP" altLang="en-US" sz="2000" dirty="0"/>
                        </a:p>
                      </a:txBody>
                      <a:tcPr marL="68580" marR="68580" marT="34290" marB="34290" anchor="ctr"/>
                    </a:tc>
                    <a:tc>
                      <a:txBody>
                        <a:bodyPr/>
                        <a:lstStyle/>
                        <a:p>
                          <a:endParaRPr lang="ja-JP"/>
                        </a:p>
                      </a:txBody>
                      <a:tcPr marL="68580" marR="68580" marT="34290" marB="34290" anchor="ctr">
                        <a:blipFill>
                          <a:blip r:embed="rId4"/>
                          <a:stretch>
                            <a:fillRect l="-100600" t="-165179" r="-600" b="-16964"/>
                          </a:stretch>
                        </a:blipFill>
                      </a:tcPr>
                    </a:tc>
                    <a:extLst>
                      <a:ext uri="{0D108BD9-81ED-4DB2-BD59-A6C34878D82A}">
                        <a16:rowId xmlns:a16="http://schemas.microsoft.com/office/drawing/2014/main" val="489668410"/>
                      </a:ext>
                    </a:extLst>
                  </a:tr>
                </a:tbl>
              </a:graphicData>
            </a:graphic>
          </p:graphicFrame>
        </mc:Fallback>
      </mc:AlternateContent>
    </p:spTree>
    <p:extLst>
      <p:ext uri="{BB962C8B-B14F-4D97-AF65-F5344CB8AC3E}">
        <p14:creationId xmlns:p14="http://schemas.microsoft.com/office/powerpoint/2010/main" val="4156479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F84E2-25AF-111D-5995-61FDFAEFBBAA}"/>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8F4F90A8-5FE7-E61A-B405-65B0E8259D51}"/>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4E91CCA6-6B54-F085-723E-E47380D6A048}"/>
              </a:ext>
            </a:extLst>
          </p:cNvPr>
          <p:cNvSpPr>
            <a:spLocks noGrp="1"/>
          </p:cNvSpPr>
          <p:nvPr>
            <p:ph type="sldNum" sz="quarter" idx="12"/>
          </p:nvPr>
        </p:nvSpPr>
        <p:spPr/>
        <p:txBody>
          <a:bodyPr/>
          <a:lstStyle/>
          <a:p>
            <a:fld id="{84E5AB44-6C43-4864-84E5-D75B94A07FCF}" type="slidenum">
              <a:rPr kumimoji="1" lang="ja-JP" altLang="en-US" smtClean="0"/>
              <a:t>23</a:t>
            </a:fld>
            <a:endParaRPr kumimoji="1" lang="ja-JP" altLang="en-US"/>
          </a:p>
        </p:txBody>
      </p:sp>
      <mc:AlternateContent xmlns:mc="http://schemas.openxmlformats.org/markup-compatibility/2006">
        <mc:Choice xmlns:a14="http://schemas.microsoft.com/office/drawing/2010/main" Requires="a14">
          <p:graphicFrame>
            <p:nvGraphicFramePr>
              <p:cNvPr id="3" name="表 2">
                <a:extLst>
                  <a:ext uri="{FF2B5EF4-FFF2-40B4-BE49-F238E27FC236}">
                    <a16:creationId xmlns:a16="http://schemas.microsoft.com/office/drawing/2014/main" id="{2416B181-E4BE-6B05-1924-31296E23E631}"/>
                  </a:ext>
                </a:extLst>
              </p:cNvPr>
              <p:cNvGraphicFramePr>
                <a:graphicFrameLocks noGrp="1"/>
              </p:cNvGraphicFramePr>
              <p:nvPr>
                <p:extLst>
                  <p:ext uri="{D42A27DB-BD31-4B8C-83A1-F6EECF244321}">
                    <p14:modId xmlns:p14="http://schemas.microsoft.com/office/powerpoint/2010/main" val="2388821182"/>
                  </p:ext>
                </p:extLst>
              </p:nvPr>
            </p:nvGraphicFramePr>
            <p:xfrm>
              <a:off x="718046" y="932538"/>
              <a:ext cx="7499198" cy="568165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評価指標</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tc>
                    <a:tc>
                      <a:txBody>
                        <a:bodyPr/>
                        <a:lstStyle/>
                        <a:p>
                          <a:pPr algn="ctr"/>
                          <a:r>
                            <a:rPr kumimoji="1" lang="en-US" altLang="ja-JP" sz="2000" b="1" u="none" dirty="0">
                              <a:solidFill>
                                <a:schemeClr val="tx1"/>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tc>
                    <a:tc>
                      <a:txBody>
                        <a:bodyPr/>
                        <a:lstStyle/>
                        <a:p>
                          <a:pPr algn="ctr"/>
                          <a:r>
                            <a:rPr kumimoji="1" lang="en-US" altLang="ja-JP" sz="2000" b="1" u="none" dirty="0">
                              <a:solidFill>
                                <a:schemeClr val="tx1"/>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693152">
                    <a:tc>
                      <a:txBody>
                        <a:bodyPr/>
                        <a:lstStyle/>
                        <a:p>
                          <a:pPr algn="l"/>
                          <a:r>
                            <a:rPr kumimoji="1" lang="ja-JP" altLang="en-US" sz="2000" b="1" dirty="0"/>
                            <a:t>提案手法 </a:t>
                          </a:r>
                          <a:r>
                            <a:rPr kumimoji="1" lang="en-US" altLang="ja-JP" sz="2000" b="1" dirty="0"/>
                            <a:t>2 (</a:t>
                          </a:r>
                          <a14:m>
                            <m:oMath xmlns:m="http://schemas.openxmlformats.org/officeDocument/2006/math">
                              <m:r>
                                <a:rPr kumimoji="1" lang="ja-JP" altLang="en-US" sz="2000" b="1" i="1" smtClean="0">
                                  <a:latin typeface="Cambria Math" panose="02040503050406030204" pitchFamily="18" charset="0"/>
                                </a:rPr>
                                <m:t>𝜶</m:t>
                              </m:r>
                              <m:r>
                                <a:rPr kumimoji="1" lang="en-US" altLang="ja-JP" sz="2000" b="1" i="1" smtClean="0">
                                  <a:latin typeface="Cambria Math" panose="02040503050406030204" pitchFamily="18" charset="0"/>
                                </a:rPr>
                                <m:t>=</m:t>
                              </m:r>
                              <m:r>
                                <a:rPr kumimoji="1" lang="en-US" altLang="ja-JP" sz="2000" b="1" i="1" smtClean="0">
                                  <a:latin typeface="Cambria Math" panose="02040503050406030204" pitchFamily="18" charset="0"/>
                                </a:rPr>
                                <m:t>𝟏</m:t>
                              </m:r>
                            </m:oMath>
                          </a14:m>
                          <a:r>
                            <a:rPr kumimoji="1" lang="en-US" altLang="ja-JP" sz="2000" b="1" dirty="0"/>
                            <a:t>)</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1998187058"/>
                      </a:ext>
                    </a:extLst>
                  </a:tr>
                  <a:tr h="69315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000" b="1" dirty="0"/>
                            <a:t>提案手法 </a:t>
                          </a:r>
                          <a:r>
                            <a:rPr kumimoji="1" lang="en-US" altLang="ja-JP" sz="2000" b="1" dirty="0"/>
                            <a:t>2 (</a:t>
                          </a:r>
                          <a14:m>
                            <m:oMath xmlns:m="http://schemas.openxmlformats.org/officeDocument/2006/math">
                              <m:r>
                                <a:rPr kumimoji="1" lang="ja-JP" altLang="en-US" sz="2000" b="1" i="1" smtClean="0">
                                  <a:latin typeface="Cambria Math" panose="02040503050406030204" pitchFamily="18" charset="0"/>
                                </a:rPr>
                                <m:t>𝜶</m:t>
                              </m:r>
                              <m:r>
                                <a:rPr kumimoji="1" lang="en-US" altLang="ja-JP" sz="2000" b="1" i="1" smtClean="0">
                                  <a:latin typeface="Cambria Math" panose="02040503050406030204" pitchFamily="18" charset="0"/>
                                </a:rPr>
                                <m:t>=</m:t>
                              </m:r>
                              <m:r>
                                <a:rPr kumimoji="1" lang="en-US" altLang="ja-JP" sz="2000" b="1" i="1" smtClean="0">
                                  <a:latin typeface="Cambria Math" panose="02040503050406030204" pitchFamily="18" charset="0"/>
                                </a:rPr>
                                <m:t>𝟓</m:t>
                              </m:r>
                            </m:oMath>
                          </a14:m>
                          <a:r>
                            <a:rPr kumimoji="1" lang="en-US" altLang="ja-JP" sz="2000" b="1" dirty="0"/>
                            <a:t>)</a:t>
                          </a:r>
                          <a:endParaRPr kumimoji="1" lang="ja-JP" altLang="en-US" sz="2000" b="1" dirty="0"/>
                        </a:p>
                      </a:txBody>
                      <a:tcPr marL="68580" marR="68580" marT="34290" marB="34290" anchor="ctr"/>
                    </a:tc>
                    <a:tc>
                      <a:txBody>
                        <a:bodyPr/>
                        <a:lstStyle/>
                        <a:p>
                          <a:pPr algn="ctr"/>
                          <a:r>
                            <a:rPr kumimoji="1" lang="en-US" altLang="ja-JP" sz="2000" b="1" dirty="0">
                              <a:solidFill>
                                <a:schemeClr val="tx1"/>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tc>
                    <a:tc>
                      <a:txBody>
                        <a:bodyPr/>
                        <a:lstStyle/>
                        <a:p>
                          <a:pPr algn="ctr"/>
                          <a:r>
                            <a:rPr kumimoji="1" lang="en-US" altLang="ja-JP" sz="2000" b="1" dirty="0">
                              <a:solidFill>
                                <a:schemeClr val="tx1"/>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tc>
                    <a:tc>
                      <a:txBody>
                        <a:bodyPr/>
                        <a:lstStyle/>
                        <a:p>
                          <a:pPr algn="ctr"/>
                          <a:r>
                            <a:rPr kumimoji="1" lang="en-US" altLang="ja-JP" sz="2000" b="1" dirty="0">
                              <a:solidFill>
                                <a:schemeClr val="tx1"/>
                              </a:solidFill>
                            </a:rPr>
                            <a:t>0.9583</a:t>
                          </a:r>
                        </a:p>
                        <a:p>
                          <a:pPr algn="ctr"/>
                          <a:r>
                            <a:rPr kumimoji="1" lang="en-US" altLang="ja-JP" sz="2000" b="1" dirty="0"/>
                            <a:t>(0.0026)</a:t>
                          </a:r>
                          <a:endParaRPr kumimoji="1" lang="ja-JP" altLang="en-US" sz="2000" b="1" dirty="0"/>
                        </a:p>
                      </a:txBody>
                      <a:tcPr marL="68580" marR="68580" marT="34290" marB="34290" anchor="ctr"/>
                    </a:tc>
                    <a:tc>
                      <a:txBody>
                        <a:bodyPr/>
                        <a:lstStyle/>
                        <a:p>
                          <a:pPr algn="ctr"/>
                          <a:r>
                            <a:rPr kumimoji="1" lang="en-US" altLang="ja-JP" sz="2000" b="1" dirty="0">
                              <a:solidFill>
                                <a:schemeClr val="tx1"/>
                              </a:solidFill>
                            </a:rPr>
                            <a:t>0.9580</a:t>
                          </a:r>
                        </a:p>
                        <a:p>
                          <a:pPr algn="ctr"/>
                          <a:r>
                            <a:rPr kumimoji="1" lang="en-US" altLang="ja-JP" sz="2000" b="1" dirty="0"/>
                            <a:t>(0.0026)</a:t>
                          </a:r>
                          <a:endParaRPr kumimoji="1" lang="ja-JP" altLang="en-US" sz="2000" b="1" dirty="0"/>
                        </a:p>
                      </a:txBody>
                      <a:tcPr marL="68580" marR="68580" marT="34290" marB="34290" anchor="ct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 (</a:t>
                          </a:r>
                          <a:r>
                            <a:rPr kumimoji="1" lang="ja-JP" altLang="en-US" sz="2000" b="1" dirty="0"/>
                            <a:t>要約文のみ</a:t>
                          </a:r>
                          <a:r>
                            <a:rPr kumimoji="1" lang="en-US" altLang="ja-JP" sz="2000" b="1" dirty="0"/>
                            <a:t>)</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solidFill>
                          <a:schemeClr val="accent5">
                            <a:alpha val="20000"/>
                          </a:schemeClr>
                        </a:solidFill>
                      </a:tcPr>
                    </a:tc>
                    <a:tc>
                      <a:txBody>
                        <a:bodyPr/>
                        <a:lstStyle/>
                        <a:p>
                          <a:pPr algn="ctr"/>
                          <a:r>
                            <a:rPr kumimoji="1" lang="en-US" altLang="ja-JP" sz="2000" b="1" dirty="0"/>
                            <a:t>0.8573</a:t>
                          </a:r>
                          <a:endParaRPr kumimoji="1" lang="ja-JP" altLang="en-US" sz="2000" b="1" dirty="0"/>
                        </a:p>
                      </a:txBody>
                      <a:tcPr marL="68580" marR="68580" marT="34290" marB="34290" anchor="ctr">
                        <a:solidFill>
                          <a:schemeClr val="accent5">
                            <a:alpha val="20000"/>
                          </a:schemeClr>
                        </a:solidFill>
                      </a:tcPr>
                    </a:tc>
                    <a:tc>
                      <a:txBody>
                        <a:bodyPr/>
                        <a:lstStyle/>
                        <a:p>
                          <a:pPr algn="ctr"/>
                          <a:r>
                            <a:rPr kumimoji="1" lang="en-US" altLang="ja-JP" sz="2000" b="1" dirty="0"/>
                            <a:t>0.8503</a:t>
                          </a:r>
                          <a:endParaRPr kumimoji="1" lang="ja-JP" altLang="en-US" sz="2000" b="1" dirty="0"/>
                        </a:p>
                      </a:txBody>
                      <a:tcPr marL="68580" marR="68580" marT="34290" marB="34290" anchor="ctr">
                        <a:solidFill>
                          <a:schemeClr val="accent5">
                            <a:alpha val="20000"/>
                          </a:schemeClr>
                        </a:solidFill>
                      </a:tcPr>
                    </a:tc>
                    <a:extLst>
                      <a:ext uri="{0D108BD9-81ED-4DB2-BD59-A6C34878D82A}">
                        <a16:rowId xmlns:a16="http://schemas.microsoft.com/office/drawing/2014/main" val="3561011148"/>
                      </a:ext>
                    </a:extLst>
                  </a:tr>
                </a:tbl>
              </a:graphicData>
            </a:graphic>
          </p:graphicFrame>
        </mc:Choice>
        <mc:Fallback>
          <p:graphicFrame>
            <p:nvGraphicFramePr>
              <p:cNvPr id="3" name="表 2">
                <a:extLst>
                  <a:ext uri="{FF2B5EF4-FFF2-40B4-BE49-F238E27FC236}">
                    <a16:creationId xmlns:a16="http://schemas.microsoft.com/office/drawing/2014/main" id="{2416B181-E4BE-6B05-1924-31296E23E631}"/>
                  </a:ext>
                </a:extLst>
              </p:cNvPr>
              <p:cNvGraphicFramePr>
                <a:graphicFrameLocks noGrp="1"/>
              </p:cNvGraphicFramePr>
              <p:nvPr>
                <p:extLst>
                  <p:ext uri="{D42A27DB-BD31-4B8C-83A1-F6EECF244321}">
                    <p14:modId xmlns:p14="http://schemas.microsoft.com/office/powerpoint/2010/main" val="2388821182"/>
                  </p:ext>
                </p:extLst>
              </p:nvPr>
            </p:nvGraphicFramePr>
            <p:xfrm>
              <a:off x="718046" y="932538"/>
              <a:ext cx="7499198" cy="568165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評価指標</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tc>
                    <a:tc>
                      <a:txBody>
                        <a:bodyPr/>
                        <a:lstStyle/>
                        <a:p>
                          <a:pPr algn="ctr"/>
                          <a:r>
                            <a:rPr kumimoji="1" lang="en-US" altLang="ja-JP" sz="2000" b="1" u="none" dirty="0">
                              <a:solidFill>
                                <a:schemeClr val="tx1"/>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tc>
                    <a:tc>
                      <a:txBody>
                        <a:bodyPr/>
                        <a:lstStyle/>
                        <a:p>
                          <a:pPr algn="ctr"/>
                          <a:r>
                            <a:rPr kumimoji="1" lang="en-US" altLang="ja-JP" sz="2000" b="1" u="none" dirty="0">
                              <a:solidFill>
                                <a:schemeClr val="tx1"/>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693152">
                    <a:tc>
                      <a:txBody>
                        <a:bodyPr/>
                        <a:lstStyle/>
                        <a:p>
                          <a:endParaRPr lang="ja-JP"/>
                        </a:p>
                      </a:txBody>
                      <a:tcPr marL="68580" marR="68580" marT="34290" marB="34290" anchor="ctr">
                        <a:blipFill>
                          <a:blip r:embed="rId3"/>
                          <a:stretch>
                            <a:fillRect l="-178" t="-278947" r="-120107" b="-452632"/>
                          </a:stretch>
                        </a:blipFill>
                      </a:tcPr>
                    </a:tc>
                    <a:tc>
                      <a:txBody>
                        <a:bodyPr/>
                        <a:lstStyle/>
                        <a:p>
                          <a:pPr algn="ctr"/>
                          <a:r>
                            <a:rPr kumimoji="1" lang="en-US" altLang="ja-JP" sz="2000" b="0" dirty="0">
                              <a:solidFill>
                                <a:schemeClr val="tx1"/>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1998187058"/>
                      </a:ext>
                    </a:extLst>
                  </a:tr>
                  <a:tr h="693152">
                    <a:tc>
                      <a:txBody>
                        <a:bodyPr/>
                        <a:lstStyle/>
                        <a:p>
                          <a:endParaRPr lang="ja-JP"/>
                        </a:p>
                      </a:txBody>
                      <a:tcPr marL="68580" marR="68580" marT="34290" marB="34290" anchor="ctr">
                        <a:blipFill>
                          <a:blip r:embed="rId3"/>
                          <a:stretch>
                            <a:fillRect l="-178" t="-378947" r="-120107" b="-352632"/>
                          </a:stretch>
                        </a:blipFill>
                      </a:tcPr>
                    </a:tc>
                    <a:tc>
                      <a:txBody>
                        <a:bodyPr/>
                        <a:lstStyle/>
                        <a:p>
                          <a:pPr algn="ctr"/>
                          <a:r>
                            <a:rPr kumimoji="1" lang="en-US" altLang="ja-JP" sz="2000" b="1" dirty="0">
                              <a:solidFill>
                                <a:schemeClr val="tx1"/>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tc>
                    <a:tc>
                      <a:txBody>
                        <a:bodyPr/>
                        <a:lstStyle/>
                        <a:p>
                          <a:pPr algn="ctr"/>
                          <a:r>
                            <a:rPr kumimoji="1" lang="en-US" altLang="ja-JP" sz="2000" b="1" dirty="0">
                              <a:solidFill>
                                <a:schemeClr val="tx1"/>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tc>
                    <a:tc>
                      <a:txBody>
                        <a:bodyPr/>
                        <a:lstStyle/>
                        <a:p>
                          <a:pPr algn="ctr"/>
                          <a:r>
                            <a:rPr kumimoji="1" lang="en-US" altLang="ja-JP" sz="2000" b="1" dirty="0">
                              <a:solidFill>
                                <a:schemeClr val="tx1"/>
                              </a:solidFill>
                            </a:rPr>
                            <a:t>0.9583</a:t>
                          </a:r>
                        </a:p>
                        <a:p>
                          <a:pPr algn="ctr"/>
                          <a:r>
                            <a:rPr kumimoji="1" lang="en-US" altLang="ja-JP" sz="2000" b="1" dirty="0"/>
                            <a:t>(0.0026)</a:t>
                          </a:r>
                          <a:endParaRPr kumimoji="1" lang="ja-JP" altLang="en-US" sz="2000" b="1" dirty="0"/>
                        </a:p>
                      </a:txBody>
                      <a:tcPr marL="68580" marR="68580" marT="34290" marB="34290" anchor="ctr"/>
                    </a:tc>
                    <a:tc>
                      <a:txBody>
                        <a:bodyPr/>
                        <a:lstStyle/>
                        <a:p>
                          <a:pPr algn="ctr"/>
                          <a:r>
                            <a:rPr kumimoji="1" lang="en-US" altLang="ja-JP" sz="2000" b="1" dirty="0">
                              <a:solidFill>
                                <a:schemeClr val="tx1"/>
                              </a:solidFill>
                            </a:rPr>
                            <a:t>0.9580</a:t>
                          </a:r>
                        </a:p>
                        <a:p>
                          <a:pPr algn="ctr"/>
                          <a:r>
                            <a:rPr kumimoji="1" lang="en-US" altLang="ja-JP" sz="2000" b="1" dirty="0"/>
                            <a:t>(0.0026)</a:t>
                          </a:r>
                          <a:endParaRPr kumimoji="1" lang="ja-JP" altLang="en-US" sz="2000" b="1" dirty="0"/>
                        </a:p>
                      </a:txBody>
                      <a:tcPr marL="68580" marR="68580" marT="34290" marB="34290" anchor="ct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 (</a:t>
                          </a:r>
                          <a:r>
                            <a:rPr kumimoji="1" lang="ja-JP" altLang="en-US" sz="2000" b="1" dirty="0"/>
                            <a:t>要約文のみ</a:t>
                          </a:r>
                          <a:r>
                            <a:rPr kumimoji="1" lang="en-US" altLang="ja-JP" sz="2000" b="1" dirty="0"/>
                            <a:t>)</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solidFill>
                          <a:schemeClr val="accent5">
                            <a:alpha val="20000"/>
                          </a:schemeClr>
                        </a:solidFill>
                      </a:tcPr>
                    </a:tc>
                    <a:tc>
                      <a:txBody>
                        <a:bodyPr/>
                        <a:lstStyle/>
                        <a:p>
                          <a:pPr algn="ctr"/>
                          <a:r>
                            <a:rPr kumimoji="1" lang="en-US" altLang="ja-JP" sz="2000" b="1" dirty="0"/>
                            <a:t>0.8573</a:t>
                          </a:r>
                          <a:endParaRPr kumimoji="1" lang="ja-JP" altLang="en-US" sz="2000" b="1" dirty="0"/>
                        </a:p>
                      </a:txBody>
                      <a:tcPr marL="68580" marR="68580" marT="34290" marB="34290" anchor="ctr">
                        <a:solidFill>
                          <a:schemeClr val="accent5">
                            <a:alpha val="20000"/>
                          </a:schemeClr>
                        </a:solidFill>
                      </a:tcPr>
                    </a:tc>
                    <a:tc>
                      <a:txBody>
                        <a:bodyPr/>
                        <a:lstStyle/>
                        <a:p>
                          <a:pPr algn="ctr"/>
                          <a:r>
                            <a:rPr kumimoji="1" lang="en-US" altLang="ja-JP" sz="2000" b="1" dirty="0"/>
                            <a:t>0.8503</a:t>
                          </a:r>
                          <a:endParaRPr kumimoji="1" lang="ja-JP" altLang="en-US" sz="2000" b="1" dirty="0"/>
                        </a:p>
                      </a:txBody>
                      <a:tcPr marL="68580" marR="68580" marT="34290" marB="34290" anchor="ctr">
                        <a:solidFill>
                          <a:schemeClr val="accent5">
                            <a:alpha val="20000"/>
                          </a:schemeClr>
                        </a:solidFill>
                      </a:tcPr>
                    </a:tc>
                    <a:extLst>
                      <a:ext uri="{0D108BD9-81ED-4DB2-BD59-A6C34878D82A}">
                        <a16:rowId xmlns:a16="http://schemas.microsoft.com/office/drawing/2014/main" val="3561011148"/>
                      </a:ext>
                    </a:extLst>
                  </a:tr>
                </a:tbl>
              </a:graphicData>
            </a:graphic>
          </p:graphicFrame>
        </mc:Fallback>
      </mc:AlternateContent>
    </p:spTree>
    <p:extLst>
      <p:ext uri="{BB962C8B-B14F-4D97-AF65-F5344CB8AC3E}">
        <p14:creationId xmlns:p14="http://schemas.microsoft.com/office/powerpoint/2010/main" val="2508111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58BF80-E5DA-A940-D9E4-BFE37DD7D8E0}"/>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434B95D6-3270-988F-0B93-C8E4C5C1A17D}"/>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ED91DF50-2E86-5A32-2848-257E4D11910C}"/>
              </a:ext>
            </a:extLst>
          </p:cNvPr>
          <p:cNvSpPr>
            <a:spLocks noGrp="1"/>
          </p:cNvSpPr>
          <p:nvPr>
            <p:ph type="sldNum" sz="quarter" idx="12"/>
          </p:nvPr>
        </p:nvSpPr>
        <p:spPr/>
        <p:txBody>
          <a:bodyPr/>
          <a:lstStyle/>
          <a:p>
            <a:fld id="{84E5AB44-6C43-4864-84E5-D75B94A07FCF}" type="slidenum">
              <a:rPr kumimoji="1" lang="ja-JP" altLang="en-US" smtClean="0"/>
              <a:t>24</a:t>
            </a:fld>
            <a:endParaRPr kumimoji="1" lang="ja-JP" altLang="en-US"/>
          </a:p>
        </p:txBody>
      </p:sp>
      <mc:AlternateContent xmlns:mc="http://schemas.openxmlformats.org/markup-compatibility/2006">
        <mc:Choice xmlns:a14="http://schemas.microsoft.com/office/drawing/2010/main" Requires="a14">
          <p:graphicFrame>
            <p:nvGraphicFramePr>
              <p:cNvPr id="3" name="表 2">
                <a:extLst>
                  <a:ext uri="{FF2B5EF4-FFF2-40B4-BE49-F238E27FC236}">
                    <a16:creationId xmlns:a16="http://schemas.microsoft.com/office/drawing/2014/main" id="{B4EE8CB9-9F02-6D73-85BE-36E4A512E551}"/>
                  </a:ext>
                </a:extLst>
              </p:cNvPr>
              <p:cNvGraphicFramePr>
                <a:graphicFrameLocks noGrp="1"/>
              </p:cNvGraphicFramePr>
              <p:nvPr>
                <p:extLst>
                  <p:ext uri="{D42A27DB-BD31-4B8C-83A1-F6EECF244321}">
                    <p14:modId xmlns:p14="http://schemas.microsoft.com/office/powerpoint/2010/main" val="700678392"/>
                  </p:ext>
                </p:extLst>
              </p:nvPr>
            </p:nvGraphicFramePr>
            <p:xfrm>
              <a:off x="718046" y="932538"/>
              <a:ext cx="7499198" cy="568165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評価指標</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030559066"/>
                      </a:ext>
                    </a:extLst>
                  </a:tr>
                  <a:tr h="693152">
                    <a:tc>
                      <a:txBody>
                        <a:bodyPr/>
                        <a:lstStyle/>
                        <a:p>
                          <a:pPr algn="l"/>
                          <a:r>
                            <a:rPr kumimoji="1" lang="ja-JP" altLang="en-US" sz="2000" b="1" dirty="0"/>
                            <a:t>提案手法 </a:t>
                          </a:r>
                          <a:r>
                            <a:rPr kumimoji="1" lang="en-US" altLang="ja-JP" sz="2000" b="1" dirty="0"/>
                            <a:t>2 (</a:t>
                          </a:r>
                          <a14:m>
                            <m:oMath xmlns:m="http://schemas.openxmlformats.org/officeDocument/2006/math">
                              <m:r>
                                <a:rPr kumimoji="1" lang="ja-JP" altLang="en-US" sz="2000" b="1" smtClean="0"/>
                                <m:t>𝜶</m:t>
                              </m:r>
                              <m:r>
                                <a:rPr kumimoji="1" lang="en-US" altLang="ja-JP" sz="2000" b="1" smtClean="0"/>
                                <m:t>=</m:t>
                              </m:r>
                              <m:r>
                                <a:rPr kumimoji="1" lang="en-US" altLang="ja-JP" sz="2000" b="1" smtClean="0"/>
                                <m:t>𝟏</m:t>
                              </m:r>
                            </m:oMath>
                          </a14:m>
                          <a:r>
                            <a:rPr kumimoji="1" lang="en-US" altLang="ja-JP" sz="2000" b="1" dirty="0"/>
                            <a: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0" dirty="0">
                              <a:solidFill>
                                <a:schemeClr val="tx1"/>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0" dirty="0">
                              <a:solidFill>
                                <a:schemeClr val="tx1"/>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1998187058"/>
                      </a:ext>
                    </a:extLst>
                  </a:tr>
                  <a:tr h="69315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000" b="1" dirty="0"/>
                            <a:t>提案手法 </a:t>
                          </a:r>
                          <a:r>
                            <a:rPr kumimoji="1" lang="en-US" altLang="ja-JP" sz="2000" b="1" dirty="0"/>
                            <a:t>2 (</a:t>
                          </a:r>
                          <a14:m>
                            <m:oMath xmlns:m="http://schemas.openxmlformats.org/officeDocument/2006/math">
                              <m:r>
                                <a:rPr kumimoji="1" lang="ja-JP" altLang="en-US" sz="2000" b="1" smtClean="0"/>
                                <m:t>𝜶</m:t>
                              </m:r>
                              <m:r>
                                <a:rPr kumimoji="1" lang="en-US" altLang="ja-JP" sz="2000" b="1" smtClean="0"/>
                                <m:t>=</m:t>
                              </m:r>
                              <m:r>
                                <a:rPr kumimoji="1" lang="en-US" altLang="ja-JP" sz="2000" b="1" smtClean="0"/>
                                <m:t>𝟓</m:t>
                              </m:r>
                            </m:oMath>
                          </a14:m>
                          <a:r>
                            <a:rPr kumimoji="1" lang="en-US" altLang="ja-JP" sz="2000" b="1" dirty="0"/>
                            <a: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dirty="0">
                              <a:solidFill>
                                <a:schemeClr val="tx1"/>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dirty="0">
                              <a:solidFill>
                                <a:schemeClr val="tx1"/>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dirty="0">
                              <a:solidFill>
                                <a:srgbClr val="B7E7D6"/>
                              </a:solidFill>
                            </a:rPr>
                            <a:t>0.9583</a:t>
                          </a:r>
                        </a:p>
                        <a:p>
                          <a:pPr algn="ctr"/>
                          <a:r>
                            <a:rPr kumimoji="1" lang="en-US" altLang="ja-JP" sz="2000" b="1" dirty="0"/>
                            <a:t>(0.0026)</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dirty="0">
                              <a:solidFill>
                                <a:srgbClr val="B7E7D6"/>
                              </a:solidFill>
                            </a:rPr>
                            <a:t>0.9580</a:t>
                          </a:r>
                        </a:p>
                        <a:p>
                          <a:pPr algn="ctr"/>
                          <a:r>
                            <a:rPr kumimoji="1" lang="en-US" altLang="ja-JP" sz="2000" b="1" dirty="0"/>
                            <a:t>(0.0026)</a:t>
                          </a:r>
                          <a:endParaRPr kumimoji="1" lang="ja-JP" altLang="en-US" sz="2000" b="1" dirty="0"/>
                        </a:p>
                      </a:txBody>
                      <a:tcPr marL="68580" marR="68580" marT="34290" marB="34290" anchor="ctr">
                        <a:solidFill>
                          <a:srgbClr val="E05073">
                            <a:alpha val="20000"/>
                          </a:srgbClr>
                        </a:solidFill>
                      </a:tcP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 (</a:t>
                          </a:r>
                          <a:r>
                            <a:rPr kumimoji="1" lang="ja-JP" altLang="en-US" sz="2000" b="1" dirty="0"/>
                            <a:t>要約文のみ</a:t>
                          </a:r>
                          <a:r>
                            <a:rPr kumimoji="1" lang="en-US" altLang="ja-JP" sz="2000" b="1" dirty="0"/>
                            <a:t>)</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tc>
                    <a:tc>
                      <a:txBody>
                        <a:bodyPr/>
                        <a:lstStyle/>
                        <a:p>
                          <a:pPr algn="ctr"/>
                          <a:r>
                            <a:rPr kumimoji="1" lang="en-US" altLang="ja-JP" sz="2000" b="1" dirty="0"/>
                            <a:t>0.8573</a:t>
                          </a:r>
                          <a:endParaRPr kumimoji="1" lang="ja-JP" altLang="en-US" sz="2000" b="1" dirty="0"/>
                        </a:p>
                      </a:txBody>
                      <a:tcPr marL="68580" marR="68580" marT="34290" marB="34290" anchor="ctr"/>
                    </a:tc>
                    <a:tc>
                      <a:txBody>
                        <a:bodyPr/>
                        <a:lstStyle/>
                        <a:p>
                          <a:pPr algn="ctr"/>
                          <a:r>
                            <a:rPr kumimoji="1" lang="en-US" altLang="ja-JP" sz="2000" b="1" dirty="0"/>
                            <a:t>0.8503</a:t>
                          </a:r>
                          <a:endParaRPr kumimoji="1" lang="ja-JP" altLang="en-US" sz="2000" b="1" dirty="0"/>
                        </a:p>
                      </a:txBody>
                      <a:tcPr marL="68580" marR="68580" marT="34290" marB="34290" anchor="ctr"/>
                    </a:tc>
                    <a:extLst>
                      <a:ext uri="{0D108BD9-81ED-4DB2-BD59-A6C34878D82A}">
                        <a16:rowId xmlns:a16="http://schemas.microsoft.com/office/drawing/2014/main" val="3561011148"/>
                      </a:ext>
                    </a:extLst>
                  </a:tr>
                </a:tbl>
              </a:graphicData>
            </a:graphic>
          </p:graphicFrame>
        </mc:Choice>
        <mc:Fallback>
          <p:graphicFrame>
            <p:nvGraphicFramePr>
              <p:cNvPr id="3" name="表 2">
                <a:extLst>
                  <a:ext uri="{FF2B5EF4-FFF2-40B4-BE49-F238E27FC236}">
                    <a16:creationId xmlns:a16="http://schemas.microsoft.com/office/drawing/2014/main" id="{B4EE8CB9-9F02-6D73-85BE-36E4A512E551}"/>
                  </a:ext>
                </a:extLst>
              </p:cNvPr>
              <p:cNvGraphicFramePr>
                <a:graphicFrameLocks noGrp="1"/>
              </p:cNvGraphicFramePr>
              <p:nvPr>
                <p:extLst>
                  <p:ext uri="{D42A27DB-BD31-4B8C-83A1-F6EECF244321}">
                    <p14:modId xmlns:p14="http://schemas.microsoft.com/office/powerpoint/2010/main" val="700678392"/>
                  </p:ext>
                </p:extLst>
              </p:nvPr>
            </p:nvGraphicFramePr>
            <p:xfrm>
              <a:off x="718046" y="932538"/>
              <a:ext cx="7499198" cy="568165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評価指標</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030559066"/>
                      </a:ext>
                    </a:extLst>
                  </a:tr>
                  <a:tr h="693152">
                    <a:tc>
                      <a:txBody>
                        <a:bodyPr/>
                        <a:lstStyle/>
                        <a:p>
                          <a:endParaRPr lang="ja-JP"/>
                        </a:p>
                      </a:txBody>
                      <a:tcPr marL="68580" marR="68580" marT="34290" marB="34290" anchor="ctr">
                        <a:blipFill>
                          <a:blip r:embed="rId3"/>
                          <a:stretch>
                            <a:fillRect l="-178" t="-278947" r="-120107" b="-452632"/>
                          </a:stretch>
                        </a:blipFill>
                      </a:tcPr>
                    </a:tc>
                    <a:tc>
                      <a:txBody>
                        <a:bodyPr/>
                        <a:lstStyle/>
                        <a:p>
                          <a:pPr algn="ctr"/>
                          <a:r>
                            <a:rPr kumimoji="1" lang="en-US" altLang="ja-JP" sz="2000" b="0" dirty="0">
                              <a:solidFill>
                                <a:schemeClr val="tx1"/>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0" dirty="0">
                              <a:solidFill>
                                <a:schemeClr val="tx1"/>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1998187058"/>
                      </a:ext>
                    </a:extLst>
                  </a:tr>
                  <a:tr h="693152">
                    <a:tc>
                      <a:txBody>
                        <a:bodyPr/>
                        <a:lstStyle/>
                        <a:p>
                          <a:endParaRPr lang="ja-JP"/>
                        </a:p>
                      </a:txBody>
                      <a:tcPr marL="68580" marR="68580" marT="34290" marB="34290" anchor="ctr">
                        <a:blipFill>
                          <a:blip r:embed="rId3"/>
                          <a:stretch>
                            <a:fillRect l="-178" t="-378947" r="-120107" b="-352632"/>
                          </a:stretch>
                        </a:blipFill>
                      </a:tcPr>
                    </a:tc>
                    <a:tc>
                      <a:txBody>
                        <a:bodyPr/>
                        <a:lstStyle/>
                        <a:p>
                          <a:pPr algn="ctr"/>
                          <a:r>
                            <a:rPr kumimoji="1" lang="en-US" altLang="ja-JP" sz="2000" b="1" dirty="0">
                              <a:solidFill>
                                <a:schemeClr val="tx1"/>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dirty="0">
                              <a:solidFill>
                                <a:schemeClr val="tx1"/>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dirty="0">
                              <a:solidFill>
                                <a:srgbClr val="B7E7D6"/>
                              </a:solidFill>
                            </a:rPr>
                            <a:t>0.9583</a:t>
                          </a:r>
                        </a:p>
                        <a:p>
                          <a:pPr algn="ctr"/>
                          <a:r>
                            <a:rPr kumimoji="1" lang="en-US" altLang="ja-JP" sz="2000" b="1" dirty="0"/>
                            <a:t>(0.0026)</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dirty="0">
                              <a:solidFill>
                                <a:srgbClr val="B7E7D6"/>
                              </a:solidFill>
                            </a:rPr>
                            <a:t>0.9580</a:t>
                          </a:r>
                        </a:p>
                        <a:p>
                          <a:pPr algn="ctr"/>
                          <a:r>
                            <a:rPr kumimoji="1" lang="en-US" altLang="ja-JP" sz="2000" b="1" dirty="0"/>
                            <a:t>(0.0026)</a:t>
                          </a:r>
                          <a:endParaRPr kumimoji="1" lang="ja-JP" altLang="en-US" sz="2000" b="1" dirty="0"/>
                        </a:p>
                      </a:txBody>
                      <a:tcPr marL="68580" marR="68580" marT="34290" marB="34290" anchor="ctr">
                        <a:solidFill>
                          <a:srgbClr val="E05073">
                            <a:alpha val="20000"/>
                          </a:srgbClr>
                        </a:solidFill>
                      </a:tcP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 (</a:t>
                          </a:r>
                          <a:r>
                            <a:rPr kumimoji="1" lang="ja-JP" altLang="en-US" sz="2000" b="1" dirty="0"/>
                            <a:t>要約文のみ</a:t>
                          </a:r>
                          <a:r>
                            <a:rPr kumimoji="1" lang="en-US" altLang="ja-JP" sz="2000" b="1" dirty="0"/>
                            <a:t>)</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tc>
                    <a:tc>
                      <a:txBody>
                        <a:bodyPr/>
                        <a:lstStyle/>
                        <a:p>
                          <a:pPr algn="ctr"/>
                          <a:r>
                            <a:rPr kumimoji="1" lang="en-US" altLang="ja-JP" sz="2000" b="1" dirty="0"/>
                            <a:t>0.8573</a:t>
                          </a:r>
                          <a:endParaRPr kumimoji="1" lang="ja-JP" altLang="en-US" sz="2000" b="1" dirty="0"/>
                        </a:p>
                      </a:txBody>
                      <a:tcPr marL="68580" marR="68580" marT="34290" marB="34290" anchor="ctr"/>
                    </a:tc>
                    <a:tc>
                      <a:txBody>
                        <a:bodyPr/>
                        <a:lstStyle/>
                        <a:p>
                          <a:pPr algn="ctr"/>
                          <a:r>
                            <a:rPr kumimoji="1" lang="en-US" altLang="ja-JP" sz="2000" b="1" dirty="0"/>
                            <a:t>0.8503</a:t>
                          </a:r>
                          <a:endParaRPr kumimoji="1" lang="ja-JP" altLang="en-US" sz="2000" b="1" dirty="0"/>
                        </a:p>
                      </a:txBody>
                      <a:tcPr marL="68580" marR="68580" marT="34290" marB="34290" anchor="ctr"/>
                    </a:tc>
                    <a:extLst>
                      <a:ext uri="{0D108BD9-81ED-4DB2-BD59-A6C34878D82A}">
                        <a16:rowId xmlns:a16="http://schemas.microsoft.com/office/drawing/2014/main" val="3561011148"/>
                      </a:ext>
                    </a:extLst>
                  </a:tr>
                </a:tbl>
              </a:graphicData>
            </a:graphic>
          </p:graphicFrame>
        </mc:Fallback>
      </mc:AlternateContent>
    </p:spTree>
    <p:extLst>
      <p:ext uri="{BB962C8B-B14F-4D97-AF65-F5344CB8AC3E}">
        <p14:creationId xmlns:p14="http://schemas.microsoft.com/office/powerpoint/2010/main" val="1046601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38D31-A51F-D4C3-4759-E675AD7746FC}"/>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4D33DDCF-C534-46EF-3764-45D8218933DA}"/>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EFB318FD-2B0E-9C4E-7E56-9F404250185D}"/>
              </a:ext>
            </a:extLst>
          </p:cNvPr>
          <p:cNvSpPr>
            <a:spLocks noGrp="1"/>
          </p:cNvSpPr>
          <p:nvPr>
            <p:ph type="sldNum" sz="quarter" idx="12"/>
          </p:nvPr>
        </p:nvSpPr>
        <p:spPr/>
        <p:txBody>
          <a:bodyPr/>
          <a:lstStyle/>
          <a:p>
            <a:fld id="{84E5AB44-6C43-4864-84E5-D75B94A07FCF}" type="slidenum">
              <a:rPr kumimoji="1" lang="ja-JP" altLang="en-US" smtClean="0"/>
              <a:t>25</a:t>
            </a:fld>
            <a:endParaRPr kumimoji="1" lang="ja-JP" altLang="en-US"/>
          </a:p>
        </p:txBody>
      </p:sp>
      <mc:AlternateContent xmlns:mc="http://schemas.openxmlformats.org/markup-compatibility/2006">
        <mc:Choice xmlns:a14="http://schemas.microsoft.com/office/drawing/2010/main" Requires="a14">
          <p:graphicFrame>
            <p:nvGraphicFramePr>
              <p:cNvPr id="3" name="表 2">
                <a:extLst>
                  <a:ext uri="{FF2B5EF4-FFF2-40B4-BE49-F238E27FC236}">
                    <a16:creationId xmlns:a16="http://schemas.microsoft.com/office/drawing/2014/main" id="{FD6176D6-C499-5E81-8500-890AA86481EF}"/>
                  </a:ext>
                </a:extLst>
              </p:cNvPr>
              <p:cNvGraphicFramePr>
                <a:graphicFrameLocks noGrp="1"/>
              </p:cNvGraphicFramePr>
              <p:nvPr>
                <p:extLst>
                  <p:ext uri="{D42A27DB-BD31-4B8C-83A1-F6EECF244321}">
                    <p14:modId xmlns:p14="http://schemas.microsoft.com/office/powerpoint/2010/main" val="3233711843"/>
                  </p:ext>
                </p:extLst>
              </p:nvPr>
            </p:nvGraphicFramePr>
            <p:xfrm>
              <a:off x="718046" y="932538"/>
              <a:ext cx="7499198" cy="568165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評価指標</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noFill/>
                      </a:tcPr>
                    </a:tc>
                    <a:tc>
                      <a:txBody>
                        <a:bodyPr/>
                        <a:lstStyle/>
                        <a:p>
                          <a:pPr algn="ctr"/>
                          <a:r>
                            <a:rPr kumimoji="1" lang="en-US" altLang="ja-JP" sz="2000" b="1" u="none" dirty="0">
                              <a:solidFill>
                                <a:schemeClr val="tx1"/>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noFill/>
                      </a:tcPr>
                    </a:tc>
                    <a:tc>
                      <a:txBody>
                        <a:bodyPr/>
                        <a:lstStyle/>
                        <a:p>
                          <a:pPr algn="ctr"/>
                          <a:r>
                            <a:rPr kumimoji="1" lang="en-US" altLang="ja-JP" sz="2000" b="1" u="none" dirty="0">
                              <a:solidFill>
                                <a:schemeClr val="tx1"/>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noFill/>
                      </a:tcPr>
                    </a:tc>
                    <a:extLst>
                      <a:ext uri="{0D108BD9-81ED-4DB2-BD59-A6C34878D82A}">
                        <a16:rowId xmlns:a16="http://schemas.microsoft.com/office/drawing/2014/main" val="3030559066"/>
                      </a:ext>
                    </a:extLst>
                  </a:tr>
                  <a:tr h="693152">
                    <a:tc>
                      <a:txBody>
                        <a:bodyPr/>
                        <a:lstStyle/>
                        <a:p>
                          <a:pPr algn="l"/>
                          <a:r>
                            <a:rPr kumimoji="1" lang="ja-JP" altLang="en-US" sz="2000" b="1" dirty="0"/>
                            <a:t>提案手法 </a:t>
                          </a:r>
                          <a:r>
                            <a:rPr kumimoji="1" lang="en-US" altLang="ja-JP" sz="2000" b="1" dirty="0"/>
                            <a:t>2 (</a:t>
                          </a:r>
                          <a14:m>
                            <m:oMath xmlns:m="http://schemas.openxmlformats.org/officeDocument/2006/math">
                              <m:r>
                                <a:rPr kumimoji="1" lang="ja-JP" altLang="en-US" sz="2000" b="1" smtClean="0">
                                  <a:latin typeface="Cambria Math" panose="02040503050406030204" pitchFamily="18" charset="0"/>
                                </a:rPr>
                                <m:t>𝜶</m:t>
                              </m:r>
                              <m:r>
                                <a:rPr kumimoji="1" lang="en-US" altLang="ja-JP" sz="2000" b="1" smtClean="0">
                                  <a:latin typeface="Cambria Math" panose="02040503050406030204" pitchFamily="18" charset="0"/>
                                </a:rPr>
                                <m:t>=</m:t>
                              </m:r>
                              <m:r>
                                <a:rPr kumimoji="1" lang="en-US" altLang="ja-JP" sz="2000" b="1" smtClean="0">
                                  <a:latin typeface="Cambria Math" panose="02040503050406030204" pitchFamily="18" charset="0"/>
                                </a:rPr>
                                <m:t>𝟏</m:t>
                              </m:r>
                            </m:oMath>
                          </a14:m>
                          <a:r>
                            <a:rPr kumimoji="1" lang="en-US" altLang="ja-JP" sz="2000" b="1" dirty="0"/>
                            <a:t>)</a:t>
                          </a:r>
                          <a:endParaRPr kumimoji="1" lang="ja-JP" altLang="en-US" sz="2000" b="1" dirty="0"/>
                        </a:p>
                      </a:txBody>
                      <a:tcPr marL="68580" marR="68580" marT="34290" marB="34290" anchor="ctr">
                        <a:noFill/>
                      </a:tcPr>
                    </a:tc>
                    <a:tc>
                      <a:txBody>
                        <a:bodyPr/>
                        <a:lstStyle/>
                        <a:p>
                          <a:pPr algn="ctr"/>
                          <a:r>
                            <a:rPr kumimoji="1" lang="en-US" altLang="ja-JP" sz="2000" b="0" dirty="0">
                              <a:solidFill>
                                <a:schemeClr val="tx1"/>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noFill/>
                      </a:tcPr>
                    </a:tc>
                    <a:tc>
                      <a:txBody>
                        <a:bodyPr/>
                        <a:lstStyle/>
                        <a:p>
                          <a:pPr algn="ctr"/>
                          <a:r>
                            <a:rPr kumimoji="1" lang="en-US" altLang="ja-JP" sz="2000" b="0" dirty="0">
                              <a:solidFill>
                                <a:schemeClr val="tx1"/>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noFill/>
                      </a:tcPr>
                    </a:tc>
                    <a:extLst>
                      <a:ext uri="{0D108BD9-81ED-4DB2-BD59-A6C34878D82A}">
                        <a16:rowId xmlns:a16="http://schemas.microsoft.com/office/drawing/2014/main" val="1998187058"/>
                      </a:ext>
                    </a:extLst>
                  </a:tr>
                  <a:tr h="69315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000" b="1" dirty="0"/>
                            <a:t>提案手法 </a:t>
                          </a:r>
                          <a:r>
                            <a:rPr kumimoji="1" lang="en-US" altLang="ja-JP" sz="2000" b="1" dirty="0"/>
                            <a:t>2 (</a:t>
                          </a:r>
                          <a14:m>
                            <m:oMath xmlns:m="http://schemas.openxmlformats.org/officeDocument/2006/math">
                              <m:r>
                                <a:rPr kumimoji="1" lang="ja-JP" altLang="en-US" sz="2000" b="1" smtClean="0">
                                  <a:latin typeface="Cambria Math" panose="02040503050406030204" pitchFamily="18" charset="0"/>
                                </a:rPr>
                                <m:t>𝜶</m:t>
                              </m:r>
                              <m:r>
                                <a:rPr kumimoji="1" lang="en-US" altLang="ja-JP" sz="2000" b="1" smtClean="0">
                                  <a:latin typeface="Cambria Math" panose="02040503050406030204" pitchFamily="18" charset="0"/>
                                </a:rPr>
                                <m:t>=</m:t>
                              </m:r>
                              <m:r>
                                <a:rPr kumimoji="1" lang="en-US" altLang="ja-JP" sz="2000" b="1" smtClean="0">
                                  <a:latin typeface="Cambria Math" panose="02040503050406030204" pitchFamily="18" charset="0"/>
                                </a:rPr>
                                <m:t>𝟓</m:t>
                              </m:r>
                            </m:oMath>
                          </a14:m>
                          <a:r>
                            <a:rPr kumimoji="1" lang="en-US" altLang="ja-JP" sz="2000" b="1" dirty="0"/>
                            <a:t>)</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noFill/>
                      </a:tcPr>
                    </a:tc>
                    <a:tc>
                      <a:txBody>
                        <a:bodyPr/>
                        <a:lstStyle/>
                        <a:p>
                          <a:pPr algn="ctr"/>
                          <a:r>
                            <a:rPr kumimoji="1" lang="en-US" altLang="ja-JP" sz="2000" b="1" dirty="0">
                              <a:solidFill>
                                <a:schemeClr val="tx1"/>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noFill/>
                      </a:tcP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0.9583</a:t>
                          </a:r>
                        </a:p>
                        <a:p>
                          <a:pPr algn="ctr"/>
                          <a:r>
                            <a:rPr kumimoji="1" lang="en-US" altLang="ja-JP" sz="2000" b="1" dirty="0"/>
                            <a:t>(0.0026)</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0.9580</a:t>
                          </a:r>
                        </a:p>
                        <a:p>
                          <a:pPr algn="ctr"/>
                          <a:r>
                            <a:rPr kumimoji="1" lang="en-US" altLang="ja-JP" sz="2000" b="1" dirty="0"/>
                            <a:t>(0.0026)</a:t>
                          </a:r>
                          <a:endParaRPr kumimoji="1" lang="ja-JP" altLang="en-US" sz="2000" b="1" dirty="0"/>
                        </a:p>
                      </a:txBody>
                      <a:tcPr marL="68580" marR="68580" marT="34290" marB="34290" anchor="ctr">
                        <a:noFill/>
                      </a:tcP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 (</a:t>
                          </a:r>
                          <a:r>
                            <a:rPr kumimoji="1" lang="ja-JP" altLang="en-US" sz="2000" b="1" dirty="0"/>
                            <a:t>要約文のみ</a:t>
                          </a:r>
                          <a:r>
                            <a:rPr kumimoji="1" lang="en-US" altLang="ja-JP" sz="2000" b="1" dirty="0"/>
                            <a: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tc>
                    <a:tc>
                      <a:txBody>
                        <a:bodyPr/>
                        <a:lstStyle/>
                        <a:p>
                          <a:pPr algn="ctr"/>
                          <a:r>
                            <a:rPr kumimoji="1" lang="en-US" altLang="ja-JP" sz="2000" b="1" dirty="0"/>
                            <a:t>0.8573</a:t>
                          </a:r>
                          <a:endParaRPr kumimoji="1" lang="ja-JP" altLang="en-US" sz="2000" b="1" dirty="0"/>
                        </a:p>
                      </a:txBody>
                      <a:tcPr marL="68580" marR="68580" marT="34290" marB="34290" anchor="ctr"/>
                    </a:tc>
                    <a:tc>
                      <a:txBody>
                        <a:bodyPr/>
                        <a:lstStyle/>
                        <a:p>
                          <a:pPr algn="ctr"/>
                          <a:r>
                            <a:rPr kumimoji="1" lang="en-US" altLang="ja-JP" sz="2000" b="1" dirty="0"/>
                            <a:t>0.8503</a:t>
                          </a:r>
                          <a:endParaRPr kumimoji="1" lang="ja-JP" altLang="en-US" sz="2000" b="1" dirty="0"/>
                        </a:p>
                      </a:txBody>
                      <a:tcPr marL="68580" marR="68580" marT="34290" marB="34290" anchor="ctr"/>
                    </a:tc>
                    <a:extLst>
                      <a:ext uri="{0D108BD9-81ED-4DB2-BD59-A6C34878D82A}">
                        <a16:rowId xmlns:a16="http://schemas.microsoft.com/office/drawing/2014/main" val="3561011148"/>
                      </a:ext>
                    </a:extLst>
                  </a:tr>
                </a:tbl>
              </a:graphicData>
            </a:graphic>
          </p:graphicFrame>
        </mc:Choice>
        <mc:Fallback>
          <p:graphicFrame>
            <p:nvGraphicFramePr>
              <p:cNvPr id="3" name="表 2">
                <a:extLst>
                  <a:ext uri="{FF2B5EF4-FFF2-40B4-BE49-F238E27FC236}">
                    <a16:creationId xmlns:a16="http://schemas.microsoft.com/office/drawing/2014/main" id="{FD6176D6-C499-5E81-8500-890AA86481EF}"/>
                  </a:ext>
                </a:extLst>
              </p:cNvPr>
              <p:cNvGraphicFramePr>
                <a:graphicFrameLocks noGrp="1"/>
              </p:cNvGraphicFramePr>
              <p:nvPr>
                <p:extLst>
                  <p:ext uri="{D42A27DB-BD31-4B8C-83A1-F6EECF244321}">
                    <p14:modId xmlns:p14="http://schemas.microsoft.com/office/powerpoint/2010/main" val="3233711843"/>
                  </p:ext>
                </p:extLst>
              </p:nvPr>
            </p:nvGraphicFramePr>
            <p:xfrm>
              <a:off x="718046" y="932538"/>
              <a:ext cx="7499198" cy="568165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評価指標</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noFill/>
                      </a:tcPr>
                    </a:tc>
                    <a:tc>
                      <a:txBody>
                        <a:bodyPr/>
                        <a:lstStyle/>
                        <a:p>
                          <a:pPr algn="ctr"/>
                          <a:r>
                            <a:rPr kumimoji="1" lang="en-US" altLang="ja-JP" sz="2000" b="1" u="none" dirty="0">
                              <a:solidFill>
                                <a:schemeClr val="tx1"/>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noFill/>
                      </a:tcPr>
                    </a:tc>
                    <a:tc>
                      <a:txBody>
                        <a:bodyPr/>
                        <a:lstStyle/>
                        <a:p>
                          <a:pPr algn="ctr"/>
                          <a:r>
                            <a:rPr kumimoji="1" lang="en-US" altLang="ja-JP" sz="2000" b="1" u="none" dirty="0">
                              <a:solidFill>
                                <a:schemeClr val="tx1"/>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noFill/>
                      </a:tcPr>
                    </a:tc>
                    <a:extLst>
                      <a:ext uri="{0D108BD9-81ED-4DB2-BD59-A6C34878D82A}">
                        <a16:rowId xmlns:a16="http://schemas.microsoft.com/office/drawing/2014/main" val="3030559066"/>
                      </a:ext>
                    </a:extLst>
                  </a:tr>
                  <a:tr h="693152">
                    <a:tc>
                      <a:txBody>
                        <a:bodyPr/>
                        <a:lstStyle/>
                        <a:p>
                          <a:endParaRPr lang="ja-JP"/>
                        </a:p>
                      </a:txBody>
                      <a:tcPr marL="68580" marR="68580" marT="34290" marB="34290" anchor="ctr">
                        <a:blipFill>
                          <a:blip r:embed="rId3"/>
                          <a:stretch>
                            <a:fillRect l="-178" t="-278947" r="-120107" b="-452632"/>
                          </a:stretch>
                        </a:blipFill>
                      </a:tcPr>
                    </a:tc>
                    <a:tc>
                      <a:txBody>
                        <a:bodyPr/>
                        <a:lstStyle/>
                        <a:p>
                          <a:pPr algn="ctr"/>
                          <a:r>
                            <a:rPr kumimoji="1" lang="en-US" altLang="ja-JP" sz="2000" b="0" dirty="0">
                              <a:solidFill>
                                <a:schemeClr val="tx1"/>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noFill/>
                      </a:tcPr>
                    </a:tc>
                    <a:tc>
                      <a:txBody>
                        <a:bodyPr/>
                        <a:lstStyle/>
                        <a:p>
                          <a:pPr algn="ctr"/>
                          <a:r>
                            <a:rPr kumimoji="1" lang="en-US" altLang="ja-JP" sz="2000" b="0" dirty="0">
                              <a:solidFill>
                                <a:schemeClr val="tx1"/>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noFill/>
                      </a:tcPr>
                    </a:tc>
                    <a:extLst>
                      <a:ext uri="{0D108BD9-81ED-4DB2-BD59-A6C34878D82A}">
                        <a16:rowId xmlns:a16="http://schemas.microsoft.com/office/drawing/2014/main" val="1998187058"/>
                      </a:ext>
                    </a:extLst>
                  </a:tr>
                  <a:tr h="693152">
                    <a:tc>
                      <a:txBody>
                        <a:bodyPr/>
                        <a:lstStyle/>
                        <a:p>
                          <a:endParaRPr lang="ja-JP"/>
                        </a:p>
                      </a:txBody>
                      <a:tcPr marL="68580" marR="68580" marT="34290" marB="34290" anchor="ctr">
                        <a:blipFill>
                          <a:blip r:embed="rId3"/>
                          <a:stretch>
                            <a:fillRect l="-178" t="-378947" r="-120107" b="-352632"/>
                          </a:stretch>
                        </a:blipFill>
                      </a:tcPr>
                    </a:tc>
                    <a:tc>
                      <a:txBody>
                        <a:bodyPr/>
                        <a:lstStyle/>
                        <a:p>
                          <a:pPr algn="ctr"/>
                          <a:r>
                            <a:rPr kumimoji="1" lang="en-US" altLang="ja-JP" sz="2000" b="1" dirty="0">
                              <a:solidFill>
                                <a:schemeClr val="tx1"/>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noFill/>
                      </a:tcPr>
                    </a:tc>
                    <a:tc>
                      <a:txBody>
                        <a:bodyPr/>
                        <a:lstStyle/>
                        <a:p>
                          <a:pPr algn="ctr"/>
                          <a:r>
                            <a:rPr kumimoji="1" lang="en-US" altLang="ja-JP" sz="2000" b="1" dirty="0">
                              <a:solidFill>
                                <a:schemeClr val="tx1"/>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noFill/>
                      </a:tcP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0.9583</a:t>
                          </a:r>
                        </a:p>
                        <a:p>
                          <a:pPr algn="ctr"/>
                          <a:r>
                            <a:rPr kumimoji="1" lang="en-US" altLang="ja-JP" sz="2000" b="1" dirty="0"/>
                            <a:t>(0.0026)</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0.9580</a:t>
                          </a:r>
                        </a:p>
                        <a:p>
                          <a:pPr algn="ctr"/>
                          <a:r>
                            <a:rPr kumimoji="1" lang="en-US" altLang="ja-JP" sz="2000" b="1" dirty="0"/>
                            <a:t>(0.0026)</a:t>
                          </a:r>
                          <a:endParaRPr kumimoji="1" lang="ja-JP" altLang="en-US" sz="2000" b="1" dirty="0"/>
                        </a:p>
                      </a:txBody>
                      <a:tcPr marL="68580" marR="68580" marT="34290" marB="34290" anchor="ctr">
                        <a:noFill/>
                      </a:tcP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 (</a:t>
                          </a:r>
                          <a:r>
                            <a:rPr kumimoji="1" lang="ja-JP" altLang="en-US" sz="2000" b="1" dirty="0"/>
                            <a:t>要約文のみ</a:t>
                          </a:r>
                          <a:r>
                            <a:rPr kumimoji="1" lang="en-US" altLang="ja-JP" sz="2000" b="1" dirty="0"/>
                            <a: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tc>
                    <a:tc>
                      <a:txBody>
                        <a:bodyPr/>
                        <a:lstStyle/>
                        <a:p>
                          <a:pPr algn="ctr"/>
                          <a:r>
                            <a:rPr kumimoji="1" lang="en-US" altLang="ja-JP" sz="2000" b="1" dirty="0"/>
                            <a:t>0.8573</a:t>
                          </a:r>
                          <a:endParaRPr kumimoji="1" lang="ja-JP" altLang="en-US" sz="2000" b="1" dirty="0"/>
                        </a:p>
                      </a:txBody>
                      <a:tcPr marL="68580" marR="68580" marT="34290" marB="34290" anchor="ctr"/>
                    </a:tc>
                    <a:tc>
                      <a:txBody>
                        <a:bodyPr/>
                        <a:lstStyle/>
                        <a:p>
                          <a:pPr algn="ctr"/>
                          <a:r>
                            <a:rPr kumimoji="1" lang="en-US" altLang="ja-JP" sz="2000" b="1" dirty="0"/>
                            <a:t>0.8503</a:t>
                          </a:r>
                          <a:endParaRPr kumimoji="1" lang="ja-JP" altLang="en-US" sz="2000" b="1" dirty="0"/>
                        </a:p>
                      </a:txBody>
                      <a:tcPr marL="68580" marR="68580" marT="34290" marB="34290" anchor="ctr"/>
                    </a:tc>
                    <a:extLst>
                      <a:ext uri="{0D108BD9-81ED-4DB2-BD59-A6C34878D82A}">
                        <a16:rowId xmlns:a16="http://schemas.microsoft.com/office/drawing/2014/main" val="3561011148"/>
                      </a:ext>
                    </a:extLst>
                  </a:tr>
                </a:tbl>
              </a:graphicData>
            </a:graphic>
          </p:graphicFrame>
        </mc:Fallback>
      </mc:AlternateContent>
    </p:spTree>
    <p:extLst>
      <p:ext uri="{BB962C8B-B14F-4D97-AF65-F5344CB8AC3E}">
        <p14:creationId xmlns:p14="http://schemas.microsoft.com/office/powerpoint/2010/main" val="2041757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5B7A3-7346-4699-948A-77C4FB9957B9}"/>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667947DE-1135-05F7-5694-E6DA51D060BA}"/>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36891E19-1F4B-9054-643A-4E847533E215}"/>
              </a:ext>
            </a:extLst>
          </p:cNvPr>
          <p:cNvSpPr>
            <a:spLocks noGrp="1"/>
          </p:cNvSpPr>
          <p:nvPr>
            <p:ph type="sldNum" sz="quarter" idx="12"/>
          </p:nvPr>
        </p:nvSpPr>
        <p:spPr/>
        <p:txBody>
          <a:bodyPr/>
          <a:lstStyle/>
          <a:p>
            <a:fld id="{84E5AB44-6C43-4864-84E5-D75B94A07FCF}" type="slidenum">
              <a:rPr kumimoji="1" lang="ja-JP" altLang="en-US" smtClean="0"/>
              <a:t>26</a:t>
            </a:fld>
            <a:endParaRPr kumimoji="1" lang="ja-JP" altLang="en-US"/>
          </a:p>
        </p:txBody>
      </p:sp>
      <mc:AlternateContent xmlns:mc="http://schemas.openxmlformats.org/markup-compatibility/2006">
        <mc:Choice xmlns:a14="http://schemas.microsoft.com/office/drawing/2010/main" Requires="a14">
          <p:graphicFrame>
            <p:nvGraphicFramePr>
              <p:cNvPr id="3" name="表 2">
                <a:extLst>
                  <a:ext uri="{FF2B5EF4-FFF2-40B4-BE49-F238E27FC236}">
                    <a16:creationId xmlns:a16="http://schemas.microsoft.com/office/drawing/2014/main" id="{5C2E19BB-A4CD-12BC-A869-38944CAE2BDB}"/>
                  </a:ext>
                </a:extLst>
              </p:cNvPr>
              <p:cNvGraphicFramePr>
                <a:graphicFrameLocks noGrp="1"/>
              </p:cNvGraphicFramePr>
              <p:nvPr>
                <p:extLst>
                  <p:ext uri="{D42A27DB-BD31-4B8C-83A1-F6EECF244321}">
                    <p14:modId xmlns:p14="http://schemas.microsoft.com/office/powerpoint/2010/main" val="1627630648"/>
                  </p:ext>
                </p:extLst>
              </p:nvPr>
            </p:nvGraphicFramePr>
            <p:xfrm>
              <a:off x="718046" y="932538"/>
              <a:ext cx="7499198" cy="568165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評価指標</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030559066"/>
                      </a:ext>
                    </a:extLst>
                  </a:tr>
                  <a:tr h="693152">
                    <a:tc>
                      <a:txBody>
                        <a:bodyPr/>
                        <a:lstStyle/>
                        <a:p>
                          <a:pPr algn="l"/>
                          <a:r>
                            <a:rPr kumimoji="1" lang="ja-JP" altLang="en-US" sz="2000" b="1" dirty="0"/>
                            <a:t>提案手法 </a:t>
                          </a:r>
                          <a:r>
                            <a:rPr kumimoji="1" lang="en-US" altLang="ja-JP" sz="2000" b="1" dirty="0"/>
                            <a:t>2 (</a:t>
                          </a:r>
                          <a14:m>
                            <m:oMath xmlns:m="http://schemas.openxmlformats.org/officeDocument/2006/math">
                              <m:r>
                                <a:rPr kumimoji="1" lang="ja-JP" altLang="en-US" sz="2000" b="1" smtClean="0">
                                  <a:latin typeface="Cambria Math" panose="02040503050406030204" pitchFamily="18" charset="0"/>
                                </a:rPr>
                                <m:t>𝜶</m:t>
                              </m:r>
                              <m:r>
                                <a:rPr kumimoji="1" lang="en-US" altLang="ja-JP" sz="2000" b="1" smtClean="0">
                                  <a:latin typeface="Cambria Math" panose="02040503050406030204" pitchFamily="18" charset="0"/>
                                </a:rPr>
                                <m:t>=</m:t>
                              </m:r>
                              <m:r>
                                <a:rPr kumimoji="1" lang="en-US" altLang="ja-JP" sz="2000" b="1" smtClean="0">
                                  <a:latin typeface="Cambria Math" panose="02040503050406030204" pitchFamily="18" charset="0"/>
                                </a:rPr>
                                <m:t>𝟏</m:t>
                              </m:r>
                            </m:oMath>
                          </a14:m>
                          <a:r>
                            <a:rPr kumimoji="1" lang="en-US" altLang="ja-JP" sz="2000" b="1" dirty="0"/>
                            <a: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0" dirty="0">
                              <a:solidFill>
                                <a:schemeClr val="tx1"/>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0" dirty="0">
                              <a:solidFill>
                                <a:schemeClr val="tx1"/>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1998187058"/>
                      </a:ext>
                    </a:extLst>
                  </a:tr>
                  <a:tr h="69315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000" b="1" dirty="0"/>
                            <a:t>提案手法 </a:t>
                          </a:r>
                          <a:r>
                            <a:rPr kumimoji="1" lang="en-US" altLang="ja-JP" sz="2000" b="1" dirty="0"/>
                            <a:t>2 (</a:t>
                          </a:r>
                          <a14:m>
                            <m:oMath xmlns:m="http://schemas.openxmlformats.org/officeDocument/2006/math">
                              <m:r>
                                <a:rPr kumimoji="1" lang="ja-JP" altLang="en-US" sz="2000" b="1" smtClean="0">
                                  <a:latin typeface="Cambria Math" panose="02040503050406030204" pitchFamily="18" charset="0"/>
                                </a:rPr>
                                <m:t>𝜶</m:t>
                              </m:r>
                              <m:r>
                                <a:rPr kumimoji="1" lang="en-US" altLang="ja-JP" sz="2000" b="1" smtClean="0">
                                  <a:latin typeface="Cambria Math" panose="02040503050406030204" pitchFamily="18" charset="0"/>
                                </a:rPr>
                                <m:t>=</m:t>
                              </m:r>
                              <m:r>
                                <a:rPr kumimoji="1" lang="en-US" altLang="ja-JP" sz="2000" b="1" smtClean="0">
                                  <a:latin typeface="Cambria Math" panose="02040503050406030204" pitchFamily="18" charset="0"/>
                                </a:rPr>
                                <m:t>𝟓</m:t>
                              </m:r>
                            </m:oMath>
                          </a14:m>
                          <a:r>
                            <a:rPr kumimoji="1" lang="en-US" altLang="ja-JP" sz="2000" b="1" dirty="0"/>
                            <a: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dirty="0">
                              <a:solidFill>
                                <a:schemeClr val="tx1"/>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dirty="0">
                              <a:solidFill>
                                <a:schemeClr val="tx1"/>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0.9583</a:t>
                          </a:r>
                        </a:p>
                        <a:p>
                          <a:pPr algn="ctr"/>
                          <a:r>
                            <a:rPr kumimoji="1" lang="en-US" altLang="ja-JP" sz="2000" b="1" dirty="0"/>
                            <a:t>(0.0026)</a:t>
                          </a:r>
                          <a:endParaRPr kumimoji="1" lang="ja-JP" altLang="en-US" sz="2000" b="1" dirty="0"/>
                        </a:p>
                      </a:txBody>
                      <a:tcPr marL="68580" marR="68580" marT="34290" marB="34290" anchor="ctr">
                        <a:noFill/>
                      </a:tcPr>
                    </a:tc>
                    <a:tc>
                      <a:txBody>
                        <a:bodyPr/>
                        <a:lstStyle/>
                        <a:p>
                          <a:pPr algn="ctr"/>
                          <a:r>
                            <a:rPr kumimoji="1" lang="en-US" altLang="ja-JP" sz="2000" b="1" u="none" dirty="0">
                              <a:solidFill>
                                <a:schemeClr val="tx1"/>
                              </a:solidFill>
                            </a:rPr>
                            <a:t>0.9580</a:t>
                          </a:r>
                        </a:p>
                        <a:p>
                          <a:pPr algn="ctr"/>
                          <a:r>
                            <a:rPr kumimoji="1" lang="en-US" altLang="ja-JP" sz="2000" b="1" dirty="0"/>
                            <a:t>(0.0026)</a:t>
                          </a:r>
                          <a:endParaRPr kumimoji="1" lang="ja-JP" altLang="en-US" sz="2000" b="1" dirty="0"/>
                        </a:p>
                      </a:txBody>
                      <a:tcPr marL="68580" marR="68580" marT="34290" marB="34290" anchor="ctr">
                        <a:noFill/>
                      </a:tcP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dirty="0">
                              <a:solidFill>
                                <a:srgbClr val="B7E7D6"/>
                              </a:solidFill>
                            </a:rPr>
                            <a:t>0.8573</a:t>
                          </a:r>
                          <a:endParaRPr kumimoji="1" lang="ja-JP" altLang="en-US" sz="2000" b="1" dirty="0">
                            <a:solidFill>
                              <a:srgbClr val="B7E7D6"/>
                            </a:solidFill>
                          </a:endParaRPr>
                        </a:p>
                      </a:txBody>
                      <a:tcPr marL="68580" marR="68580" marT="34290" marB="34290" anchor="ctr">
                        <a:solidFill>
                          <a:srgbClr val="E05073">
                            <a:alpha val="20000"/>
                          </a:srgbClr>
                        </a:solidFill>
                      </a:tcPr>
                    </a:tc>
                    <a:tc>
                      <a:txBody>
                        <a:bodyPr/>
                        <a:lstStyle/>
                        <a:p>
                          <a:pPr algn="ctr"/>
                          <a:r>
                            <a:rPr kumimoji="1" lang="en-US" altLang="ja-JP" sz="2000" b="1" dirty="0">
                              <a:solidFill>
                                <a:srgbClr val="B7E7D6"/>
                              </a:solidFill>
                            </a:rPr>
                            <a:t>0.8503</a:t>
                          </a:r>
                          <a:endParaRPr kumimoji="1" lang="ja-JP" altLang="en-US" sz="2000" b="1" dirty="0">
                            <a:solidFill>
                              <a:srgbClr val="B7E7D6"/>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561011148"/>
                      </a:ext>
                    </a:extLst>
                  </a:tr>
                </a:tbl>
              </a:graphicData>
            </a:graphic>
          </p:graphicFrame>
        </mc:Choice>
        <mc:Fallback>
          <p:graphicFrame>
            <p:nvGraphicFramePr>
              <p:cNvPr id="3" name="表 2">
                <a:extLst>
                  <a:ext uri="{FF2B5EF4-FFF2-40B4-BE49-F238E27FC236}">
                    <a16:creationId xmlns:a16="http://schemas.microsoft.com/office/drawing/2014/main" id="{5C2E19BB-A4CD-12BC-A869-38944CAE2BDB}"/>
                  </a:ext>
                </a:extLst>
              </p:cNvPr>
              <p:cNvGraphicFramePr>
                <a:graphicFrameLocks noGrp="1"/>
              </p:cNvGraphicFramePr>
              <p:nvPr>
                <p:extLst>
                  <p:ext uri="{D42A27DB-BD31-4B8C-83A1-F6EECF244321}">
                    <p14:modId xmlns:p14="http://schemas.microsoft.com/office/powerpoint/2010/main" val="1627630648"/>
                  </p:ext>
                </p:extLst>
              </p:nvPr>
            </p:nvGraphicFramePr>
            <p:xfrm>
              <a:off x="718046" y="932538"/>
              <a:ext cx="7499198" cy="568165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評価指標</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030559066"/>
                      </a:ext>
                    </a:extLst>
                  </a:tr>
                  <a:tr h="693152">
                    <a:tc>
                      <a:txBody>
                        <a:bodyPr/>
                        <a:lstStyle/>
                        <a:p>
                          <a:endParaRPr lang="ja-JP"/>
                        </a:p>
                      </a:txBody>
                      <a:tcPr marL="68580" marR="68580" marT="34290" marB="34290" anchor="ctr">
                        <a:blipFill>
                          <a:blip r:embed="rId3"/>
                          <a:stretch>
                            <a:fillRect l="-178" t="-278947" r="-120107" b="-452632"/>
                          </a:stretch>
                        </a:blipFill>
                      </a:tcPr>
                    </a:tc>
                    <a:tc>
                      <a:txBody>
                        <a:bodyPr/>
                        <a:lstStyle/>
                        <a:p>
                          <a:pPr algn="ctr"/>
                          <a:r>
                            <a:rPr kumimoji="1" lang="en-US" altLang="ja-JP" sz="2000" b="0" dirty="0">
                              <a:solidFill>
                                <a:schemeClr val="tx1"/>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0" dirty="0">
                              <a:solidFill>
                                <a:schemeClr val="tx1"/>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1998187058"/>
                      </a:ext>
                    </a:extLst>
                  </a:tr>
                  <a:tr h="693152">
                    <a:tc>
                      <a:txBody>
                        <a:bodyPr/>
                        <a:lstStyle/>
                        <a:p>
                          <a:endParaRPr lang="ja-JP"/>
                        </a:p>
                      </a:txBody>
                      <a:tcPr marL="68580" marR="68580" marT="34290" marB="34290" anchor="ctr">
                        <a:blipFill>
                          <a:blip r:embed="rId3"/>
                          <a:stretch>
                            <a:fillRect l="-178" t="-378947" r="-120107" b="-352632"/>
                          </a:stretch>
                        </a:blipFill>
                      </a:tcPr>
                    </a:tc>
                    <a:tc>
                      <a:txBody>
                        <a:bodyPr/>
                        <a:lstStyle/>
                        <a:p>
                          <a:pPr algn="ctr"/>
                          <a:r>
                            <a:rPr kumimoji="1" lang="en-US" altLang="ja-JP" sz="2000" b="1" dirty="0">
                              <a:solidFill>
                                <a:schemeClr val="tx1"/>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dirty="0">
                              <a:solidFill>
                                <a:schemeClr val="tx1"/>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0.9583</a:t>
                          </a:r>
                        </a:p>
                        <a:p>
                          <a:pPr algn="ctr"/>
                          <a:r>
                            <a:rPr kumimoji="1" lang="en-US" altLang="ja-JP" sz="2000" b="1" dirty="0"/>
                            <a:t>(0.0026)</a:t>
                          </a:r>
                          <a:endParaRPr kumimoji="1" lang="ja-JP" altLang="en-US" sz="2000" b="1" dirty="0"/>
                        </a:p>
                      </a:txBody>
                      <a:tcPr marL="68580" marR="68580" marT="34290" marB="34290" anchor="ctr">
                        <a:noFill/>
                      </a:tcPr>
                    </a:tc>
                    <a:tc>
                      <a:txBody>
                        <a:bodyPr/>
                        <a:lstStyle/>
                        <a:p>
                          <a:pPr algn="ctr"/>
                          <a:r>
                            <a:rPr kumimoji="1" lang="en-US" altLang="ja-JP" sz="2000" b="1" u="none" dirty="0">
                              <a:solidFill>
                                <a:schemeClr val="tx1"/>
                              </a:solidFill>
                            </a:rPr>
                            <a:t>0.9580</a:t>
                          </a:r>
                        </a:p>
                        <a:p>
                          <a:pPr algn="ctr"/>
                          <a:r>
                            <a:rPr kumimoji="1" lang="en-US" altLang="ja-JP" sz="2000" b="1" dirty="0"/>
                            <a:t>(0.0026)</a:t>
                          </a:r>
                          <a:endParaRPr kumimoji="1" lang="ja-JP" altLang="en-US" sz="2000" b="1" dirty="0"/>
                        </a:p>
                      </a:txBody>
                      <a:tcPr marL="68580" marR="68580" marT="34290" marB="34290" anchor="ctr">
                        <a:noFill/>
                      </a:tcP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dirty="0">
                              <a:solidFill>
                                <a:srgbClr val="B7E7D6"/>
                              </a:solidFill>
                            </a:rPr>
                            <a:t>0.8573</a:t>
                          </a:r>
                          <a:endParaRPr kumimoji="1" lang="ja-JP" altLang="en-US" sz="2000" b="1" dirty="0">
                            <a:solidFill>
                              <a:srgbClr val="B7E7D6"/>
                            </a:solidFill>
                          </a:endParaRPr>
                        </a:p>
                      </a:txBody>
                      <a:tcPr marL="68580" marR="68580" marT="34290" marB="34290" anchor="ctr">
                        <a:solidFill>
                          <a:srgbClr val="E05073">
                            <a:alpha val="20000"/>
                          </a:srgbClr>
                        </a:solidFill>
                      </a:tcPr>
                    </a:tc>
                    <a:tc>
                      <a:txBody>
                        <a:bodyPr/>
                        <a:lstStyle/>
                        <a:p>
                          <a:pPr algn="ctr"/>
                          <a:r>
                            <a:rPr kumimoji="1" lang="en-US" altLang="ja-JP" sz="2000" b="1" dirty="0">
                              <a:solidFill>
                                <a:srgbClr val="B7E7D6"/>
                              </a:solidFill>
                            </a:rPr>
                            <a:t>0.8503</a:t>
                          </a:r>
                          <a:endParaRPr kumimoji="1" lang="ja-JP" altLang="en-US" sz="2000" b="1" dirty="0">
                            <a:solidFill>
                              <a:srgbClr val="B7E7D6"/>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561011148"/>
                      </a:ext>
                    </a:extLst>
                  </a:tr>
                </a:tbl>
              </a:graphicData>
            </a:graphic>
          </p:graphicFrame>
        </mc:Fallback>
      </mc:AlternateContent>
    </p:spTree>
    <p:extLst>
      <p:ext uri="{BB962C8B-B14F-4D97-AF65-F5344CB8AC3E}">
        <p14:creationId xmlns:p14="http://schemas.microsoft.com/office/powerpoint/2010/main" val="35677793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39333-5D64-9774-F3BB-DC9E9C1170FA}"/>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EDDD6C8A-0447-8926-FCF8-BFCB8B6B68B7}"/>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40013348-2DF0-12F9-CAC2-A140265D8A1F}"/>
              </a:ext>
            </a:extLst>
          </p:cNvPr>
          <p:cNvSpPr>
            <a:spLocks noGrp="1"/>
          </p:cNvSpPr>
          <p:nvPr>
            <p:ph type="sldNum" sz="quarter" idx="12"/>
          </p:nvPr>
        </p:nvSpPr>
        <p:spPr/>
        <p:txBody>
          <a:bodyPr/>
          <a:lstStyle/>
          <a:p>
            <a:fld id="{84E5AB44-6C43-4864-84E5-D75B94A07FCF}" type="slidenum">
              <a:rPr kumimoji="1" lang="ja-JP" altLang="en-US" smtClean="0"/>
              <a:t>27</a:t>
            </a:fld>
            <a:endParaRPr kumimoji="1" lang="ja-JP" altLang="en-US"/>
          </a:p>
        </p:txBody>
      </p:sp>
      <mc:AlternateContent xmlns:mc="http://schemas.openxmlformats.org/markup-compatibility/2006">
        <mc:Choice xmlns:a14="http://schemas.microsoft.com/office/drawing/2010/main" Requires="a14">
          <p:graphicFrame>
            <p:nvGraphicFramePr>
              <p:cNvPr id="3" name="表 2">
                <a:extLst>
                  <a:ext uri="{FF2B5EF4-FFF2-40B4-BE49-F238E27FC236}">
                    <a16:creationId xmlns:a16="http://schemas.microsoft.com/office/drawing/2014/main" id="{7BC2F0DC-0F48-B378-EFB5-2F1D3F4C105D}"/>
                  </a:ext>
                </a:extLst>
              </p:cNvPr>
              <p:cNvGraphicFramePr>
                <a:graphicFrameLocks noGrp="1"/>
              </p:cNvGraphicFramePr>
              <p:nvPr>
                <p:extLst>
                  <p:ext uri="{D42A27DB-BD31-4B8C-83A1-F6EECF244321}">
                    <p14:modId xmlns:p14="http://schemas.microsoft.com/office/powerpoint/2010/main" val="1629879258"/>
                  </p:ext>
                </p:extLst>
              </p:nvPr>
            </p:nvGraphicFramePr>
            <p:xfrm>
              <a:off x="718046" y="932538"/>
              <a:ext cx="7499198" cy="568165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評価指標</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noFill/>
                      </a:tcPr>
                    </a:tc>
                    <a:tc>
                      <a:txBody>
                        <a:bodyPr/>
                        <a:lstStyle/>
                        <a:p>
                          <a:pPr algn="ctr"/>
                          <a:r>
                            <a:rPr kumimoji="1" lang="en-US" altLang="ja-JP" sz="2000" b="1" u="none" dirty="0">
                              <a:solidFill>
                                <a:schemeClr val="tx1"/>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noFill/>
                      </a:tcPr>
                    </a:tc>
                    <a:tc>
                      <a:txBody>
                        <a:bodyPr/>
                        <a:lstStyle/>
                        <a:p>
                          <a:pPr algn="ctr"/>
                          <a:r>
                            <a:rPr kumimoji="1" lang="en-US" altLang="ja-JP" sz="2000" b="1" u="none" dirty="0">
                              <a:solidFill>
                                <a:schemeClr val="tx1"/>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noFill/>
                      </a:tcPr>
                    </a:tc>
                    <a:extLst>
                      <a:ext uri="{0D108BD9-81ED-4DB2-BD59-A6C34878D82A}">
                        <a16:rowId xmlns:a16="http://schemas.microsoft.com/office/drawing/2014/main" val="3030559066"/>
                      </a:ext>
                    </a:extLst>
                  </a:tr>
                  <a:tr h="693152">
                    <a:tc>
                      <a:txBody>
                        <a:bodyPr/>
                        <a:lstStyle/>
                        <a:p>
                          <a:pPr algn="l"/>
                          <a:r>
                            <a:rPr kumimoji="1" lang="ja-JP" altLang="en-US" sz="2000" b="1" dirty="0"/>
                            <a:t>提案手法 </a:t>
                          </a:r>
                          <a:r>
                            <a:rPr kumimoji="1" lang="en-US" altLang="ja-JP" sz="2000" b="1" dirty="0"/>
                            <a:t>2 (</a:t>
                          </a:r>
                          <a14:m>
                            <m:oMath xmlns:m="http://schemas.openxmlformats.org/officeDocument/2006/math">
                              <m:r>
                                <a:rPr kumimoji="1" lang="ja-JP" altLang="en-US" sz="2000" b="1" smtClean="0">
                                  <a:latin typeface="Cambria Math" panose="02040503050406030204" pitchFamily="18" charset="0"/>
                                </a:rPr>
                                <m:t>𝜶</m:t>
                              </m:r>
                              <m:r>
                                <a:rPr kumimoji="1" lang="en-US" altLang="ja-JP" sz="2000" b="1" smtClean="0">
                                  <a:latin typeface="Cambria Math" panose="02040503050406030204" pitchFamily="18" charset="0"/>
                                </a:rPr>
                                <m:t>=</m:t>
                              </m:r>
                              <m:r>
                                <a:rPr kumimoji="1" lang="en-US" altLang="ja-JP" sz="2000" b="1" smtClean="0">
                                  <a:latin typeface="Cambria Math" panose="02040503050406030204" pitchFamily="18" charset="0"/>
                                </a:rPr>
                                <m:t>𝟏</m:t>
                              </m:r>
                            </m:oMath>
                          </a14:m>
                          <a:r>
                            <a:rPr kumimoji="1" lang="en-US" altLang="ja-JP" sz="2000" b="1" dirty="0"/>
                            <a: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0" dirty="0">
                              <a:solidFill>
                                <a:srgbClr val="B7E7D6"/>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0" dirty="0">
                              <a:solidFill>
                                <a:srgbClr val="B7E7D6"/>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1998187058"/>
                      </a:ext>
                    </a:extLst>
                  </a:tr>
                  <a:tr h="69315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000" b="1" dirty="0"/>
                            <a:t>提案手法 </a:t>
                          </a:r>
                          <a:r>
                            <a:rPr kumimoji="1" lang="en-US" altLang="ja-JP" sz="2000" b="1" dirty="0"/>
                            <a:t>2 (</a:t>
                          </a:r>
                          <a14:m>
                            <m:oMath xmlns:m="http://schemas.openxmlformats.org/officeDocument/2006/math">
                              <m:r>
                                <a:rPr kumimoji="1" lang="ja-JP" altLang="en-US" sz="2000" b="1" smtClean="0">
                                  <a:latin typeface="Cambria Math" panose="02040503050406030204" pitchFamily="18" charset="0"/>
                                </a:rPr>
                                <m:t>𝜶</m:t>
                              </m:r>
                              <m:r>
                                <a:rPr kumimoji="1" lang="en-US" altLang="ja-JP" sz="2000" b="1" smtClean="0">
                                  <a:latin typeface="Cambria Math" panose="02040503050406030204" pitchFamily="18" charset="0"/>
                                </a:rPr>
                                <m:t>=</m:t>
                              </m:r>
                              <m:r>
                                <a:rPr kumimoji="1" lang="en-US" altLang="ja-JP" sz="2000" b="1" smtClean="0">
                                  <a:latin typeface="Cambria Math" panose="02040503050406030204" pitchFamily="18" charset="0"/>
                                </a:rPr>
                                <m:t>𝟓</m:t>
                              </m:r>
                            </m:oMath>
                          </a14:m>
                          <a:r>
                            <a:rPr kumimoji="1" lang="en-US" altLang="ja-JP" sz="2000" b="1" dirty="0"/>
                            <a: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dirty="0">
                              <a:solidFill>
                                <a:srgbClr val="F4B54B"/>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dirty="0">
                              <a:solidFill>
                                <a:srgbClr val="F4B54B"/>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0.9583</a:t>
                          </a:r>
                        </a:p>
                        <a:p>
                          <a:pPr algn="ctr"/>
                          <a:r>
                            <a:rPr kumimoji="1" lang="en-US" altLang="ja-JP" sz="2000" b="1" dirty="0"/>
                            <a:t>(0.0026)</a:t>
                          </a:r>
                          <a:endParaRPr kumimoji="1" lang="ja-JP" altLang="en-US" sz="2000" b="1" dirty="0"/>
                        </a:p>
                      </a:txBody>
                      <a:tcPr marL="68580" marR="68580" marT="34290" marB="34290" anchor="ctr">
                        <a:noFill/>
                      </a:tcPr>
                    </a:tc>
                    <a:tc>
                      <a:txBody>
                        <a:bodyPr/>
                        <a:lstStyle/>
                        <a:p>
                          <a:pPr algn="ctr"/>
                          <a:r>
                            <a:rPr kumimoji="1" lang="en-US" altLang="ja-JP" sz="2000" b="1" u="none" dirty="0">
                              <a:solidFill>
                                <a:schemeClr val="tx1"/>
                              </a:solidFill>
                            </a:rPr>
                            <a:t>0.9580</a:t>
                          </a:r>
                        </a:p>
                        <a:p>
                          <a:pPr algn="ctr"/>
                          <a:r>
                            <a:rPr kumimoji="1" lang="en-US" altLang="ja-JP" sz="2000" b="1" dirty="0"/>
                            <a:t>(0.0026)</a:t>
                          </a:r>
                          <a:endParaRPr kumimoji="1" lang="ja-JP" altLang="en-US" sz="2000" b="1" dirty="0"/>
                        </a:p>
                      </a:txBody>
                      <a:tcPr marL="68580" marR="68580" marT="34290" marB="34290" anchor="ctr">
                        <a:noFill/>
                      </a:tcP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0.8573</a:t>
                          </a:r>
                          <a:endParaRPr kumimoji="1" lang="ja-JP" altLang="en-US" sz="2000" b="1" dirty="0">
                            <a:solidFill>
                              <a:schemeClr val="tx1"/>
                            </a:solidFill>
                          </a:endParaRPr>
                        </a:p>
                      </a:txBody>
                      <a:tcPr marL="68580" marR="68580" marT="34290" marB="34290" anchor="ctr">
                        <a:noFill/>
                      </a:tcPr>
                    </a:tc>
                    <a:tc>
                      <a:txBody>
                        <a:bodyPr/>
                        <a:lstStyle/>
                        <a:p>
                          <a:pPr algn="ctr"/>
                          <a:r>
                            <a:rPr kumimoji="1" lang="en-US" altLang="ja-JP" sz="2000" b="1" dirty="0">
                              <a:solidFill>
                                <a:schemeClr val="tx1"/>
                              </a:solidFill>
                            </a:rPr>
                            <a:t>0.8503</a:t>
                          </a:r>
                          <a:endParaRPr kumimoji="1" lang="ja-JP" altLang="en-US" sz="2000" b="1" dirty="0">
                            <a:solidFill>
                              <a:schemeClr val="tx1"/>
                            </a:solidFill>
                          </a:endParaRPr>
                        </a:p>
                      </a:txBody>
                      <a:tcPr marL="68580" marR="68580" marT="34290" marB="34290" anchor="ctr">
                        <a:noFill/>
                      </a:tcPr>
                    </a:tc>
                    <a:extLst>
                      <a:ext uri="{0D108BD9-81ED-4DB2-BD59-A6C34878D82A}">
                        <a16:rowId xmlns:a16="http://schemas.microsoft.com/office/drawing/2014/main" val="3561011148"/>
                      </a:ext>
                    </a:extLst>
                  </a:tr>
                </a:tbl>
              </a:graphicData>
            </a:graphic>
          </p:graphicFrame>
        </mc:Choice>
        <mc:Fallback>
          <p:graphicFrame>
            <p:nvGraphicFramePr>
              <p:cNvPr id="3" name="表 2">
                <a:extLst>
                  <a:ext uri="{FF2B5EF4-FFF2-40B4-BE49-F238E27FC236}">
                    <a16:creationId xmlns:a16="http://schemas.microsoft.com/office/drawing/2014/main" id="{7BC2F0DC-0F48-B378-EFB5-2F1D3F4C105D}"/>
                  </a:ext>
                </a:extLst>
              </p:cNvPr>
              <p:cNvGraphicFramePr>
                <a:graphicFrameLocks noGrp="1"/>
              </p:cNvGraphicFramePr>
              <p:nvPr>
                <p:extLst>
                  <p:ext uri="{D42A27DB-BD31-4B8C-83A1-F6EECF244321}">
                    <p14:modId xmlns:p14="http://schemas.microsoft.com/office/powerpoint/2010/main" val="1629879258"/>
                  </p:ext>
                </p:extLst>
              </p:nvPr>
            </p:nvGraphicFramePr>
            <p:xfrm>
              <a:off x="718046" y="932538"/>
              <a:ext cx="7499198" cy="568165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評価指標</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noFill/>
                      </a:tcPr>
                    </a:tc>
                    <a:tc>
                      <a:txBody>
                        <a:bodyPr/>
                        <a:lstStyle/>
                        <a:p>
                          <a:pPr algn="ctr"/>
                          <a:r>
                            <a:rPr kumimoji="1" lang="en-US" altLang="ja-JP" sz="2000" b="1" u="none" dirty="0">
                              <a:solidFill>
                                <a:schemeClr val="tx1"/>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noFill/>
                      </a:tcPr>
                    </a:tc>
                    <a:tc>
                      <a:txBody>
                        <a:bodyPr/>
                        <a:lstStyle/>
                        <a:p>
                          <a:pPr algn="ctr"/>
                          <a:r>
                            <a:rPr kumimoji="1" lang="en-US" altLang="ja-JP" sz="2000" b="1" u="none" dirty="0">
                              <a:solidFill>
                                <a:schemeClr val="tx1"/>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noFill/>
                      </a:tcPr>
                    </a:tc>
                    <a:extLst>
                      <a:ext uri="{0D108BD9-81ED-4DB2-BD59-A6C34878D82A}">
                        <a16:rowId xmlns:a16="http://schemas.microsoft.com/office/drawing/2014/main" val="3030559066"/>
                      </a:ext>
                    </a:extLst>
                  </a:tr>
                  <a:tr h="693152">
                    <a:tc>
                      <a:txBody>
                        <a:bodyPr/>
                        <a:lstStyle/>
                        <a:p>
                          <a:endParaRPr lang="ja-JP"/>
                        </a:p>
                      </a:txBody>
                      <a:tcPr marL="68580" marR="68580" marT="34290" marB="34290" anchor="ctr">
                        <a:blipFill>
                          <a:blip r:embed="rId3"/>
                          <a:stretch>
                            <a:fillRect l="-178" t="-278947" r="-120107" b="-452632"/>
                          </a:stretch>
                        </a:blipFill>
                      </a:tcPr>
                    </a:tc>
                    <a:tc>
                      <a:txBody>
                        <a:bodyPr/>
                        <a:lstStyle/>
                        <a:p>
                          <a:pPr algn="ctr"/>
                          <a:r>
                            <a:rPr kumimoji="1" lang="en-US" altLang="ja-JP" sz="2000" b="0" dirty="0">
                              <a:solidFill>
                                <a:srgbClr val="B7E7D6"/>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0" dirty="0">
                              <a:solidFill>
                                <a:srgbClr val="B7E7D6"/>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1998187058"/>
                      </a:ext>
                    </a:extLst>
                  </a:tr>
                  <a:tr h="693152">
                    <a:tc>
                      <a:txBody>
                        <a:bodyPr/>
                        <a:lstStyle/>
                        <a:p>
                          <a:endParaRPr lang="ja-JP"/>
                        </a:p>
                      </a:txBody>
                      <a:tcPr marL="68580" marR="68580" marT="34290" marB="34290" anchor="ctr">
                        <a:blipFill>
                          <a:blip r:embed="rId3"/>
                          <a:stretch>
                            <a:fillRect l="-178" t="-378947" r="-120107" b="-352632"/>
                          </a:stretch>
                        </a:blipFill>
                      </a:tcPr>
                    </a:tc>
                    <a:tc>
                      <a:txBody>
                        <a:bodyPr/>
                        <a:lstStyle/>
                        <a:p>
                          <a:pPr algn="ctr"/>
                          <a:r>
                            <a:rPr kumimoji="1" lang="en-US" altLang="ja-JP" sz="2000" b="1" dirty="0">
                              <a:solidFill>
                                <a:srgbClr val="F4B54B"/>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dirty="0">
                              <a:solidFill>
                                <a:srgbClr val="F4B54B"/>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0.9583</a:t>
                          </a:r>
                        </a:p>
                        <a:p>
                          <a:pPr algn="ctr"/>
                          <a:r>
                            <a:rPr kumimoji="1" lang="en-US" altLang="ja-JP" sz="2000" b="1" dirty="0"/>
                            <a:t>(0.0026)</a:t>
                          </a:r>
                          <a:endParaRPr kumimoji="1" lang="ja-JP" altLang="en-US" sz="2000" b="1" dirty="0"/>
                        </a:p>
                      </a:txBody>
                      <a:tcPr marL="68580" marR="68580" marT="34290" marB="34290" anchor="ctr">
                        <a:noFill/>
                      </a:tcPr>
                    </a:tc>
                    <a:tc>
                      <a:txBody>
                        <a:bodyPr/>
                        <a:lstStyle/>
                        <a:p>
                          <a:pPr algn="ctr"/>
                          <a:r>
                            <a:rPr kumimoji="1" lang="en-US" altLang="ja-JP" sz="2000" b="1" u="none" dirty="0">
                              <a:solidFill>
                                <a:schemeClr val="tx1"/>
                              </a:solidFill>
                            </a:rPr>
                            <a:t>0.9580</a:t>
                          </a:r>
                        </a:p>
                        <a:p>
                          <a:pPr algn="ctr"/>
                          <a:r>
                            <a:rPr kumimoji="1" lang="en-US" altLang="ja-JP" sz="2000" b="1" dirty="0"/>
                            <a:t>(0.0026)</a:t>
                          </a:r>
                          <a:endParaRPr kumimoji="1" lang="ja-JP" altLang="en-US" sz="2000" b="1" dirty="0"/>
                        </a:p>
                      </a:txBody>
                      <a:tcPr marL="68580" marR="68580" marT="34290" marB="34290" anchor="ctr">
                        <a:noFill/>
                      </a:tcP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0.8573</a:t>
                          </a:r>
                          <a:endParaRPr kumimoji="1" lang="ja-JP" altLang="en-US" sz="2000" b="1" dirty="0">
                            <a:solidFill>
                              <a:schemeClr val="tx1"/>
                            </a:solidFill>
                          </a:endParaRPr>
                        </a:p>
                      </a:txBody>
                      <a:tcPr marL="68580" marR="68580" marT="34290" marB="34290" anchor="ctr">
                        <a:noFill/>
                      </a:tcPr>
                    </a:tc>
                    <a:tc>
                      <a:txBody>
                        <a:bodyPr/>
                        <a:lstStyle/>
                        <a:p>
                          <a:pPr algn="ctr"/>
                          <a:r>
                            <a:rPr kumimoji="1" lang="en-US" altLang="ja-JP" sz="2000" b="1" dirty="0">
                              <a:solidFill>
                                <a:schemeClr val="tx1"/>
                              </a:solidFill>
                            </a:rPr>
                            <a:t>0.8503</a:t>
                          </a:r>
                          <a:endParaRPr kumimoji="1" lang="ja-JP" altLang="en-US" sz="2000" b="1" dirty="0">
                            <a:solidFill>
                              <a:schemeClr val="tx1"/>
                            </a:solidFill>
                          </a:endParaRPr>
                        </a:p>
                      </a:txBody>
                      <a:tcPr marL="68580" marR="68580" marT="34290" marB="34290" anchor="ctr">
                        <a:noFill/>
                      </a:tcPr>
                    </a:tc>
                    <a:extLst>
                      <a:ext uri="{0D108BD9-81ED-4DB2-BD59-A6C34878D82A}">
                        <a16:rowId xmlns:a16="http://schemas.microsoft.com/office/drawing/2014/main" val="3561011148"/>
                      </a:ext>
                    </a:extLst>
                  </a:tr>
                </a:tbl>
              </a:graphicData>
            </a:graphic>
          </p:graphicFrame>
        </mc:Fallback>
      </mc:AlternateContent>
    </p:spTree>
    <p:extLst>
      <p:ext uri="{BB962C8B-B14F-4D97-AF65-F5344CB8AC3E}">
        <p14:creationId xmlns:p14="http://schemas.microsoft.com/office/powerpoint/2010/main" val="3123920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1F0FD-8BE4-22CF-EC1A-0FD65974A1CE}"/>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958C2135-C7C7-EFCD-A1CD-8E5D88095221}"/>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CFE7F183-356F-2B07-63DA-8CF96529C61F}"/>
              </a:ext>
            </a:extLst>
          </p:cNvPr>
          <p:cNvSpPr>
            <a:spLocks noGrp="1"/>
          </p:cNvSpPr>
          <p:nvPr>
            <p:ph type="sldNum" sz="quarter" idx="12"/>
          </p:nvPr>
        </p:nvSpPr>
        <p:spPr/>
        <p:txBody>
          <a:bodyPr/>
          <a:lstStyle/>
          <a:p>
            <a:fld id="{84E5AB44-6C43-4864-84E5-D75B94A07FCF}" type="slidenum">
              <a:rPr kumimoji="1" lang="ja-JP" altLang="en-US" smtClean="0"/>
              <a:t>28</a:t>
            </a:fld>
            <a:endParaRPr kumimoji="1" lang="ja-JP" altLang="en-US"/>
          </a:p>
        </p:txBody>
      </p:sp>
      <mc:AlternateContent xmlns:mc="http://schemas.openxmlformats.org/markup-compatibility/2006">
        <mc:Choice xmlns:a14="http://schemas.microsoft.com/office/drawing/2010/main" Requires="a14">
          <p:graphicFrame>
            <p:nvGraphicFramePr>
              <p:cNvPr id="3" name="表 2">
                <a:extLst>
                  <a:ext uri="{FF2B5EF4-FFF2-40B4-BE49-F238E27FC236}">
                    <a16:creationId xmlns:a16="http://schemas.microsoft.com/office/drawing/2014/main" id="{7EA4218B-A736-EBC7-4FB4-5C676395F14A}"/>
                  </a:ext>
                </a:extLst>
              </p:cNvPr>
              <p:cNvGraphicFramePr>
                <a:graphicFrameLocks noGrp="1"/>
              </p:cNvGraphicFramePr>
              <p:nvPr>
                <p:extLst>
                  <p:ext uri="{D42A27DB-BD31-4B8C-83A1-F6EECF244321}">
                    <p14:modId xmlns:p14="http://schemas.microsoft.com/office/powerpoint/2010/main" val="3454966289"/>
                  </p:ext>
                </p:extLst>
              </p:nvPr>
            </p:nvGraphicFramePr>
            <p:xfrm>
              <a:off x="718047" y="932538"/>
              <a:ext cx="7475458" cy="5688154"/>
            </p:xfrm>
            <a:graphic>
              <a:graphicData uri="http://schemas.openxmlformats.org/drawingml/2006/table">
                <a:tbl>
                  <a:tblPr firstRow="1" lastRow="1" bandRow="1">
                    <a:tableStyleId>{BDBED569-4797-4DF1-A0F4-6AAB3CD982D8}</a:tableStyleId>
                  </a:tblPr>
                  <a:tblGrid>
                    <a:gridCol w="3293776">
                      <a:extLst>
                        <a:ext uri="{9D8B030D-6E8A-4147-A177-3AD203B41FA5}">
                          <a16:colId xmlns:a16="http://schemas.microsoft.com/office/drawing/2014/main" val="498377033"/>
                        </a:ext>
                      </a:extLst>
                    </a:gridCol>
                    <a:gridCol w="1393894">
                      <a:extLst>
                        <a:ext uri="{9D8B030D-6E8A-4147-A177-3AD203B41FA5}">
                          <a16:colId xmlns:a16="http://schemas.microsoft.com/office/drawing/2014/main" val="3744778616"/>
                        </a:ext>
                      </a:extLst>
                    </a:gridCol>
                    <a:gridCol w="1393894">
                      <a:extLst>
                        <a:ext uri="{9D8B030D-6E8A-4147-A177-3AD203B41FA5}">
                          <a16:colId xmlns:a16="http://schemas.microsoft.com/office/drawing/2014/main" val="3305650933"/>
                        </a:ext>
                      </a:extLst>
                    </a:gridCol>
                    <a:gridCol w="1393894">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3">
                      <a:txBody>
                        <a:bodyPr/>
                        <a:lstStyle/>
                        <a:p>
                          <a:pPr algn="ctr"/>
                          <a:r>
                            <a:rPr kumimoji="1" lang="ja-JP" altLang="en-US" sz="2800" dirty="0">
                              <a:solidFill>
                                <a:schemeClr val="tx1"/>
                              </a:solidFill>
                            </a:rPr>
                            <a:t>評価指標</a:t>
                          </a:r>
                        </a:p>
                      </a:txBody>
                      <a:tcPr marL="68580" marR="68580" marT="34290" marB="34290" anchor="ctr"/>
                    </a:tc>
                    <a:tc hMerge="1">
                      <a:txBody>
                        <a:bodyPr/>
                        <a:lstStyle/>
                        <a:p>
                          <a:endParaRPr kumimoji="1" lang="ja-JP" altLang="en-US"/>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endParaRPr kumimoji="1" lang="en-US" altLang="ja-JP" sz="1800" b="1" dirty="0">
                            <a:solidFill>
                              <a:schemeClr val="tx1"/>
                            </a:solidFill>
                          </a:endParaRPr>
                        </a:p>
                        <a:p>
                          <a:pPr algn="ct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tc>
                      <a:txBody>
                        <a:bodyPr/>
                        <a:lstStyle/>
                        <a:p>
                          <a:pPr algn="ctr"/>
                          <a:r>
                            <a:rPr kumimoji="1" lang="ja-JP" altLang="en-US" sz="1600" b="1" dirty="0">
                              <a:solidFill>
                                <a:schemeClr val="tx1"/>
                              </a:solidFill>
                            </a:rPr>
                            <a:t>モデル</a:t>
                          </a:r>
                          <a:endParaRPr kumimoji="1" lang="en-US" altLang="ja-JP" sz="1600" b="1" dirty="0">
                            <a:solidFill>
                              <a:schemeClr val="tx1"/>
                            </a:solidFill>
                          </a:endParaRPr>
                        </a:p>
                        <a:p>
                          <a:pPr algn="ctr"/>
                          <a:r>
                            <a:rPr kumimoji="1" lang="ja-JP" altLang="en-US" sz="1600" b="1" dirty="0">
                              <a:solidFill>
                                <a:schemeClr val="tx1"/>
                              </a:solidFill>
                            </a:rPr>
                            <a:t>パラメータ数</a:t>
                          </a: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2000" b="0" i="1" smtClean="0">
                                  <a:solidFill>
                                    <a:schemeClr val="tx1"/>
                                  </a:solidFill>
                                  <a:latin typeface="Cambria Math" panose="02040503050406030204" pitchFamily="18" charset="0"/>
                                </a:rPr>
                                <m:t>0.2</m:t>
                              </m:r>
                            </m:oMath>
                          </a14:m>
                          <a:r>
                            <a:rPr kumimoji="1" lang="ja-JP" altLang="en-US" sz="2000" b="0" dirty="0">
                              <a:solidFill>
                                <a:schemeClr val="tx1"/>
                              </a:solidFill>
                            </a:rPr>
                            <a:t> </a:t>
                          </a:r>
                          <a:r>
                            <a:rPr kumimoji="1" lang="en-US" altLang="ja-JP" sz="2000" b="0" dirty="0">
                              <a:solidFill>
                                <a:schemeClr val="tx1"/>
                              </a:solidFill>
                            </a:rPr>
                            <a:t>B</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030559066"/>
                      </a:ext>
                    </a:extLst>
                  </a:tr>
                  <a:tr h="693152">
                    <a:tc>
                      <a:txBody>
                        <a:bodyPr/>
                        <a:lstStyle/>
                        <a:p>
                          <a:pPr algn="l"/>
                          <a:r>
                            <a:rPr kumimoji="1" lang="ja-JP" altLang="en-US" sz="2000" b="1" dirty="0"/>
                            <a:t>提案手法 </a:t>
                          </a:r>
                          <a:r>
                            <a:rPr kumimoji="1" lang="en-US" altLang="ja-JP" sz="2000" b="1" dirty="0"/>
                            <a:t>2 (</a:t>
                          </a:r>
                          <a14:m>
                            <m:oMath xmlns:m="http://schemas.openxmlformats.org/officeDocument/2006/math">
                              <m:r>
                                <a:rPr kumimoji="1" lang="ja-JP" altLang="en-US" sz="2000" b="1" smtClean="0">
                                  <a:latin typeface="Cambria Math" panose="02040503050406030204" pitchFamily="18" charset="0"/>
                                </a:rPr>
                                <m:t>𝜶</m:t>
                              </m:r>
                              <m:r>
                                <a:rPr kumimoji="1" lang="en-US" altLang="ja-JP" sz="2000" b="1" smtClean="0">
                                  <a:latin typeface="Cambria Math" panose="02040503050406030204" pitchFamily="18" charset="0"/>
                                </a:rPr>
                                <m:t>=</m:t>
                              </m:r>
                              <m:r>
                                <a:rPr kumimoji="1" lang="en-US" altLang="ja-JP" sz="2000" b="1" smtClean="0">
                                  <a:latin typeface="Cambria Math" panose="02040503050406030204" pitchFamily="18" charset="0"/>
                                </a:rPr>
                                <m:t>𝟏</m:t>
                              </m:r>
                            </m:oMath>
                          </a14:m>
                          <a:r>
                            <a:rPr kumimoji="1" lang="en-US" altLang="ja-JP" sz="2000" b="1" dirty="0"/>
                            <a: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0" dirty="0">
                              <a:solidFill>
                                <a:srgbClr val="B7E7D6"/>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0" dirty="0">
                              <a:solidFill>
                                <a:srgbClr val="B7E7D6"/>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2000" b="0" i="1" smtClean="0">
                                  <a:solidFill>
                                    <a:schemeClr val="tx1"/>
                                  </a:solidFill>
                                  <a:latin typeface="Cambria Math" panose="02040503050406030204" pitchFamily="18" charset="0"/>
                                </a:rPr>
                                <m:t>0.1</m:t>
                              </m:r>
                            </m:oMath>
                          </a14:m>
                          <a:r>
                            <a:rPr kumimoji="1" lang="ja-JP" altLang="en-US" sz="2000" b="0" dirty="0">
                              <a:solidFill>
                                <a:schemeClr val="tx1"/>
                              </a:solidFill>
                            </a:rPr>
                            <a:t> </a:t>
                          </a:r>
                          <a:r>
                            <a:rPr kumimoji="1" lang="en-US" altLang="ja-JP" sz="2000" b="0" dirty="0">
                              <a:solidFill>
                                <a:schemeClr val="tx1"/>
                              </a:solidFill>
                            </a:rPr>
                            <a:t>B</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1998187058"/>
                      </a:ext>
                    </a:extLst>
                  </a:tr>
                  <a:tr h="69315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000" b="1" dirty="0"/>
                            <a:t>提案手法 </a:t>
                          </a:r>
                          <a:r>
                            <a:rPr kumimoji="1" lang="en-US" altLang="ja-JP" sz="2000" b="1" dirty="0"/>
                            <a:t>2 (</a:t>
                          </a:r>
                          <a14:m>
                            <m:oMath xmlns:m="http://schemas.openxmlformats.org/officeDocument/2006/math">
                              <m:r>
                                <a:rPr kumimoji="1" lang="ja-JP" altLang="en-US" sz="2000" b="1" smtClean="0">
                                  <a:latin typeface="Cambria Math" panose="02040503050406030204" pitchFamily="18" charset="0"/>
                                </a:rPr>
                                <m:t>𝜶</m:t>
                              </m:r>
                              <m:r>
                                <a:rPr kumimoji="1" lang="en-US" altLang="ja-JP" sz="2000" b="1" smtClean="0">
                                  <a:latin typeface="Cambria Math" panose="02040503050406030204" pitchFamily="18" charset="0"/>
                                </a:rPr>
                                <m:t>=</m:t>
                              </m:r>
                              <m:r>
                                <a:rPr kumimoji="1" lang="en-US" altLang="ja-JP" sz="2000" b="1" smtClean="0">
                                  <a:latin typeface="Cambria Math" panose="02040503050406030204" pitchFamily="18" charset="0"/>
                                </a:rPr>
                                <m:t>𝟓</m:t>
                              </m:r>
                            </m:oMath>
                          </a14:m>
                          <a:r>
                            <a:rPr kumimoji="1" lang="en-US" altLang="ja-JP" sz="2000" b="1" dirty="0"/>
                            <a: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dirty="0">
                              <a:solidFill>
                                <a:schemeClr val="tx1"/>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dirty="0">
                              <a:solidFill>
                                <a:schemeClr val="tx1"/>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solidFill>
                          <a:srgbClr val="E05073">
                            <a:alpha val="20000"/>
                          </a:srgb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2000" b="0" i="1" smtClean="0">
                                  <a:solidFill>
                                    <a:schemeClr val="tx1"/>
                                  </a:solidFill>
                                  <a:latin typeface="Cambria Math" panose="02040503050406030204" pitchFamily="18" charset="0"/>
                                </a:rPr>
                                <m:t>0.1</m:t>
                              </m:r>
                            </m:oMath>
                          </a14:m>
                          <a:r>
                            <a:rPr kumimoji="1" lang="ja-JP" altLang="en-US" sz="2000" b="0" dirty="0">
                              <a:solidFill>
                                <a:schemeClr val="tx1"/>
                              </a:solidFill>
                            </a:rPr>
                            <a:t> </a:t>
                          </a:r>
                          <a:r>
                            <a:rPr kumimoji="1" lang="en-US" altLang="ja-JP" sz="2000" b="0" dirty="0">
                              <a:solidFill>
                                <a:schemeClr val="tx1"/>
                              </a:solidFill>
                            </a:rPr>
                            <a:t>B</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0.9583</a:t>
                          </a:r>
                        </a:p>
                        <a:p>
                          <a:pPr algn="ctr"/>
                          <a:r>
                            <a:rPr kumimoji="1" lang="en-US" altLang="ja-JP" sz="2000" b="1" dirty="0"/>
                            <a:t>(0.0026)</a:t>
                          </a:r>
                          <a:endParaRPr kumimoji="1" lang="ja-JP" altLang="en-US" sz="2000" b="1" dirty="0"/>
                        </a:p>
                      </a:txBody>
                      <a:tcPr marL="68580" marR="68580" marT="34290" marB="34290" anchor="ctr">
                        <a:noFill/>
                      </a:tcPr>
                    </a:tc>
                    <a:tc>
                      <a:txBody>
                        <a:bodyPr/>
                        <a:lstStyle/>
                        <a:p>
                          <a:pPr algn="ctr"/>
                          <a:r>
                            <a:rPr kumimoji="1" lang="en-US" altLang="ja-JP" sz="2000" b="1" u="none" dirty="0">
                              <a:solidFill>
                                <a:schemeClr val="tx1"/>
                              </a:solidFill>
                            </a:rPr>
                            <a:t>0.9580</a:t>
                          </a:r>
                        </a:p>
                        <a:p>
                          <a:pPr algn="ctr"/>
                          <a:r>
                            <a:rPr kumimoji="1" lang="en-US" altLang="ja-JP" sz="2000" b="1" dirty="0"/>
                            <a:t>(0.0026)</a:t>
                          </a:r>
                          <a:endParaRPr kumimoji="1" lang="ja-JP" altLang="en-US" sz="2000" b="1" dirty="0"/>
                        </a:p>
                      </a:txBody>
                      <a:tcPr marL="68580" marR="68580" marT="34290" marB="34290" anchor="c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2000" b="0" i="1" smtClean="0">
                                  <a:solidFill>
                                    <a:schemeClr val="tx1"/>
                                  </a:solidFill>
                                  <a:latin typeface="Cambria Math" panose="02040503050406030204" pitchFamily="18" charset="0"/>
                                </a:rPr>
                                <m:t>0.1</m:t>
                              </m:r>
                            </m:oMath>
                          </a14:m>
                          <a:r>
                            <a:rPr kumimoji="1" lang="ja-JP" altLang="en-US" sz="2000" b="0" dirty="0">
                              <a:solidFill>
                                <a:schemeClr val="tx1"/>
                              </a:solidFill>
                            </a:rPr>
                            <a:t> </a:t>
                          </a:r>
                          <a:r>
                            <a:rPr kumimoji="1" lang="en-US" altLang="ja-JP" sz="2000" b="0" dirty="0">
                              <a:solidFill>
                                <a:schemeClr val="tx1"/>
                              </a:solidFill>
                            </a:rPr>
                            <a:t>B</a:t>
                          </a:r>
                          <a:endParaRPr kumimoji="1" lang="ja-JP" altLang="en-US" sz="2000" b="0" dirty="0">
                            <a:solidFill>
                              <a:schemeClr val="tx1"/>
                            </a:solidFill>
                          </a:endParaRPr>
                        </a:p>
                      </a:txBody>
                      <a:tcPr marL="68580" marR="68580" marT="34290" marB="34290" anchor="ctr">
                        <a:noFill/>
                      </a:tcP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tc>
                    <a:tc>
                      <a:txBody>
                        <a:bodyPr/>
                        <a:lstStyle/>
                        <a:p>
                          <a:pPr algn="ctr"/>
                          <a14:m>
                            <m:oMath xmlns:m="http://schemas.openxmlformats.org/officeDocument/2006/math">
                              <m:r>
                                <a:rPr kumimoji="1" lang="en-US" altLang="ja-JP" sz="2000" b="0" i="1" smtClean="0">
                                  <a:solidFill>
                                    <a:schemeClr val="tx1"/>
                                  </a:solidFill>
                                  <a:latin typeface="Cambria Math" panose="02040503050406030204" pitchFamily="18" charset="0"/>
                                </a:rPr>
                                <m:t>0.1</m:t>
                              </m:r>
                            </m:oMath>
                          </a14:m>
                          <a:r>
                            <a:rPr kumimoji="1" lang="ja-JP" altLang="en-US" sz="2000" b="0" dirty="0">
                              <a:solidFill>
                                <a:schemeClr val="tx1"/>
                              </a:solidFill>
                            </a:rPr>
                            <a:t> </a:t>
                          </a:r>
                          <a:r>
                            <a:rPr kumimoji="1" lang="en-US" altLang="ja-JP" sz="2000" b="0" dirty="0">
                              <a:solidFill>
                                <a:schemeClr val="tx1"/>
                              </a:solidFill>
                            </a:rPr>
                            <a:t>B</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0.8573</a:t>
                          </a:r>
                          <a:endParaRPr kumimoji="1" lang="ja-JP" altLang="en-US" sz="2000" b="1" dirty="0">
                            <a:solidFill>
                              <a:schemeClr val="tx1"/>
                            </a:solidFill>
                          </a:endParaRPr>
                        </a:p>
                      </a:txBody>
                      <a:tcPr marL="68580" marR="68580" marT="34290" marB="34290" anchor="ctr">
                        <a:noFill/>
                      </a:tcPr>
                    </a:tc>
                    <a:tc>
                      <a:txBody>
                        <a:bodyPr/>
                        <a:lstStyle/>
                        <a:p>
                          <a:pPr algn="ctr"/>
                          <a:r>
                            <a:rPr kumimoji="1" lang="en-US" altLang="ja-JP" sz="2000" b="1" dirty="0">
                              <a:solidFill>
                                <a:schemeClr val="tx1"/>
                              </a:solidFill>
                            </a:rPr>
                            <a:t>0.8503</a:t>
                          </a:r>
                          <a:endParaRPr kumimoji="1" lang="ja-JP" altLang="en-US" sz="2000" b="1" dirty="0">
                            <a:solidFill>
                              <a:schemeClr val="tx1"/>
                            </a:solidFill>
                          </a:endParaRPr>
                        </a:p>
                      </a:txBody>
                      <a:tcPr marL="68580" marR="68580" marT="34290" marB="34290" anchor="ctr">
                        <a:noFill/>
                      </a:tcPr>
                    </a:tc>
                    <a:tc>
                      <a:txBody>
                        <a:bodyPr/>
                        <a:lstStyle/>
                        <a:p>
                          <a:pPr algn="ctr"/>
                          <a:r>
                            <a:rPr kumimoji="1" lang="en-US" altLang="ja-JP" sz="2000" b="1" dirty="0">
                              <a:solidFill>
                                <a:schemeClr val="tx1"/>
                              </a:solidFill>
                            </a:rPr>
                            <a:t>-</a:t>
                          </a:r>
                          <a:endParaRPr kumimoji="1" lang="ja-JP" altLang="en-US" sz="2000" b="1" dirty="0">
                            <a:solidFill>
                              <a:schemeClr val="tx1"/>
                            </a:solidFill>
                          </a:endParaRPr>
                        </a:p>
                      </a:txBody>
                      <a:tcPr marL="68580" marR="68580" marT="34290" marB="34290" anchor="ctr">
                        <a:noFill/>
                      </a:tcPr>
                    </a:tc>
                    <a:extLst>
                      <a:ext uri="{0D108BD9-81ED-4DB2-BD59-A6C34878D82A}">
                        <a16:rowId xmlns:a16="http://schemas.microsoft.com/office/drawing/2014/main" val="3561011148"/>
                      </a:ext>
                    </a:extLst>
                  </a:tr>
                </a:tbl>
              </a:graphicData>
            </a:graphic>
          </p:graphicFrame>
        </mc:Choice>
        <mc:Fallback>
          <p:graphicFrame>
            <p:nvGraphicFramePr>
              <p:cNvPr id="3" name="表 2">
                <a:extLst>
                  <a:ext uri="{FF2B5EF4-FFF2-40B4-BE49-F238E27FC236}">
                    <a16:creationId xmlns:a16="http://schemas.microsoft.com/office/drawing/2014/main" id="{7EA4218B-A736-EBC7-4FB4-5C676395F14A}"/>
                  </a:ext>
                </a:extLst>
              </p:cNvPr>
              <p:cNvGraphicFramePr>
                <a:graphicFrameLocks noGrp="1"/>
              </p:cNvGraphicFramePr>
              <p:nvPr>
                <p:extLst>
                  <p:ext uri="{D42A27DB-BD31-4B8C-83A1-F6EECF244321}">
                    <p14:modId xmlns:p14="http://schemas.microsoft.com/office/powerpoint/2010/main" val="3454966289"/>
                  </p:ext>
                </p:extLst>
              </p:nvPr>
            </p:nvGraphicFramePr>
            <p:xfrm>
              <a:off x="718047" y="932538"/>
              <a:ext cx="7475458" cy="5688154"/>
            </p:xfrm>
            <a:graphic>
              <a:graphicData uri="http://schemas.openxmlformats.org/drawingml/2006/table">
                <a:tbl>
                  <a:tblPr firstRow="1" lastRow="1" bandRow="1">
                    <a:tableStyleId>{BDBED569-4797-4DF1-A0F4-6AAB3CD982D8}</a:tableStyleId>
                  </a:tblPr>
                  <a:tblGrid>
                    <a:gridCol w="3293776">
                      <a:extLst>
                        <a:ext uri="{9D8B030D-6E8A-4147-A177-3AD203B41FA5}">
                          <a16:colId xmlns:a16="http://schemas.microsoft.com/office/drawing/2014/main" val="498377033"/>
                        </a:ext>
                      </a:extLst>
                    </a:gridCol>
                    <a:gridCol w="1393894">
                      <a:extLst>
                        <a:ext uri="{9D8B030D-6E8A-4147-A177-3AD203B41FA5}">
                          <a16:colId xmlns:a16="http://schemas.microsoft.com/office/drawing/2014/main" val="3744778616"/>
                        </a:ext>
                      </a:extLst>
                    </a:gridCol>
                    <a:gridCol w="1393894">
                      <a:extLst>
                        <a:ext uri="{9D8B030D-6E8A-4147-A177-3AD203B41FA5}">
                          <a16:colId xmlns:a16="http://schemas.microsoft.com/office/drawing/2014/main" val="3305650933"/>
                        </a:ext>
                      </a:extLst>
                    </a:gridCol>
                    <a:gridCol w="1393894">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3">
                      <a:txBody>
                        <a:bodyPr/>
                        <a:lstStyle/>
                        <a:p>
                          <a:pPr algn="ctr"/>
                          <a:r>
                            <a:rPr kumimoji="1" lang="ja-JP" altLang="en-US" sz="2800" dirty="0">
                              <a:solidFill>
                                <a:schemeClr val="tx1"/>
                              </a:solidFill>
                            </a:rPr>
                            <a:t>評価指標</a:t>
                          </a:r>
                        </a:p>
                      </a:txBody>
                      <a:tcPr marL="68580" marR="68580" marT="34290" marB="34290" anchor="ctr"/>
                    </a:tc>
                    <a:tc hMerge="1">
                      <a:txBody>
                        <a:bodyPr/>
                        <a:lstStyle/>
                        <a:p>
                          <a:endParaRPr kumimoji="1" lang="ja-JP" altLang="en-US"/>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7220">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endParaRPr kumimoji="1" lang="en-US" altLang="ja-JP" sz="1800" b="1" dirty="0">
                            <a:solidFill>
                              <a:schemeClr val="tx1"/>
                            </a:solidFill>
                          </a:endParaRPr>
                        </a:p>
                        <a:p>
                          <a:pPr algn="ct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tc>
                      <a:txBody>
                        <a:bodyPr/>
                        <a:lstStyle/>
                        <a:p>
                          <a:pPr algn="ctr"/>
                          <a:r>
                            <a:rPr kumimoji="1" lang="ja-JP" altLang="en-US" sz="1600" b="1" dirty="0">
                              <a:solidFill>
                                <a:schemeClr val="tx1"/>
                              </a:solidFill>
                            </a:rPr>
                            <a:t>モデル</a:t>
                          </a:r>
                          <a:endParaRPr kumimoji="1" lang="en-US" altLang="ja-JP" sz="1600" b="1" dirty="0">
                            <a:solidFill>
                              <a:schemeClr val="tx1"/>
                            </a:solidFill>
                          </a:endParaRPr>
                        </a:p>
                        <a:p>
                          <a:pPr algn="ctr"/>
                          <a:r>
                            <a:rPr kumimoji="1" lang="ja-JP" altLang="en-US" sz="1600" b="1" dirty="0">
                              <a:solidFill>
                                <a:schemeClr val="tx1"/>
                              </a:solidFill>
                            </a:rPr>
                            <a:t>パラメータ数</a:t>
                          </a: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tc>
                      <a:txBody>
                        <a:bodyPr/>
                        <a:lstStyle/>
                        <a:p>
                          <a:endParaRPr lang="ja-JP"/>
                        </a:p>
                      </a:txBody>
                      <a:tcPr marL="68580" marR="68580" marT="34290" marB="34290" anchor="ctr">
                        <a:blipFill>
                          <a:blip r:embed="rId3"/>
                          <a:stretch>
                            <a:fillRect l="-436681" t="-179825" r="-2183" b="-552632"/>
                          </a:stretch>
                        </a:blipFill>
                      </a:tcPr>
                    </a:tc>
                    <a:extLst>
                      <a:ext uri="{0D108BD9-81ED-4DB2-BD59-A6C34878D82A}">
                        <a16:rowId xmlns:a16="http://schemas.microsoft.com/office/drawing/2014/main" val="3030559066"/>
                      </a:ext>
                    </a:extLst>
                  </a:tr>
                  <a:tr h="693152">
                    <a:tc>
                      <a:txBody>
                        <a:bodyPr/>
                        <a:lstStyle/>
                        <a:p>
                          <a:endParaRPr lang="ja-JP"/>
                        </a:p>
                      </a:txBody>
                      <a:tcPr marL="68580" marR="68580" marT="34290" marB="34290" anchor="ctr">
                        <a:blipFill>
                          <a:blip r:embed="rId3"/>
                          <a:stretch>
                            <a:fillRect l="-185" t="-279825" r="-127911" b="-452632"/>
                          </a:stretch>
                        </a:blipFill>
                      </a:tcPr>
                    </a:tc>
                    <a:tc>
                      <a:txBody>
                        <a:bodyPr/>
                        <a:lstStyle/>
                        <a:p>
                          <a:pPr algn="ctr"/>
                          <a:r>
                            <a:rPr kumimoji="1" lang="en-US" altLang="ja-JP" sz="2000" b="0" dirty="0">
                              <a:solidFill>
                                <a:srgbClr val="B7E7D6"/>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0" dirty="0">
                              <a:solidFill>
                                <a:srgbClr val="B7E7D6"/>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endParaRPr lang="ja-JP"/>
                        </a:p>
                      </a:txBody>
                      <a:tcPr marL="68580" marR="68580" marT="34290" marB="34290" anchor="ctr">
                        <a:blipFill>
                          <a:blip r:embed="rId3"/>
                          <a:stretch>
                            <a:fillRect l="-436681" t="-279825" r="-2183" b="-452632"/>
                          </a:stretch>
                        </a:blipFill>
                      </a:tcPr>
                    </a:tc>
                    <a:extLst>
                      <a:ext uri="{0D108BD9-81ED-4DB2-BD59-A6C34878D82A}">
                        <a16:rowId xmlns:a16="http://schemas.microsoft.com/office/drawing/2014/main" val="1998187058"/>
                      </a:ext>
                    </a:extLst>
                  </a:tr>
                  <a:tr h="693152">
                    <a:tc>
                      <a:txBody>
                        <a:bodyPr/>
                        <a:lstStyle/>
                        <a:p>
                          <a:endParaRPr lang="ja-JP"/>
                        </a:p>
                      </a:txBody>
                      <a:tcPr marL="68580" marR="68580" marT="34290" marB="34290" anchor="ctr">
                        <a:blipFill>
                          <a:blip r:embed="rId3"/>
                          <a:stretch>
                            <a:fillRect l="-185" t="-379825" r="-127911" b="-352632"/>
                          </a:stretch>
                        </a:blipFill>
                      </a:tcPr>
                    </a:tc>
                    <a:tc>
                      <a:txBody>
                        <a:bodyPr/>
                        <a:lstStyle/>
                        <a:p>
                          <a:pPr algn="ctr"/>
                          <a:r>
                            <a:rPr kumimoji="1" lang="en-US" altLang="ja-JP" sz="2000" b="1" dirty="0">
                              <a:solidFill>
                                <a:schemeClr val="tx1"/>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dirty="0">
                              <a:solidFill>
                                <a:schemeClr val="tx1"/>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solidFill>
                          <a:srgbClr val="E05073">
                            <a:alpha val="20000"/>
                          </a:srgbClr>
                        </a:solidFill>
                      </a:tcPr>
                    </a:tc>
                    <a:tc>
                      <a:txBody>
                        <a:bodyPr/>
                        <a:lstStyle/>
                        <a:p>
                          <a:endParaRPr lang="ja-JP"/>
                        </a:p>
                      </a:txBody>
                      <a:tcPr marL="68580" marR="68580" marT="34290" marB="34290" anchor="ctr">
                        <a:blipFill>
                          <a:blip r:embed="rId3"/>
                          <a:stretch>
                            <a:fillRect l="-436681" t="-379825" r="-2183" b="-352632"/>
                          </a:stretch>
                        </a:blipFill>
                      </a:tcP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0.9583</a:t>
                          </a:r>
                        </a:p>
                        <a:p>
                          <a:pPr algn="ctr"/>
                          <a:r>
                            <a:rPr kumimoji="1" lang="en-US" altLang="ja-JP" sz="2000" b="1" dirty="0"/>
                            <a:t>(0.0026)</a:t>
                          </a:r>
                          <a:endParaRPr kumimoji="1" lang="ja-JP" altLang="en-US" sz="2000" b="1" dirty="0"/>
                        </a:p>
                      </a:txBody>
                      <a:tcPr marL="68580" marR="68580" marT="34290" marB="34290" anchor="ctr">
                        <a:noFill/>
                      </a:tcPr>
                    </a:tc>
                    <a:tc>
                      <a:txBody>
                        <a:bodyPr/>
                        <a:lstStyle/>
                        <a:p>
                          <a:pPr algn="ctr"/>
                          <a:r>
                            <a:rPr kumimoji="1" lang="en-US" altLang="ja-JP" sz="2000" b="1" u="none" dirty="0">
                              <a:solidFill>
                                <a:schemeClr val="tx1"/>
                              </a:solidFill>
                            </a:rPr>
                            <a:t>0.9580</a:t>
                          </a:r>
                        </a:p>
                        <a:p>
                          <a:pPr algn="ctr"/>
                          <a:r>
                            <a:rPr kumimoji="1" lang="en-US" altLang="ja-JP" sz="2000" b="1" dirty="0"/>
                            <a:t>(0.0026)</a:t>
                          </a:r>
                          <a:endParaRPr kumimoji="1" lang="ja-JP" altLang="en-US" sz="2000" b="1" dirty="0"/>
                        </a:p>
                      </a:txBody>
                      <a:tcPr marL="68580" marR="68580" marT="34290" marB="34290" anchor="ctr">
                        <a:noFill/>
                      </a:tcPr>
                    </a:tc>
                    <a:tc>
                      <a:txBody>
                        <a:bodyPr/>
                        <a:lstStyle/>
                        <a:p>
                          <a:endParaRPr lang="ja-JP"/>
                        </a:p>
                      </a:txBody>
                      <a:tcPr marL="68580" marR="68580" marT="34290" marB="34290" anchor="ctr">
                        <a:blipFill>
                          <a:blip r:embed="rId3"/>
                          <a:stretch>
                            <a:fillRect l="-436681" t="-417557" r="-2183" b="-206870"/>
                          </a:stretch>
                        </a:blipFill>
                      </a:tcP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tc>
                    <a:tc>
                      <a:txBody>
                        <a:bodyPr/>
                        <a:lstStyle/>
                        <a:p>
                          <a:endParaRPr lang="ja-JP"/>
                        </a:p>
                      </a:txBody>
                      <a:tcPr marL="68580" marR="68580" marT="34290" marB="34290" anchor="ctr">
                        <a:blipFill>
                          <a:blip r:embed="rId3"/>
                          <a:stretch>
                            <a:fillRect l="-436681" t="-517557" r="-2183" b="-106870"/>
                          </a:stretch>
                        </a:blipFill>
                      </a:tcP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0.8573</a:t>
                          </a:r>
                          <a:endParaRPr kumimoji="1" lang="ja-JP" altLang="en-US" sz="2000" b="1" dirty="0">
                            <a:solidFill>
                              <a:schemeClr val="tx1"/>
                            </a:solidFill>
                          </a:endParaRPr>
                        </a:p>
                      </a:txBody>
                      <a:tcPr marL="68580" marR="68580" marT="34290" marB="34290" anchor="ctr">
                        <a:noFill/>
                      </a:tcPr>
                    </a:tc>
                    <a:tc>
                      <a:txBody>
                        <a:bodyPr/>
                        <a:lstStyle/>
                        <a:p>
                          <a:pPr algn="ctr"/>
                          <a:r>
                            <a:rPr kumimoji="1" lang="en-US" altLang="ja-JP" sz="2000" b="1" dirty="0">
                              <a:solidFill>
                                <a:schemeClr val="tx1"/>
                              </a:solidFill>
                            </a:rPr>
                            <a:t>0.8503</a:t>
                          </a:r>
                          <a:endParaRPr kumimoji="1" lang="ja-JP" altLang="en-US" sz="2000" b="1" dirty="0">
                            <a:solidFill>
                              <a:schemeClr val="tx1"/>
                            </a:solidFill>
                          </a:endParaRPr>
                        </a:p>
                      </a:txBody>
                      <a:tcPr marL="68580" marR="68580" marT="34290" marB="34290" anchor="ctr">
                        <a:noFill/>
                      </a:tcPr>
                    </a:tc>
                    <a:tc>
                      <a:txBody>
                        <a:bodyPr/>
                        <a:lstStyle/>
                        <a:p>
                          <a:pPr algn="ctr"/>
                          <a:r>
                            <a:rPr kumimoji="1" lang="en-US" altLang="ja-JP" sz="2000" b="1" dirty="0">
                              <a:solidFill>
                                <a:schemeClr val="tx1"/>
                              </a:solidFill>
                            </a:rPr>
                            <a:t>-</a:t>
                          </a:r>
                          <a:endParaRPr kumimoji="1" lang="ja-JP" altLang="en-US" sz="2000" b="1" dirty="0">
                            <a:solidFill>
                              <a:schemeClr val="tx1"/>
                            </a:solidFill>
                          </a:endParaRPr>
                        </a:p>
                      </a:txBody>
                      <a:tcPr marL="68580" marR="68580" marT="34290" marB="34290" anchor="ctr">
                        <a:noFill/>
                      </a:tcPr>
                    </a:tc>
                    <a:extLst>
                      <a:ext uri="{0D108BD9-81ED-4DB2-BD59-A6C34878D82A}">
                        <a16:rowId xmlns:a16="http://schemas.microsoft.com/office/drawing/2014/main" val="3561011148"/>
                      </a:ext>
                    </a:extLst>
                  </a:tr>
                </a:tbl>
              </a:graphicData>
            </a:graphic>
          </p:graphicFrame>
        </mc:Fallback>
      </mc:AlternateContent>
    </p:spTree>
    <p:extLst>
      <p:ext uri="{BB962C8B-B14F-4D97-AF65-F5344CB8AC3E}">
        <p14:creationId xmlns:p14="http://schemas.microsoft.com/office/powerpoint/2010/main" val="30628225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12CF9-BFDF-9F49-D275-0135583D77A4}"/>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CEDFB34F-C56F-FA45-C065-131BFF0B5E13}"/>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1: </a:t>
            </a:r>
            <a:r>
              <a:rPr lang="ja-JP" altLang="en-US" sz="3200" b="1" dirty="0">
                <a:latin typeface="+mn-ea"/>
              </a:rPr>
              <a:t>学習曲線 </a:t>
            </a:r>
            <a:r>
              <a:rPr lang="en-US" altLang="ja-JP" sz="3200" b="1" dirty="0">
                <a:latin typeface="+mn-ea"/>
              </a:rPr>
              <a:t>(</a:t>
            </a:r>
            <a:r>
              <a:rPr lang="ja-JP" altLang="en-US" sz="3200" b="1" dirty="0">
                <a:latin typeface="+mn-ea"/>
              </a:rPr>
              <a:t>重みパラメータ</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3DE41CF5-7C37-10BC-0065-CF2C4B418828}"/>
              </a:ext>
            </a:extLst>
          </p:cNvPr>
          <p:cNvSpPr>
            <a:spLocks noGrp="1"/>
          </p:cNvSpPr>
          <p:nvPr>
            <p:ph type="sldNum" sz="quarter" idx="12"/>
          </p:nvPr>
        </p:nvSpPr>
        <p:spPr/>
        <p:txBody>
          <a:bodyPr/>
          <a:lstStyle/>
          <a:p>
            <a:fld id="{84E5AB44-6C43-4864-84E5-D75B94A07FCF}" type="slidenum">
              <a:rPr kumimoji="1" lang="ja-JP" altLang="en-US" smtClean="0"/>
              <a:t>29</a:t>
            </a:fld>
            <a:endParaRPr kumimoji="1" lang="ja-JP" altLang="en-US"/>
          </a:p>
        </p:txBody>
      </p:sp>
      <p:grpSp>
        <p:nvGrpSpPr>
          <p:cNvPr id="17" name="グループ化 16">
            <a:extLst>
              <a:ext uri="{FF2B5EF4-FFF2-40B4-BE49-F238E27FC236}">
                <a16:creationId xmlns:a16="http://schemas.microsoft.com/office/drawing/2014/main" id="{AE6AC358-A9EA-109D-90C6-188FED0F3CDC}"/>
              </a:ext>
            </a:extLst>
          </p:cNvPr>
          <p:cNvGrpSpPr/>
          <p:nvPr/>
        </p:nvGrpSpPr>
        <p:grpSpPr>
          <a:xfrm>
            <a:off x="290261" y="2334499"/>
            <a:ext cx="8646715" cy="2447051"/>
            <a:chOff x="-289416" y="2691851"/>
            <a:chExt cx="8646715" cy="2447051"/>
          </a:xfrm>
        </p:grpSpPr>
        <p:pic>
          <p:nvPicPr>
            <p:cNvPr id="11" name="図 10">
              <a:extLst>
                <a:ext uri="{FF2B5EF4-FFF2-40B4-BE49-F238E27FC236}">
                  <a16:creationId xmlns:a16="http://schemas.microsoft.com/office/drawing/2014/main" id="{C3F75248-ED24-7CEA-46BB-3AA30CF144BE}"/>
                </a:ext>
              </a:extLst>
            </p:cNvPr>
            <p:cNvPicPr>
              <a:picLocks noChangeAspect="1"/>
            </p:cNvPicPr>
            <p:nvPr/>
          </p:nvPicPr>
          <p:blipFill>
            <a:blip r:embed="rId3">
              <a:extLst>
                <a:ext uri="{28A0092B-C50C-407E-A947-70E740481C1C}">
                  <a14:useLocalDpi xmlns:a14="http://schemas.microsoft.com/office/drawing/2010/main" val="0"/>
                </a:ext>
              </a:extLst>
            </a:blip>
            <a:srcRect l="5377" t="11485" r="8826" b="6666"/>
            <a:stretch/>
          </p:blipFill>
          <p:spPr>
            <a:xfrm>
              <a:off x="4100811" y="2693000"/>
              <a:ext cx="4256488" cy="2436377"/>
            </a:xfrm>
            <a:prstGeom prst="rect">
              <a:avLst/>
            </a:prstGeom>
          </p:spPr>
        </p:pic>
        <p:pic>
          <p:nvPicPr>
            <p:cNvPr id="12" name="図 11">
              <a:extLst>
                <a:ext uri="{FF2B5EF4-FFF2-40B4-BE49-F238E27FC236}">
                  <a16:creationId xmlns:a16="http://schemas.microsoft.com/office/drawing/2014/main" id="{666A214F-EE97-3E20-453C-1114D5345A97}"/>
                </a:ext>
              </a:extLst>
            </p:cNvPr>
            <p:cNvPicPr>
              <a:picLocks noChangeAspect="1"/>
            </p:cNvPicPr>
            <p:nvPr/>
          </p:nvPicPr>
          <p:blipFill>
            <a:blip r:embed="rId4">
              <a:extLst>
                <a:ext uri="{28A0092B-C50C-407E-A947-70E740481C1C}">
                  <a14:useLocalDpi xmlns:a14="http://schemas.microsoft.com/office/drawing/2010/main" val="0"/>
                </a:ext>
              </a:extLst>
            </a:blip>
            <a:srcRect l="5596" t="11199" r="8687" b="6840"/>
            <a:stretch/>
          </p:blipFill>
          <p:spPr>
            <a:xfrm>
              <a:off x="-289416" y="2691851"/>
              <a:ext cx="4265370" cy="2447051"/>
            </a:xfrm>
            <a:prstGeom prst="rect">
              <a:avLst/>
            </a:prstGeom>
          </p:spPr>
        </p:pic>
      </p:grpSp>
      <p:sp>
        <p:nvSpPr>
          <p:cNvPr id="19" name="テキスト ボックス 18">
            <a:extLst>
              <a:ext uri="{FF2B5EF4-FFF2-40B4-BE49-F238E27FC236}">
                <a16:creationId xmlns:a16="http://schemas.microsoft.com/office/drawing/2014/main" id="{7A14C5B5-4448-06FB-7F62-984E3C86F161}"/>
              </a:ext>
            </a:extLst>
          </p:cNvPr>
          <p:cNvSpPr txBox="1"/>
          <p:nvPr/>
        </p:nvSpPr>
        <p:spPr>
          <a:xfrm>
            <a:off x="-15764" y="1888864"/>
            <a:ext cx="4696252" cy="369332"/>
          </a:xfrm>
          <a:prstGeom prst="rect">
            <a:avLst/>
          </a:prstGeom>
          <a:noFill/>
        </p:spPr>
        <p:txBody>
          <a:bodyPr wrap="square">
            <a:spAutoFit/>
          </a:bodyPr>
          <a:lstStyle/>
          <a:p>
            <a:pPr algn="l"/>
            <a:r>
              <a:rPr kumimoji="1" lang="ja-JP" altLang="en-US" sz="1800" b="1" dirty="0"/>
              <a:t>① 提案手法 </a:t>
            </a:r>
            <a:r>
              <a:rPr kumimoji="1" lang="en-US" altLang="ja-JP" sz="1800" b="1" dirty="0"/>
              <a:t>1</a:t>
            </a:r>
            <a:endParaRPr kumimoji="1" lang="ja-JP" altLang="en-US" sz="1800" b="1" dirty="0"/>
          </a:p>
        </p:txBody>
      </p:sp>
      <p:sp>
        <p:nvSpPr>
          <p:cNvPr id="21" name="テキスト ボックス 20">
            <a:extLst>
              <a:ext uri="{FF2B5EF4-FFF2-40B4-BE49-F238E27FC236}">
                <a16:creationId xmlns:a16="http://schemas.microsoft.com/office/drawing/2014/main" id="{09EDF9ED-EDEB-3D77-7231-CEDEA3FEDBF8}"/>
              </a:ext>
            </a:extLst>
          </p:cNvPr>
          <p:cNvSpPr txBox="1"/>
          <p:nvPr/>
        </p:nvSpPr>
        <p:spPr>
          <a:xfrm>
            <a:off x="4540470" y="1916508"/>
            <a:ext cx="4603530" cy="369332"/>
          </a:xfrm>
          <a:prstGeom prst="rect">
            <a:avLst/>
          </a:prstGeom>
          <a:noFill/>
        </p:spPr>
        <p:txBody>
          <a:bodyPr wrap="square">
            <a:spAutoFit/>
          </a:bodyPr>
          <a:lstStyle/>
          <a:p>
            <a:pPr algn="l"/>
            <a:r>
              <a:rPr kumimoji="1" lang="ja-JP" altLang="en-US" sz="1800" b="1" dirty="0"/>
              <a:t>② 従来手法 </a:t>
            </a:r>
            <a:r>
              <a:rPr kumimoji="1" lang="en-US" altLang="ja-JP" sz="1800" b="1" dirty="0"/>
              <a:t>(CAP)</a:t>
            </a:r>
            <a:endParaRPr kumimoji="1" lang="ja-JP" altLang="en-US" sz="1800" b="1" dirty="0"/>
          </a:p>
        </p:txBody>
      </p:sp>
      <p:sp>
        <p:nvSpPr>
          <p:cNvPr id="22" name="テキスト ボックス 21">
            <a:extLst>
              <a:ext uri="{FF2B5EF4-FFF2-40B4-BE49-F238E27FC236}">
                <a16:creationId xmlns:a16="http://schemas.microsoft.com/office/drawing/2014/main" id="{BA7FEF32-6E68-A0DC-4FE3-916CCEA4397F}"/>
              </a:ext>
            </a:extLst>
          </p:cNvPr>
          <p:cNvSpPr txBox="1"/>
          <p:nvPr/>
        </p:nvSpPr>
        <p:spPr>
          <a:xfrm>
            <a:off x="1481959" y="4700924"/>
            <a:ext cx="1891862" cy="369332"/>
          </a:xfrm>
          <a:prstGeom prst="rect">
            <a:avLst/>
          </a:prstGeom>
          <a:noFill/>
        </p:spPr>
        <p:txBody>
          <a:bodyPr wrap="square" rtlCol="0">
            <a:spAutoFit/>
          </a:bodyPr>
          <a:lstStyle/>
          <a:p>
            <a:pPr algn="ctr"/>
            <a:r>
              <a:rPr kumimoji="1" lang="en-US" altLang="ja-JP" dirty="0"/>
              <a:t>epochs</a:t>
            </a:r>
          </a:p>
        </p:txBody>
      </p:sp>
      <p:sp>
        <p:nvSpPr>
          <p:cNvPr id="23" name="テキスト ボックス 22">
            <a:extLst>
              <a:ext uri="{FF2B5EF4-FFF2-40B4-BE49-F238E27FC236}">
                <a16:creationId xmlns:a16="http://schemas.microsoft.com/office/drawing/2014/main" id="{F14398AC-B044-B250-7C8E-6A28760BBC35}"/>
              </a:ext>
            </a:extLst>
          </p:cNvPr>
          <p:cNvSpPr txBox="1"/>
          <p:nvPr/>
        </p:nvSpPr>
        <p:spPr>
          <a:xfrm>
            <a:off x="5904064" y="4691399"/>
            <a:ext cx="1891862" cy="369332"/>
          </a:xfrm>
          <a:prstGeom prst="rect">
            <a:avLst/>
          </a:prstGeom>
          <a:noFill/>
        </p:spPr>
        <p:txBody>
          <a:bodyPr wrap="square" rtlCol="0">
            <a:spAutoFit/>
          </a:bodyPr>
          <a:lstStyle/>
          <a:p>
            <a:pPr algn="ctr"/>
            <a:r>
              <a:rPr kumimoji="1" lang="en-US" altLang="ja-JP" dirty="0"/>
              <a:t>epochs</a:t>
            </a:r>
          </a:p>
        </p:txBody>
      </p:sp>
      <p:sp>
        <p:nvSpPr>
          <p:cNvPr id="2" name="テキスト ボックス 1">
            <a:extLst>
              <a:ext uri="{FF2B5EF4-FFF2-40B4-BE49-F238E27FC236}">
                <a16:creationId xmlns:a16="http://schemas.microsoft.com/office/drawing/2014/main" id="{C27AAD7D-104B-8F1F-B7F5-6E222445C4E1}"/>
              </a:ext>
            </a:extLst>
          </p:cNvPr>
          <p:cNvSpPr txBox="1"/>
          <p:nvPr/>
        </p:nvSpPr>
        <p:spPr>
          <a:xfrm>
            <a:off x="0" y="5213131"/>
            <a:ext cx="4174668" cy="369332"/>
          </a:xfrm>
          <a:prstGeom prst="rect">
            <a:avLst/>
          </a:prstGeom>
          <a:noFill/>
        </p:spPr>
        <p:txBody>
          <a:bodyPr wrap="square" rtlCol="0">
            <a:spAutoFit/>
          </a:bodyPr>
          <a:lstStyle/>
          <a:p>
            <a:r>
              <a:rPr kumimoji="1" lang="ja-JP" altLang="en-US" dirty="0"/>
              <a:t>学習後のパラメータの値 </a:t>
            </a:r>
            <a:r>
              <a:rPr kumimoji="1" lang="en-US" altLang="ja-JP" dirty="0"/>
              <a:t>(3 </a:t>
            </a:r>
            <a:r>
              <a:rPr kumimoji="1" lang="ja-JP" altLang="en-US" dirty="0"/>
              <a:t>回平均</a:t>
            </a:r>
            <a:r>
              <a:rPr kumimoji="1" lang="en-US" altLang="ja-JP" dirty="0"/>
              <a:t>):</a:t>
            </a:r>
            <a:endParaRPr kumimoji="1" lang="ja-JP" altLang="en-US" dirty="0"/>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F4FD7D6D-01F1-569E-4A4E-6192322DC606}"/>
                  </a:ext>
                </a:extLst>
              </p:cNvPr>
              <p:cNvSpPr txBox="1"/>
              <p:nvPr/>
            </p:nvSpPr>
            <p:spPr>
              <a:xfrm>
                <a:off x="365802" y="5578850"/>
                <a:ext cx="41746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pt-BR" altLang="ja-JP" i="1" smtClean="0">
                          <a:latin typeface="Cambria Math" panose="02040503050406030204" pitchFamily="18" charset="0"/>
                        </a:rPr>
                        <m:t>(</m:t>
                      </m:r>
                      <m:r>
                        <a:rPr kumimoji="1" lang="pt-BR" altLang="ja-JP" i="1" smtClean="0">
                          <a:latin typeface="Cambria Math" panose="02040503050406030204" pitchFamily="18" charset="0"/>
                        </a:rPr>
                        <m:t>𝑝</m:t>
                      </m:r>
                      <m:r>
                        <a:rPr kumimoji="1" lang="pt-BR" altLang="ja-JP" i="1" smtClean="0">
                          <a:latin typeface="Cambria Math" panose="02040503050406030204" pitchFamily="18" charset="0"/>
                        </a:rPr>
                        <m:t>, </m:t>
                      </m:r>
                      <m:r>
                        <a:rPr kumimoji="1" lang="pt-BR" altLang="ja-JP" i="1" smtClean="0">
                          <a:latin typeface="Cambria Math" panose="02040503050406030204" pitchFamily="18" charset="0"/>
                        </a:rPr>
                        <m:t>𝑞</m:t>
                      </m:r>
                      <m:r>
                        <a:rPr kumimoji="1" lang="pt-BR" altLang="ja-JP" i="1" smtClean="0">
                          <a:latin typeface="Cambria Math" panose="02040503050406030204" pitchFamily="18" charset="0"/>
                        </a:rPr>
                        <m:t>, </m:t>
                      </m:r>
                      <m:r>
                        <a:rPr kumimoji="1" lang="pt-BR" altLang="ja-JP" i="1">
                          <a:latin typeface="Cambria Math" panose="02040503050406030204" pitchFamily="18" charset="0"/>
                        </a:rPr>
                        <m:t>𝑟</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𝑠</m:t>
                      </m:r>
                      <m:r>
                        <a:rPr kumimoji="1" lang="en-US" altLang="ja-JP" b="0" i="1" smtClean="0">
                          <a:latin typeface="Cambria Math" panose="02040503050406030204" pitchFamily="18" charset="0"/>
                        </a:rPr>
                        <m:t>)= (0.398, 0.217, 0.245, 0.140)</m:t>
                      </m:r>
                    </m:oMath>
                  </m:oMathPara>
                </a14:m>
                <a:endParaRPr kumimoji="1" lang="ja-JP" altLang="en-US" dirty="0"/>
              </a:p>
            </p:txBody>
          </p:sp>
        </mc:Choice>
        <mc:Fallback xmlns="">
          <p:sp>
            <p:nvSpPr>
              <p:cNvPr id="3" name="テキスト ボックス 2">
                <a:extLst>
                  <a:ext uri="{FF2B5EF4-FFF2-40B4-BE49-F238E27FC236}">
                    <a16:creationId xmlns:a16="http://schemas.microsoft.com/office/drawing/2014/main" id="{F4FD7D6D-01F1-569E-4A4E-6192322DC606}"/>
                  </a:ext>
                </a:extLst>
              </p:cNvPr>
              <p:cNvSpPr txBox="1">
                <a:spLocks noRot="1" noChangeAspect="1" noMove="1" noResize="1" noEditPoints="1" noAdjustHandles="1" noChangeArrowheads="1" noChangeShapeType="1" noTextEdit="1"/>
              </p:cNvSpPr>
              <p:nvPr/>
            </p:nvSpPr>
            <p:spPr>
              <a:xfrm>
                <a:off x="365802" y="5578850"/>
                <a:ext cx="4174668" cy="369332"/>
              </a:xfrm>
              <a:prstGeom prst="rect">
                <a:avLst/>
              </a:prstGeom>
              <a:blipFill>
                <a:blip r:embed="rId7"/>
                <a:stretch>
                  <a:fillRect b="-1639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042F1B47-0E24-4288-FA45-10AA621F3EA2}"/>
                  </a:ext>
                </a:extLst>
              </p:cNvPr>
              <p:cNvSpPr txBox="1"/>
              <p:nvPr/>
            </p:nvSpPr>
            <p:spPr>
              <a:xfrm>
                <a:off x="5143469" y="5584038"/>
                <a:ext cx="34130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pt-BR" altLang="ja-JP" i="1" smtClean="0">
                          <a:latin typeface="Cambria Math" panose="02040503050406030204" pitchFamily="18" charset="0"/>
                        </a:rPr>
                        <m:t>(</m:t>
                      </m:r>
                      <m:r>
                        <a:rPr kumimoji="1" lang="pt-BR" altLang="ja-JP" i="1" smtClean="0">
                          <a:latin typeface="Cambria Math" panose="02040503050406030204" pitchFamily="18" charset="0"/>
                        </a:rPr>
                        <m:t>𝑝</m:t>
                      </m:r>
                      <m:r>
                        <a:rPr kumimoji="1" lang="pt-BR" altLang="ja-JP" i="1" smtClean="0">
                          <a:latin typeface="Cambria Math" panose="02040503050406030204" pitchFamily="18" charset="0"/>
                        </a:rPr>
                        <m:t>, </m:t>
                      </m:r>
                      <m:r>
                        <a:rPr kumimoji="1" lang="pt-BR" altLang="ja-JP" i="1" smtClean="0">
                          <a:latin typeface="Cambria Math" panose="02040503050406030204" pitchFamily="18" charset="0"/>
                        </a:rPr>
                        <m:t>𝑞</m:t>
                      </m:r>
                      <m:r>
                        <a:rPr kumimoji="1" lang="en-US" altLang="ja-JP" b="0" i="1" smtClean="0">
                          <a:latin typeface="Cambria Math" panose="02040503050406030204" pitchFamily="18" charset="0"/>
                        </a:rPr>
                        <m:t>)</m:t>
                      </m:r>
                      <m:r>
                        <a:rPr kumimoji="1" lang="pt-BR" altLang="ja-JP" i="1">
                          <a:latin typeface="Cambria Math" panose="02040503050406030204" pitchFamily="18" charset="0"/>
                        </a:rPr>
                        <m:t>= (0.</m:t>
                      </m:r>
                      <m:r>
                        <a:rPr kumimoji="1" lang="en-US" altLang="ja-JP" b="0" i="1" smtClean="0">
                          <a:latin typeface="Cambria Math" panose="02040503050406030204" pitchFamily="18" charset="0"/>
                        </a:rPr>
                        <m:t>607</m:t>
                      </m:r>
                      <m:r>
                        <a:rPr kumimoji="1" lang="pt-BR" altLang="ja-JP" i="1">
                          <a:latin typeface="Cambria Math" panose="02040503050406030204" pitchFamily="18" charset="0"/>
                        </a:rPr>
                        <m:t>, </m:t>
                      </m:r>
                      <m:r>
                        <a:rPr kumimoji="1" lang="en-US" altLang="ja-JP" b="0" i="1" smtClean="0">
                          <a:latin typeface="Cambria Math" panose="02040503050406030204" pitchFamily="18" charset="0"/>
                        </a:rPr>
                        <m:t>0.393</m:t>
                      </m:r>
                      <m:r>
                        <a:rPr kumimoji="1" lang="pt-BR" altLang="ja-JP" i="1">
                          <a:latin typeface="Cambria Math" panose="02040503050406030204" pitchFamily="18" charset="0"/>
                        </a:rPr>
                        <m:t>)</m:t>
                      </m:r>
                    </m:oMath>
                  </m:oMathPara>
                </a14:m>
                <a:endParaRPr kumimoji="1" lang="ja-JP" altLang="en-US" dirty="0"/>
              </a:p>
            </p:txBody>
          </p:sp>
        </mc:Choice>
        <mc:Fallback xmlns="">
          <p:sp>
            <p:nvSpPr>
              <p:cNvPr id="4" name="テキスト ボックス 3">
                <a:extLst>
                  <a:ext uri="{FF2B5EF4-FFF2-40B4-BE49-F238E27FC236}">
                    <a16:creationId xmlns:a16="http://schemas.microsoft.com/office/drawing/2014/main" id="{042F1B47-0E24-4288-FA45-10AA621F3EA2}"/>
                  </a:ext>
                </a:extLst>
              </p:cNvPr>
              <p:cNvSpPr txBox="1">
                <a:spLocks noRot="1" noChangeAspect="1" noMove="1" noResize="1" noEditPoints="1" noAdjustHandles="1" noChangeArrowheads="1" noChangeShapeType="1" noTextEdit="1"/>
              </p:cNvSpPr>
              <p:nvPr/>
            </p:nvSpPr>
            <p:spPr>
              <a:xfrm>
                <a:off x="5143469" y="5584038"/>
                <a:ext cx="3413051" cy="369332"/>
              </a:xfrm>
              <a:prstGeom prst="rect">
                <a:avLst/>
              </a:prstGeom>
              <a:blipFill>
                <a:blip r:embed="rId8"/>
                <a:stretch>
                  <a:fillRect b="-16393"/>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2CC88613-6794-5E30-7A0E-AA62D6B0B87D}"/>
              </a:ext>
            </a:extLst>
          </p:cNvPr>
          <p:cNvSpPr txBox="1"/>
          <p:nvPr/>
        </p:nvSpPr>
        <p:spPr>
          <a:xfrm>
            <a:off x="119742" y="159557"/>
            <a:ext cx="1571196" cy="584775"/>
          </a:xfrm>
          <a:prstGeom prst="rect">
            <a:avLst/>
          </a:prstGeom>
          <a:noFill/>
        </p:spPr>
        <p:txBody>
          <a:bodyPr wrap="square" rtlCol="0">
            <a:spAutoFit/>
          </a:bodyPr>
          <a:lstStyle/>
          <a:p>
            <a:r>
              <a:rPr kumimoji="1" lang="ja-JP" altLang="en-US" sz="3200" dirty="0"/>
              <a:t>考察</a:t>
            </a:r>
          </a:p>
        </p:txBody>
      </p:sp>
      <p:cxnSp>
        <p:nvCxnSpPr>
          <p:cNvPr id="8" name="直線コネクタ 7">
            <a:extLst>
              <a:ext uri="{FF2B5EF4-FFF2-40B4-BE49-F238E27FC236}">
                <a16:creationId xmlns:a16="http://schemas.microsoft.com/office/drawing/2014/main" id="{BE645EDE-E42B-4325-15D7-1248562B41DF}"/>
              </a:ext>
            </a:extLst>
          </p:cNvPr>
          <p:cNvCxnSpPr>
            <a:cxnSpLocks/>
          </p:cNvCxnSpPr>
          <p:nvPr/>
        </p:nvCxnSpPr>
        <p:spPr>
          <a:xfrm>
            <a:off x="486352" y="3747493"/>
            <a:ext cx="4069279" cy="0"/>
          </a:xfrm>
          <a:prstGeom prst="line">
            <a:avLst/>
          </a:prstGeom>
          <a:ln>
            <a:solidFill>
              <a:schemeClr val="accent6">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9" name="図 8">
            <a:extLst>
              <a:ext uri="{FF2B5EF4-FFF2-40B4-BE49-F238E27FC236}">
                <a16:creationId xmlns:a16="http://schemas.microsoft.com/office/drawing/2014/main" id="{3D8BEA27-18DD-9DE1-E56A-78CB0200D768}"/>
              </a:ext>
            </a:extLst>
          </p:cNvPr>
          <p:cNvPicPr>
            <a:picLocks noChangeAspect="1"/>
          </p:cNvPicPr>
          <p:nvPr/>
        </p:nvPicPr>
        <p:blipFill>
          <a:blip r:embed="rId4">
            <a:extLst>
              <a:ext uri="{28A0092B-C50C-407E-A947-70E740481C1C}">
                <a14:useLocalDpi xmlns:a14="http://schemas.microsoft.com/office/drawing/2010/main" val="0"/>
              </a:ext>
            </a:extLst>
          </a:blip>
          <a:srcRect l="12950" t="12800" r="80427" b="71378"/>
          <a:stretch/>
        </p:blipFill>
        <p:spPr>
          <a:xfrm>
            <a:off x="656216" y="2382312"/>
            <a:ext cx="588258" cy="843243"/>
          </a:xfrm>
          <a:prstGeom prst="rect">
            <a:avLst/>
          </a:prstGeom>
        </p:spPr>
      </p:pic>
      <p:pic>
        <p:nvPicPr>
          <p:cNvPr id="13" name="図 12">
            <a:extLst>
              <a:ext uri="{FF2B5EF4-FFF2-40B4-BE49-F238E27FC236}">
                <a16:creationId xmlns:a16="http://schemas.microsoft.com/office/drawing/2014/main" id="{6DC06F34-9C6E-C2D9-F20E-3EF934E41012}"/>
              </a:ext>
            </a:extLst>
          </p:cNvPr>
          <p:cNvPicPr>
            <a:picLocks noChangeAspect="1"/>
          </p:cNvPicPr>
          <p:nvPr/>
        </p:nvPicPr>
        <p:blipFill>
          <a:blip r:embed="rId3">
            <a:extLst>
              <a:ext uri="{28A0092B-C50C-407E-A947-70E740481C1C}">
                <a14:useLocalDpi xmlns:a14="http://schemas.microsoft.com/office/drawing/2010/main" val="0"/>
              </a:ext>
            </a:extLst>
          </a:blip>
          <a:srcRect l="13080" t="13053" r="80536" b="78419"/>
          <a:stretch/>
        </p:blipFill>
        <p:spPr>
          <a:xfrm>
            <a:off x="5062654" y="2382311"/>
            <a:ext cx="668166" cy="535550"/>
          </a:xfrm>
          <a:prstGeom prst="rect">
            <a:avLst/>
          </a:prstGeom>
        </p:spPr>
      </p:pic>
    </p:spTree>
    <p:extLst>
      <p:ext uri="{BB962C8B-B14F-4D97-AF65-F5344CB8AC3E}">
        <p14:creationId xmlns:p14="http://schemas.microsoft.com/office/powerpoint/2010/main" val="1733237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rgbClr val="F4B54B"/>
                </a:solidFill>
              </a:rPr>
              <a:t>はじめに</a:t>
            </a:r>
            <a:endParaRPr lang="en-US" altLang="ja-JP" sz="2400" dirty="0">
              <a:solidFill>
                <a:srgbClr val="F4B54B"/>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chemeClr val="tx1">
                    <a:lumMod val="95000"/>
                  </a:schemeClr>
                </a:solidFill>
              </a:rPr>
              <a:t>提案手法</a:t>
            </a:r>
            <a:endParaRPr lang="en-US" altLang="ja-JP" sz="2400" dirty="0">
              <a:solidFill>
                <a:schemeClr val="tx1">
                  <a:lumMod val="95000"/>
                </a:schemeClr>
              </a:solidFill>
            </a:endParaRPr>
          </a:p>
          <a:p>
            <a:r>
              <a:rPr lang="ja-JP" altLang="en-US" sz="2400" dirty="0"/>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まとめと今後の展望</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3</a:t>
            </a:fld>
            <a:endParaRPr kumimoji="1" lang="ja-JP" altLang="en-US" dirty="0"/>
          </a:p>
        </p:txBody>
      </p:sp>
    </p:spTree>
    <p:extLst>
      <p:ext uri="{BB962C8B-B14F-4D97-AF65-F5344CB8AC3E}">
        <p14:creationId xmlns:p14="http://schemas.microsoft.com/office/powerpoint/2010/main" val="4199061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D31AC-2F1E-6E37-2CF5-BB502CF7B8D8}"/>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B4F0259A-2E57-2CA7-7C6B-FC317341350D}"/>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2: </a:t>
            </a:r>
            <a:r>
              <a:rPr lang="ja-JP" altLang="en-US" sz="3200" b="1" dirty="0">
                <a:latin typeface="+mn-ea"/>
              </a:rPr>
              <a:t>学習曲線 </a:t>
            </a:r>
            <a:r>
              <a:rPr lang="en-US" altLang="ja-JP" sz="3200" b="1" dirty="0">
                <a:latin typeface="+mn-ea"/>
              </a:rPr>
              <a:t>(</a:t>
            </a:r>
            <a:r>
              <a:rPr lang="ja-JP" altLang="en-US" sz="3200" b="1" dirty="0">
                <a:latin typeface="+mn-ea"/>
              </a:rPr>
              <a:t>重みパラメータ</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6E011F68-8FA1-D15E-649F-69B8D1B2CF72}"/>
              </a:ext>
            </a:extLst>
          </p:cNvPr>
          <p:cNvSpPr>
            <a:spLocks noGrp="1"/>
          </p:cNvSpPr>
          <p:nvPr>
            <p:ph type="sldNum" sz="quarter" idx="12"/>
          </p:nvPr>
        </p:nvSpPr>
        <p:spPr/>
        <p:txBody>
          <a:bodyPr/>
          <a:lstStyle/>
          <a:p>
            <a:fld id="{84E5AB44-6C43-4864-84E5-D75B94A07FCF}" type="slidenum">
              <a:rPr kumimoji="1" lang="ja-JP" altLang="en-US" smtClean="0"/>
              <a:t>30</a:t>
            </a:fld>
            <a:endParaRPr kumimoji="1" lang="ja-JP" altLang="en-US"/>
          </a:p>
        </p:txBody>
      </p:sp>
      <p:grpSp>
        <p:nvGrpSpPr>
          <p:cNvPr id="17" name="グループ化 16">
            <a:extLst>
              <a:ext uri="{FF2B5EF4-FFF2-40B4-BE49-F238E27FC236}">
                <a16:creationId xmlns:a16="http://schemas.microsoft.com/office/drawing/2014/main" id="{2AD075B3-446E-0B7A-7289-77699186B924}"/>
              </a:ext>
            </a:extLst>
          </p:cNvPr>
          <p:cNvGrpSpPr/>
          <p:nvPr/>
        </p:nvGrpSpPr>
        <p:grpSpPr>
          <a:xfrm>
            <a:off x="340467" y="2335648"/>
            <a:ext cx="8596509" cy="2436377"/>
            <a:chOff x="-239210" y="2693000"/>
            <a:chExt cx="8596509" cy="2436377"/>
          </a:xfrm>
        </p:grpSpPr>
        <p:pic>
          <p:nvPicPr>
            <p:cNvPr id="11" name="図 10">
              <a:extLst>
                <a:ext uri="{FF2B5EF4-FFF2-40B4-BE49-F238E27FC236}">
                  <a16:creationId xmlns:a16="http://schemas.microsoft.com/office/drawing/2014/main" id="{665A3CAD-46B1-ACB8-9F4A-63193D67C0D6}"/>
                </a:ext>
              </a:extLst>
            </p:cNvPr>
            <p:cNvPicPr>
              <a:picLocks noChangeAspect="1"/>
            </p:cNvPicPr>
            <p:nvPr/>
          </p:nvPicPr>
          <p:blipFill>
            <a:blip r:embed="rId3">
              <a:extLst>
                <a:ext uri="{28A0092B-C50C-407E-A947-70E740481C1C}">
                  <a14:useLocalDpi xmlns:a14="http://schemas.microsoft.com/office/drawing/2010/main" val="0"/>
                </a:ext>
              </a:extLst>
            </a:blip>
            <a:srcRect l="5377" t="11485" r="8826" b="6666"/>
            <a:stretch/>
          </p:blipFill>
          <p:spPr>
            <a:xfrm>
              <a:off x="4100811" y="2693000"/>
              <a:ext cx="4256488" cy="2436377"/>
            </a:xfrm>
            <a:prstGeom prst="rect">
              <a:avLst/>
            </a:prstGeom>
          </p:spPr>
        </p:pic>
        <p:pic>
          <p:nvPicPr>
            <p:cNvPr id="12" name="図 11">
              <a:extLst>
                <a:ext uri="{FF2B5EF4-FFF2-40B4-BE49-F238E27FC236}">
                  <a16:creationId xmlns:a16="http://schemas.microsoft.com/office/drawing/2014/main" id="{3973F931-1F3C-44CD-8967-CC2A137B66FD}"/>
                </a:ext>
              </a:extLst>
            </p:cNvPr>
            <p:cNvPicPr>
              <a:picLocks noChangeAspect="1"/>
            </p:cNvPicPr>
            <p:nvPr/>
          </p:nvPicPr>
          <p:blipFill>
            <a:blip r:embed="rId4">
              <a:extLst>
                <a:ext uri="{28A0092B-C50C-407E-A947-70E740481C1C}">
                  <a14:useLocalDpi xmlns:a14="http://schemas.microsoft.com/office/drawing/2010/main" val="0"/>
                </a:ext>
              </a:extLst>
            </a:blip>
            <a:srcRect l="5122" t="10864" r="7920" b="5716"/>
            <a:stretch/>
          </p:blipFill>
          <p:spPr>
            <a:xfrm>
              <a:off x="-239210" y="2693366"/>
              <a:ext cx="4231533" cy="2435643"/>
            </a:xfrm>
            <a:prstGeom prst="rect">
              <a:avLst/>
            </a:prstGeom>
          </p:spPr>
        </p:pic>
      </p:grpSp>
      <mc:AlternateContent xmlns:mc="http://schemas.openxmlformats.org/markup-compatibility/2006">
        <mc:Choice xmlns:a14="http://schemas.microsoft.com/office/drawing/2010/main" Requires="a14">
          <p:sp>
            <p:nvSpPr>
              <p:cNvPr id="19" name="テキスト ボックス 18">
                <a:extLst>
                  <a:ext uri="{FF2B5EF4-FFF2-40B4-BE49-F238E27FC236}">
                    <a16:creationId xmlns:a16="http://schemas.microsoft.com/office/drawing/2014/main" id="{DE4C7276-192C-2227-D10F-41908E646691}"/>
                  </a:ext>
                </a:extLst>
              </p:cNvPr>
              <p:cNvSpPr txBox="1"/>
              <p:nvPr/>
            </p:nvSpPr>
            <p:spPr>
              <a:xfrm>
                <a:off x="-15764" y="1870105"/>
                <a:ext cx="4696252" cy="369332"/>
              </a:xfrm>
              <a:prstGeom prst="rect">
                <a:avLst/>
              </a:prstGeom>
              <a:noFill/>
            </p:spPr>
            <p:txBody>
              <a:bodyPr wrap="square">
                <a:spAutoFit/>
              </a:bodyPr>
              <a:lstStyle/>
              <a:p>
                <a:pPr algn="l"/>
                <a:r>
                  <a:rPr kumimoji="1" lang="ja-JP" altLang="en-US" sz="1800" b="1" dirty="0"/>
                  <a:t>① 提案手法 </a:t>
                </a:r>
                <a:r>
                  <a:rPr kumimoji="1" lang="en-US" altLang="ja-JP" b="1" dirty="0"/>
                  <a:t>2 </a:t>
                </a:r>
                <a:r>
                  <a:rPr kumimoji="1" lang="en-US" altLang="ja-JP" sz="1800" b="1" dirty="0"/>
                  <a:t>(</a:t>
                </a:r>
                <a14:m>
                  <m:oMath xmlns:m="http://schemas.openxmlformats.org/officeDocument/2006/math">
                    <m:r>
                      <a:rPr kumimoji="1" lang="ja-JP" altLang="en-US" sz="1800" b="1" i="1" smtClean="0">
                        <a:latin typeface="Cambria Math" panose="02040503050406030204" pitchFamily="18" charset="0"/>
                      </a:rPr>
                      <m:t>𝜶</m:t>
                    </m:r>
                    <m:r>
                      <a:rPr kumimoji="1" lang="en-US" altLang="ja-JP" sz="1800" b="1" i="1" smtClean="0">
                        <a:latin typeface="Cambria Math" panose="02040503050406030204" pitchFamily="18" charset="0"/>
                      </a:rPr>
                      <m:t>=</m:t>
                    </m:r>
                    <m:r>
                      <a:rPr kumimoji="1" lang="en-US" altLang="ja-JP" sz="1800" b="1" i="1" smtClean="0">
                        <a:latin typeface="Cambria Math" panose="02040503050406030204" pitchFamily="18" charset="0"/>
                      </a:rPr>
                      <m:t>𝟓</m:t>
                    </m:r>
                  </m:oMath>
                </a14:m>
                <a:r>
                  <a:rPr kumimoji="1" lang="en-US" altLang="ja-JP" sz="1800" b="1" dirty="0"/>
                  <a:t>)</a:t>
                </a:r>
                <a:endParaRPr kumimoji="1" lang="ja-JP" altLang="en-US" sz="1800" b="1" dirty="0"/>
              </a:p>
            </p:txBody>
          </p:sp>
        </mc:Choice>
        <mc:Fallback>
          <p:sp>
            <p:nvSpPr>
              <p:cNvPr id="19" name="テキスト ボックス 18">
                <a:extLst>
                  <a:ext uri="{FF2B5EF4-FFF2-40B4-BE49-F238E27FC236}">
                    <a16:creationId xmlns:a16="http://schemas.microsoft.com/office/drawing/2014/main" id="{DE4C7276-192C-2227-D10F-41908E646691}"/>
                  </a:ext>
                </a:extLst>
              </p:cNvPr>
              <p:cNvSpPr txBox="1">
                <a:spLocks noRot="1" noChangeAspect="1" noMove="1" noResize="1" noEditPoints="1" noAdjustHandles="1" noChangeArrowheads="1" noChangeShapeType="1" noTextEdit="1"/>
              </p:cNvSpPr>
              <p:nvPr/>
            </p:nvSpPr>
            <p:spPr>
              <a:xfrm>
                <a:off x="-15764" y="1870105"/>
                <a:ext cx="4696252" cy="369332"/>
              </a:xfrm>
              <a:prstGeom prst="rect">
                <a:avLst/>
              </a:prstGeom>
              <a:blipFill>
                <a:blip r:embed="rId5"/>
                <a:stretch>
                  <a:fillRect l="-1038" t="-13333" b="-26667"/>
                </a:stretch>
              </a:blipFill>
            </p:spPr>
            <p:txBody>
              <a:bodyPr/>
              <a:lstStyle/>
              <a:p>
                <a:r>
                  <a:rPr lang="ja-JP" altLang="en-US">
                    <a:noFill/>
                  </a:rPr>
                  <a:t> </a:t>
                </a:r>
              </a:p>
            </p:txBody>
          </p:sp>
        </mc:Fallback>
      </mc:AlternateContent>
      <p:sp>
        <p:nvSpPr>
          <p:cNvPr id="21" name="テキスト ボックス 20">
            <a:extLst>
              <a:ext uri="{FF2B5EF4-FFF2-40B4-BE49-F238E27FC236}">
                <a16:creationId xmlns:a16="http://schemas.microsoft.com/office/drawing/2014/main" id="{3A40FD68-8EF0-BEC4-CC73-2CB41001098A}"/>
              </a:ext>
            </a:extLst>
          </p:cNvPr>
          <p:cNvSpPr txBox="1"/>
          <p:nvPr/>
        </p:nvSpPr>
        <p:spPr>
          <a:xfrm>
            <a:off x="4540470" y="1916508"/>
            <a:ext cx="4603530" cy="369332"/>
          </a:xfrm>
          <a:prstGeom prst="rect">
            <a:avLst/>
          </a:prstGeom>
          <a:noFill/>
        </p:spPr>
        <p:txBody>
          <a:bodyPr wrap="square">
            <a:spAutoFit/>
          </a:bodyPr>
          <a:lstStyle/>
          <a:p>
            <a:pPr algn="l"/>
            <a:r>
              <a:rPr kumimoji="1" lang="ja-JP" altLang="en-US" sz="1800" b="1" dirty="0"/>
              <a:t>② 従来手法 </a:t>
            </a:r>
            <a:r>
              <a:rPr kumimoji="1" lang="en-US" altLang="ja-JP" sz="1800" b="1" dirty="0"/>
              <a:t>(CAP)</a:t>
            </a:r>
            <a:endParaRPr kumimoji="1" lang="ja-JP" altLang="en-US" sz="1800" b="1" dirty="0"/>
          </a:p>
        </p:txBody>
      </p:sp>
      <p:sp>
        <p:nvSpPr>
          <p:cNvPr id="22" name="テキスト ボックス 21">
            <a:extLst>
              <a:ext uri="{FF2B5EF4-FFF2-40B4-BE49-F238E27FC236}">
                <a16:creationId xmlns:a16="http://schemas.microsoft.com/office/drawing/2014/main" id="{B0F11DC1-B0BF-B8B1-449E-27EA36CDB970}"/>
              </a:ext>
            </a:extLst>
          </p:cNvPr>
          <p:cNvSpPr txBox="1"/>
          <p:nvPr/>
        </p:nvSpPr>
        <p:spPr>
          <a:xfrm>
            <a:off x="1481959" y="4700924"/>
            <a:ext cx="1891862" cy="369332"/>
          </a:xfrm>
          <a:prstGeom prst="rect">
            <a:avLst/>
          </a:prstGeom>
          <a:noFill/>
        </p:spPr>
        <p:txBody>
          <a:bodyPr wrap="square" rtlCol="0">
            <a:spAutoFit/>
          </a:bodyPr>
          <a:lstStyle/>
          <a:p>
            <a:pPr algn="ctr"/>
            <a:r>
              <a:rPr kumimoji="1" lang="en-US" altLang="ja-JP" dirty="0"/>
              <a:t>epochs</a:t>
            </a:r>
          </a:p>
        </p:txBody>
      </p:sp>
      <p:sp>
        <p:nvSpPr>
          <p:cNvPr id="23" name="テキスト ボックス 22">
            <a:extLst>
              <a:ext uri="{FF2B5EF4-FFF2-40B4-BE49-F238E27FC236}">
                <a16:creationId xmlns:a16="http://schemas.microsoft.com/office/drawing/2014/main" id="{A574A884-C167-2E63-E214-A63090B2A804}"/>
              </a:ext>
            </a:extLst>
          </p:cNvPr>
          <p:cNvSpPr txBox="1"/>
          <p:nvPr/>
        </p:nvSpPr>
        <p:spPr>
          <a:xfrm>
            <a:off x="5904064" y="4691399"/>
            <a:ext cx="1891862" cy="369332"/>
          </a:xfrm>
          <a:prstGeom prst="rect">
            <a:avLst/>
          </a:prstGeom>
          <a:noFill/>
        </p:spPr>
        <p:txBody>
          <a:bodyPr wrap="square" rtlCol="0">
            <a:spAutoFit/>
          </a:bodyPr>
          <a:lstStyle/>
          <a:p>
            <a:pPr algn="ctr"/>
            <a:r>
              <a:rPr kumimoji="1" lang="en-US" altLang="ja-JP" dirty="0"/>
              <a:t>epochs</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36159194-F36D-0E3B-ABAB-8DFDB3CEE6D0}"/>
                  </a:ext>
                </a:extLst>
              </p:cNvPr>
              <p:cNvSpPr txBox="1"/>
              <p:nvPr/>
            </p:nvSpPr>
            <p:spPr>
              <a:xfrm>
                <a:off x="365802" y="5578850"/>
                <a:ext cx="41746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pt-BR" altLang="ja-JP" i="1" smtClean="0">
                          <a:latin typeface="Cambria Math" panose="02040503050406030204" pitchFamily="18" charset="0"/>
                        </a:rPr>
                        <m:t>(</m:t>
                      </m:r>
                      <m:r>
                        <a:rPr kumimoji="1" lang="pt-BR" altLang="ja-JP" i="1" smtClean="0">
                          <a:latin typeface="Cambria Math" panose="02040503050406030204" pitchFamily="18" charset="0"/>
                        </a:rPr>
                        <m:t>𝑝</m:t>
                      </m:r>
                      <m:r>
                        <a:rPr kumimoji="1" lang="pt-BR" altLang="ja-JP" i="1" smtClean="0">
                          <a:latin typeface="Cambria Math" panose="02040503050406030204" pitchFamily="18" charset="0"/>
                        </a:rPr>
                        <m:t>, </m:t>
                      </m:r>
                      <m:r>
                        <a:rPr kumimoji="1" lang="pt-BR" altLang="ja-JP" i="1" smtClean="0">
                          <a:latin typeface="Cambria Math" panose="02040503050406030204" pitchFamily="18" charset="0"/>
                        </a:rPr>
                        <m:t>𝑞</m:t>
                      </m:r>
                      <m:r>
                        <a:rPr kumimoji="1" lang="en-US" altLang="ja-JP" b="0" i="1" smtClean="0">
                          <a:latin typeface="Cambria Math" panose="02040503050406030204" pitchFamily="18" charset="0"/>
                        </a:rPr>
                        <m:t>)= (0.362, </m:t>
                      </m:r>
                      <m:r>
                        <a:rPr kumimoji="1" lang="pt-BR" altLang="ja-JP" i="1">
                          <a:latin typeface="Cambria Math" panose="02040503050406030204" pitchFamily="18" charset="0"/>
                        </a:rPr>
                        <m:t>0</m:t>
                      </m:r>
                      <m:r>
                        <a:rPr kumimoji="1" lang="en-US" altLang="ja-JP" b="0" i="1" smtClean="0">
                          <a:latin typeface="Cambria Math" panose="02040503050406030204" pitchFamily="18" charset="0"/>
                        </a:rPr>
                        <m:t>.638)</m:t>
                      </m:r>
                    </m:oMath>
                  </m:oMathPara>
                </a14:m>
                <a:endParaRPr kumimoji="1" lang="ja-JP" altLang="en-US" dirty="0"/>
              </a:p>
            </p:txBody>
          </p:sp>
        </mc:Choice>
        <mc:Fallback xmlns="">
          <p:sp>
            <p:nvSpPr>
              <p:cNvPr id="3" name="テキスト ボックス 2">
                <a:extLst>
                  <a:ext uri="{FF2B5EF4-FFF2-40B4-BE49-F238E27FC236}">
                    <a16:creationId xmlns:a16="http://schemas.microsoft.com/office/drawing/2014/main" id="{36159194-F36D-0E3B-ABAB-8DFDB3CEE6D0}"/>
                  </a:ext>
                </a:extLst>
              </p:cNvPr>
              <p:cNvSpPr txBox="1">
                <a:spLocks noRot="1" noChangeAspect="1" noMove="1" noResize="1" noEditPoints="1" noAdjustHandles="1" noChangeArrowheads="1" noChangeShapeType="1" noTextEdit="1"/>
              </p:cNvSpPr>
              <p:nvPr/>
            </p:nvSpPr>
            <p:spPr>
              <a:xfrm>
                <a:off x="365802" y="5578850"/>
                <a:ext cx="4174668" cy="369332"/>
              </a:xfrm>
              <a:prstGeom prst="rect">
                <a:avLst/>
              </a:prstGeom>
              <a:blipFill>
                <a:blip r:embed="rId7"/>
                <a:stretch>
                  <a:fillRect b="-1639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22460F1E-91A9-14DD-E0DA-4DC04E778139}"/>
                  </a:ext>
                </a:extLst>
              </p:cNvPr>
              <p:cNvSpPr txBox="1"/>
              <p:nvPr/>
            </p:nvSpPr>
            <p:spPr>
              <a:xfrm>
                <a:off x="5143469" y="5584038"/>
                <a:ext cx="34130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pt-BR" altLang="ja-JP" i="1" smtClean="0">
                          <a:latin typeface="Cambria Math" panose="02040503050406030204" pitchFamily="18" charset="0"/>
                        </a:rPr>
                        <m:t>(</m:t>
                      </m:r>
                      <m:r>
                        <a:rPr kumimoji="1" lang="pt-BR" altLang="ja-JP" i="1" smtClean="0">
                          <a:latin typeface="Cambria Math" panose="02040503050406030204" pitchFamily="18" charset="0"/>
                        </a:rPr>
                        <m:t>𝑝</m:t>
                      </m:r>
                      <m:r>
                        <a:rPr kumimoji="1" lang="pt-BR" altLang="ja-JP" i="1" smtClean="0">
                          <a:latin typeface="Cambria Math" panose="02040503050406030204" pitchFamily="18" charset="0"/>
                        </a:rPr>
                        <m:t>, </m:t>
                      </m:r>
                      <m:r>
                        <a:rPr kumimoji="1" lang="pt-BR" altLang="ja-JP" i="1" smtClean="0">
                          <a:latin typeface="Cambria Math" panose="02040503050406030204" pitchFamily="18" charset="0"/>
                        </a:rPr>
                        <m:t>𝑞</m:t>
                      </m:r>
                      <m:r>
                        <a:rPr kumimoji="1" lang="en-US" altLang="ja-JP" b="0" i="1" smtClean="0">
                          <a:latin typeface="Cambria Math" panose="02040503050406030204" pitchFamily="18" charset="0"/>
                        </a:rPr>
                        <m:t>)</m:t>
                      </m:r>
                      <m:r>
                        <a:rPr kumimoji="1" lang="pt-BR" altLang="ja-JP" i="1">
                          <a:latin typeface="Cambria Math" panose="02040503050406030204" pitchFamily="18" charset="0"/>
                        </a:rPr>
                        <m:t>= (0.</m:t>
                      </m:r>
                      <m:r>
                        <a:rPr kumimoji="1" lang="en-US" altLang="ja-JP" b="0" i="1" smtClean="0">
                          <a:latin typeface="Cambria Math" panose="02040503050406030204" pitchFamily="18" charset="0"/>
                        </a:rPr>
                        <m:t>607</m:t>
                      </m:r>
                      <m:r>
                        <a:rPr kumimoji="1" lang="pt-BR" altLang="ja-JP" i="1">
                          <a:latin typeface="Cambria Math" panose="02040503050406030204" pitchFamily="18" charset="0"/>
                        </a:rPr>
                        <m:t>, </m:t>
                      </m:r>
                      <m:r>
                        <a:rPr kumimoji="1" lang="en-US" altLang="ja-JP" b="0" i="1" smtClean="0">
                          <a:latin typeface="Cambria Math" panose="02040503050406030204" pitchFamily="18" charset="0"/>
                        </a:rPr>
                        <m:t>0.393</m:t>
                      </m:r>
                      <m:r>
                        <a:rPr kumimoji="1" lang="pt-BR" altLang="ja-JP" i="1">
                          <a:latin typeface="Cambria Math" panose="02040503050406030204" pitchFamily="18" charset="0"/>
                        </a:rPr>
                        <m:t>)</m:t>
                      </m:r>
                    </m:oMath>
                  </m:oMathPara>
                </a14:m>
                <a:endParaRPr kumimoji="1" lang="ja-JP" altLang="en-US" dirty="0"/>
              </a:p>
            </p:txBody>
          </p:sp>
        </mc:Choice>
        <mc:Fallback xmlns="">
          <p:sp>
            <p:nvSpPr>
              <p:cNvPr id="4" name="テキスト ボックス 3">
                <a:extLst>
                  <a:ext uri="{FF2B5EF4-FFF2-40B4-BE49-F238E27FC236}">
                    <a16:creationId xmlns:a16="http://schemas.microsoft.com/office/drawing/2014/main" id="{22460F1E-91A9-14DD-E0DA-4DC04E778139}"/>
                  </a:ext>
                </a:extLst>
              </p:cNvPr>
              <p:cNvSpPr txBox="1">
                <a:spLocks noRot="1" noChangeAspect="1" noMove="1" noResize="1" noEditPoints="1" noAdjustHandles="1" noChangeArrowheads="1" noChangeShapeType="1" noTextEdit="1"/>
              </p:cNvSpPr>
              <p:nvPr/>
            </p:nvSpPr>
            <p:spPr>
              <a:xfrm>
                <a:off x="5143469" y="5584038"/>
                <a:ext cx="3413051" cy="369332"/>
              </a:xfrm>
              <a:prstGeom prst="rect">
                <a:avLst/>
              </a:prstGeom>
              <a:blipFill>
                <a:blip r:embed="rId8"/>
                <a:stretch>
                  <a:fillRect b="-16393"/>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39027B14-76E3-8577-0C38-8A0628D70569}"/>
              </a:ext>
            </a:extLst>
          </p:cNvPr>
          <p:cNvSpPr txBox="1"/>
          <p:nvPr/>
        </p:nvSpPr>
        <p:spPr>
          <a:xfrm>
            <a:off x="119742" y="159557"/>
            <a:ext cx="1571196" cy="584775"/>
          </a:xfrm>
          <a:prstGeom prst="rect">
            <a:avLst/>
          </a:prstGeom>
          <a:noFill/>
        </p:spPr>
        <p:txBody>
          <a:bodyPr wrap="square" rtlCol="0">
            <a:spAutoFit/>
          </a:bodyPr>
          <a:lstStyle/>
          <a:p>
            <a:r>
              <a:rPr kumimoji="1" lang="ja-JP" altLang="en-US" sz="3200" dirty="0"/>
              <a:t>考察</a:t>
            </a:r>
          </a:p>
        </p:txBody>
      </p:sp>
      <p:sp>
        <p:nvSpPr>
          <p:cNvPr id="6" name="テキスト ボックス 5">
            <a:extLst>
              <a:ext uri="{FF2B5EF4-FFF2-40B4-BE49-F238E27FC236}">
                <a16:creationId xmlns:a16="http://schemas.microsoft.com/office/drawing/2014/main" id="{1FC06202-CA6A-A254-9AD0-2771D951C239}"/>
              </a:ext>
            </a:extLst>
          </p:cNvPr>
          <p:cNvSpPr txBox="1"/>
          <p:nvPr/>
        </p:nvSpPr>
        <p:spPr>
          <a:xfrm>
            <a:off x="0" y="5213131"/>
            <a:ext cx="4174668" cy="369332"/>
          </a:xfrm>
          <a:prstGeom prst="rect">
            <a:avLst/>
          </a:prstGeom>
          <a:noFill/>
        </p:spPr>
        <p:txBody>
          <a:bodyPr wrap="square" rtlCol="0">
            <a:spAutoFit/>
          </a:bodyPr>
          <a:lstStyle/>
          <a:p>
            <a:r>
              <a:rPr kumimoji="1" lang="ja-JP" altLang="en-US" dirty="0"/>
              <a:t>学習後のパラメータの値 </a:t>
            </a:r>
            <a:r>
              <a:rPr kumimoji="1" lang="en-US" altLang="ja-JP" dirty="0"/>
              <a:t>(3 </a:t>
            </a:r>
            <a:r>
              <a:rPr kumimoji="1" lang="ja-JP" altLang="en-US" dirty="0"/>
              <a:t>回平均</a:t>
            </a:r>
            <a:r>
              <a:rPr kumimoji="1" lang="en-US" altLang="ja-JP" dirty="0"/>
              <a:t>):</a:t>
            </a:r>
            <a:endParaRPr kumimoji="1" lang="ja-JP" altLang="en-US" dirty="0"/>
          </a:p>
        </p:txBody>
      </p:sp>
      <p:pic>
        <p:nvPicPr>
          <p:cNvPr id="8" name="図 7">
            <a:extLst>
              <a:ext uri="{FF2B5EF4-FFF2-40B4-BE49-F238E27FC236}">
                <a16:creationId xmlns:a16="http://schemas.microsoft.com/office/drawing/2014/main" id="{2FCD1AB2-FA05-FD0A-FBDE-E1727B74FCA5}"/>
              </a:ext>
            </a:extLst>
          </p:cNvPr>
          <p:cNvPicPr>
            <a:picLocks noChangeAspect="1"/>
          </p:cNvPicPr>
          <p:nvPr/>
        </p:nvPicPr>
        <p:blipFill>
          <a:blip r:embed="rId3">
            <a:extLst>
              <a:ext uri="{28A0092B-C50C-407E-A947-70E740481C1C}">
                <a14:useLocalDpi xmlns:a14="http://schemas.microsoft.com/office/drawing/2010/main" val="0"/>
              </a:ext>
            </a:extLst>
          </a:blip>
          <a:srcRect l="13080" t="13053" r="80536" b="78419"/>
          <a:stretch/>
        </p:blipFill>
        <p:spPr>
          <a:xfrm>
            <a:off x="5062654" y="2382311"/>
            <a:ext cx="668166" cy="535550"/>
          </a:xfrm>
          <a:prstGeom prst="rect">
            <a:avLst/>
          </a:prstGeom>
        </p:spPr>
      </p:pic>
      <p:pic>
        <p:nvPicPr>
          <p:cNvPr id="9" name="図 8">
            <a:extLst>
              <a:ext uri="{FF2B5EF4-FFF2-40B4-BE49-F238E27FC236}">
                <a16:creationId xmlns:a16="http://schemas.microsoft.com/office/drawing/2014/main" id="{65F02562-74B7-E6D8-3E29-B9062B399AF2}"/>
              </a:ext>
            </a:extLst>
          </p:cNvPr>
          <p:cNvPicPr>
            <a:picLocks noChangeAspect="1"/>
          </p:cNvPicPr>
          <p:nvPr/>
        </p:nvPicPr>
        <p:blipFill>
          <a:blip r:embed="rId3">
            <a:extLst>
              <a:ext uri="{28A0092B-C50C-407E-A947-70E740481C1C}">
                <a14:useLocalDpi xmlns:a14="http://schemas.microsoft.com/office/drawing/2010/main" val="0"/>
              </a:ext>
            </a:extLst>
          </a:blip>
          <a:srcRect l="13080" t="13053" r="80536" b="78419"/>
          <a:stretch/>
        </p:blipFill>
        <p:spPr>
          <a:xfrm>
            <a:off x="723568" y="2382311"/>
            <a:ext cx="668166" cy="535550"/>
          </a:xfrm>
          <a:prstGeom prst="rect">
            <a:avLst/>
          </a:prstGeom>
        </p:spPr>
      </p:pic>
    </p:spTree>
    <p:extLst>
      <p:ext uri="{BB962C8B-B14F-4D97-AF65-F5344CB8AC3E}">
        <p14:creationId xmlns:p14="http://schemas.microsoft.com/office/powerpoint/2010/main" val="16366145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65A5E-2C2D-6ED0-7EF5-33344BF8562B}"/>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A8F63B05-F23E-A16A-0202-9BDE14D84118}"/>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2: </a:t>
            </a:r>
            <a:r>
              <a:rPr lang="ja-JP" altLang="en-US" sz="3200" b="1" dirty="0">
                <a:latin typeface="+mn-ea"/>
              </a:rPr>
              <a:t>推論時のアテンションの変化</a:t>
            </a:r>
            <a:endParaRPr lang="en-US" altLang="ja-JP"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505FBB90-121A-5E6C-33ED-20462CCED03B}"/>
              </a:ext>
            </a:extLst>
          </p:cNvPr>
          <p:cNvSpPr>
            <a:spLocks noGrp="1"/>
          </p:cNvSpPr>
          <p:nvPr>
            <p:ph type="sldNum" sz="quarter" idx="12"/>
          </p:nvPr>
        </p:nvSpPr>
        <p:spPr>
          <a:xfrm>
            <a:off x="7536151" y="220893"/>
            <a:ext cx="1186347" cy="365125"/>
          </a:xfrm>
        </p:spPr>
        <p:txBody>
          <a:bodyPr/>
          <a:lstStyle/>
          <a:p>
            <a:fld id="{84E5AB44-6C43-4864-84E5-D75B94A07FCF}" type="slidenum">
              <a:rPr kumimoji="1" lang="ja-JP" altLang="en-US" smtClean="0"/>
              <a:t>31</a:t>
            </a:fld>
            <a:endParaRPr kumimoji="1" lang="ja-JP" altLang="en-US" dirty="0"/>
          </a:p>
        </p:txBody>
      </p:sp>
      <p:pic>
        <p:nvPicPr>
          <p:cNvPr id="11" name="図 10">
            <a:extLst>
              <a:ext uri="{FF2B5EF4-FFF2-40B4-BE49-F238E27FC236}">
                <a16:creationId xmlns:a16="http://schemas.microsoft.com/office/drawing/2014/main" id="{50B5422E-5A10-03B0-409F-F2B563F27E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293" y="1277279"/>
            <a:ext cx="8332205" cy="5486453"/>
          </a:xfrm>
          <a:prstGeom prst="rect">
            <a:avLst/>
          </a:prstGeom>
        </p:spPr>
      </p:pic>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BEE072A1-A9F5-685A-20B2-E25AB0A648D6}"/>
                  </a:ext>
                </a:extLst>
              </p:cNvPr>
              <p:cNvSpPr txBox="1"/>
              <p:nvPr/>
            </p:nvSpPr>
            <p:spPr>
              <a:xfrm>
                <a:off x="421502" y="4096672"/>
                <a:ext cx="2884602" cy="369332"/>
              </a:xfrm>
              <a:prstGeom prst="rect">
                <a:avLst/>
              </a:prstGeom>
              <a:noFill/>
            </p:spPr>
            <p:txBody>
              <a:bodyPr wrap="square" rtlCol="0">
                <a:spAutoFit/>
              </a:bodyPr>
              <a:lstStyle/>
              <a:p>
                <a:r>
                  <a:rPr kumimoji="1" lang="ja-JP" altLang="en-US" dirty="0"/>
                  <a:t>提案手法 </a:t>
                </a:r>
                <a:r>
                  <a:rPr kumimoji="1" lang="en-US" altLang="ja-JP" dirty="0"/>
                  <a:t>2 (</a:t>
                </a:r>
                <a14:m>
                  <m:oMath xmlns:m="http://schemas.openxmlformats.org/officeDocument/2006/math">
                    <m:r>
                      <a:rPr kumimoji="1" lang="ja-JP" altLang="en-US" i="1" smtClean="0">
                        <a:latin typeface="Cambria Math" panose="02040503050406030204" pitchFamily="18" charset="0"/>
                      </a:rPr>
                      <m:t>𝛼</m:t>
                    </m:r>
                    <m:r>
                      <a:rPr kumimoji="1" lang="en-US" altLang="ja-JP" b="0" i="1" smtClean="0">
                        <a:latin typeface="Cambria Math" panose="02040503050406030204" pitchFamily="18" charset="0"/>
                      </a:rPr>
                      <m:t>=5</m:t>
                    </m:r>
                  </m:oMath>
                </a14:m>
                <a:r>
                  <a:rPr kumimoji="1" lang="en-US" altLang="ja-JP" dirty="0"/>
                  <a:t>)</a:t>
                </a:r>
                <a:endParaRPr kumimoji="1" lang="ja-JP" altLang="en-US" dirty="0"/>
              </a:p>
            </p:txBody>
          </p:sp>
        </mc:Choice>
        <mc:Fallback>
          <p:sp>
            <p:nvSpPr>
              <p:cNvPr id="12" name="テキスト ボックス 11">
                <a:extLst>
                  <a:ext uri="{FF2B5EF4-FFF2-40B4-BE49-F238E27FC236}">
                    <a16:creationId xmlns:a16="http://schemas.microsoft.com/office/drawing/2014/main" id="{BEE072A1-A9F5-685A-20B2-E25AB0A648D6}"/>
                  </a:ext>
                </a:extLst>
              </p:cNvPr>
              <p:cNvSpPr txBox="1">
                <a:spLocks noRot="1" noChangeAspect="1" noMove="1" noResize="1" noEditPoints="1" noAdjustHandles="1" noChangeArrowheads="1" noChangeShapeType="1" noTextEdit="1"/>
              </p:cNvSpPr>
              <p:nvPr/>
            </p:nvSpPr>
            <p:spPr>
              <a:xfrm>
                <a:off x="421502" y="4096672"/>
                <a:ext cx="2884602" cy="369332"/>
              </a:xfrm>
              <a:prstGeom prst="rect">
                <a:avLst/>
              </a:prstGeom>
              <a:blipFill>
                <a:blip r:embed="rId4"/>
                <a:stretch>
                  <a:fillRect l="-1691" t="-11475" b="-24590"/>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5AEFE375-805F-C27A-5FD6-AAC414481CC0}"/>
              </a:ext>
            </a:extLst>
          </p:cNvPr>
          <p:cNvSpPr txBox="1"/>
          <p:nvPr/>
        </p:nvSpPr>
        <p:spPr>
          <a:xfrm>
            <a:off x="421502" y="1253926"/>
            <a:ext cx="2884602" cy="369332"/>
          </a:xfrm>
          <a:prstGeom prst="rect">
            <a:avLst/>
          </a:prstGeom>
          <a:noFill/>
        </p:spPr>
        <p:txBody>
          <a:bodyPr wrap="square" rtlCol="0">
            <a:spAutoFit/>
          </a:bodyPr>
          <a:lstStyle/>
          <a:p>
            <a:r>
              <a:rPr kumimoji="1" lang="ja-JP" altLang="en-US" dirty="0"/>
              <a:t>従来手法 </a:t>
            </a:r>
            <a:r>
              <a:rPr kumimoji="1" lang="en-US" altLang="ja-JP" dirty="0"/>
              <a:t>(CAP)</a:t>
            </a:r>
            <a:endParaRPr kumimoji="1" lang="ja-JP" altLang="en-US" dirty="0"/>
          </a:p>
        </p:txBody>
      </p:sp>
      <p:cxnSp>
        <p:nvCxnSpPr>
          <p:cNvPr id="17" name="直線コネクタ 16">
            <a:extLst>
              <a:ext uri="{FF2B5EF4-FFF2-40B4-BE49-F238E27FC236}">
                <a16:creationId xmlns:a16="http://schemas.microsoft.com/office/drawing/2014/main" id="{B792010B-AFDD-7BF7-FCF4-F455DF41287F}"/>
              </a:ext>
            </a:extLst>
          </p:cNvPr>
          <p:cNvCxnSpPr>
            <a:cxnSpLocks/>
          </p:cNvCxnSpPr>
          <p:nvPr/>
        </p:nvCxnSpPr>
        <p:spPr>
          <a:xfrm>
            <a:off x="7304095" y="1752866"/>
            <a:ext cx="472179"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FFE49DEB-D0BF-59CB-72E3-914902212BA3}"/>
              </a:ext>
            </a:extLst>
          </p:cNvPr>
          <p:cNvCxnSpPr>
            <a:cxnSpLocks/>
          </p:cNvCxnSpPr>
          <p:nvPr/>
        </p:nvCxnSpPr>
        <p:spPr>
          <a:xfrm>
            <a:off x="7340258" y="4632968"/>
            <a:ext cx="472179"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4DC61D12-353D-1479-C17D-6DC5DC141B7B}"/>
              </a:ext>
            </a:extLst>
          </p:cNvPr>
          <p:cNvCxnSpPr>
            <a:cxnSpLocks/>
          </p:cNvCxnSpPr>
          <p:nvPr/>
        </p:nvCxnSpPr>
        <p:spPr>
          <a:xfrm>
            <a:off x="5977699" y="4632968"/>
            <a:ext cx="291365"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C27E36A1-FC58-76B8-4272-A1DA14A1BA72}"/>
              </a:ext>
            </a:extLst>
          </p:cNvPr>
          <p:cNvCxnSpPr>
            <a:cxnSpLocks/>
          </p:cNvCxnSpPr>
          <p:nvPr/>
        </p:nvCxnSpPr>
        <p:spPr>
          <a:xfrm>
            <a:off x="5977699" y="1757008"/>
            <a:ext cx="291365"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1F2A671D-7B34-4C58-C825-510C76627DAE}"/>
              </a:ext>
            </a:extLst>
          </p:cNvPr>
          <p:cNvCxnSpPr>
            <a:cxnSpLocks/>
          </p:cNvCxnSpPr>
          <p:nvPr/>
        </p:nvCxnSpPr>
        <p:spPr>
          <a:xfrm>
            <a:off x="1492231" y="4795966"/>
            <a:ext cx="712403"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6BF6A2E5-A47A-FED2-4B27-00C68ED10C14}"/>
              </a:ext>
            </a:extLst>
          </p:cNvPr>
          <p:cNvCxnSpPr>
            <a:cxnSpLocks/>
          </p:cNvCxnSpPr>
          <p:nvPr/>
        </p:nvCxnSpPr>
        <p:spPr>
          <a:xfrm>
            <a:off x="1528393" y="1910699"/>
            <a:ext cx="712403"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B34208C-796F-E9F9-2CF8-16D305FC0D37}"/>
              </a:ext>
            </a:extLst>
          </p:cNvPr>
          <p:cNvCxnSpPr>
            <a:cxnSpLocks/>
          </p:cNvCxnSpPr>
          <p:nvPr/>
        </p:nvCxnSpPr>
        <p:spPr>
          <a:xfrm>
            <a:off x="1711790" y="2198709"/>
            <a:ext cx="287491"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A1ED7845-71E0-159C-2B6C-17952F8430FE}"/>
              </a:ext>
            </a:extLst>
          </p:cNvPr>
          <p:cNvCxnSpPr>
            <a:cxnSpLocks/>
          </p:cNvCxnSpPr>
          <p:nvPr/>
        </p:nvCxnSpPr>
        <p:spPr>
          <a:xfrm>
            <a:off x="1711790" y="5086560"/>
            <a:ext cx="287491"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7483F093-97E0-765C-F414-A0CA333CC53F}"/>
              </a:ext>
            </a:extLst>
          </p:cNvPr>
          <p:cNvSpPr txBox="1"/>
          <p:nvPr/>
        </p:nvSpPr>
        <p:spPr>
          <a:xfrm>
            <a:off x="119742" y="159557"/>
            <a:ext cx="1571196" cy="584775"/>
          </a:xfrm>
          <a:prstGeom prst="rect">
            <a:avLst/>
          </a:prstGeom>
          <a:noFill/>
        </p:spPr>
        <p:txBody>
          <a:bodyPr wrap="square" rtlCol="0">
            <a:spAutoFit/>
          </a:bodyPr>
          <a:lstStyle/>
          <a:p>
            <a:r>
              <a:rPr kumimoji="1" lang="ja-JP" altLang="en-US" sz="3200" dirty="0"/>
              <a:t>考察</a:t>
            </a:r>
          </a:p>
        </p:txBody>
      </p:sp>
    </p:spTree>
    <p:extLst>
      <p:ext uri="{BB962C8B-B14F-4D97-AF65-F5344CB8AC3E}">
        <p14:creationId xmlns:p14="http://schemas.microsoft.com/office/powerpoint/2010/main" val="28252359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455C1-2436-661F-5367-8511AC7F646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72BF3BA-CE89-3B10-3DEA-8DD4597561FD}"/>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6F2EB280-5D8F-9A52-9C91-02AE3F42E091}"/>
              </a:ext>
            </a:extLst>
          </p:cNvPr>
          <p:cNvSpPr>
            <a:spLocks noGrp="1"/>
          </p:cNvSpPr>
          <p:nvPr>
            <p:ph idx="1"/>
          </p:nvPr>
        </p:nvSpPr>
        <p:spPr>
          <a:xfrm>
            <a:off x="856061" y="2134475"/>
            <a:ext cx="7429499" cy="3066177"/>
          </a:xfrm>
        </p:spPr>
        <p:txBody>
          <a:bodyPr>
            <a:normAutofit/>
          </a:bodyPr>
          <a:lstStyle/>
          <a:p>
            <a:r>
              <a:rPr lang="ja-JP" altLang="en-US" sz="2400" dirty="0"/>
              <a:t>はじめに</a:t>
            </a:r>
            <a:endParaRPr lang="en-US" altLang="ja-JP" sz="2400" dirty="0"/>
          </a:p>
          <a:p>
            <a:r>
              <a:rPr lang="ja-JP" altLang="en-US" sz="2400" dirty="0"/>
              <a:t>要素技術</a:t>
            </a:r>
            <a:endParaRPr lang="en-US" altLang="ja-JP" sz="2400" dirty="0"/>
          </a:p>
          <a:p>
            <a:r>
              <a:rPr lang="ja-JP" altLang="en-US" sz="2400" dirty="0"/>
              <a:t>提案手法</a:t>
            </a:r>
            <a:endParaRPr lang="en-US" altLang="ja-JP" sz="2400" dirty="0"/>
          </a:p>
          <a:p>
            <a:r>
              <a:rPr lang="ja-JP" altLang="en-US" sz="2400" dirty="0"/>
              <a:t>数値実験</a:t>
            </a:r>
            <a:endParaRPr lang="en-US" altLang="ja-JP" sz="2400" dirty="0"/>
          </a:p>
          <a:p>
            <a:r>
              <a:rPr lang="ja-JP" altLang="en-US" sz="2400" dirty="0">
                <a:solidFill>
                  <a:srgbClr val="F4B54B"/>
                </a:solidFill>
              </a:rPr>
              <a:t>まとめと今後の展望</a:t>
            </a:r>
            <a:endParaRPr lang="en-US" altLang="ja-JP" sz="2400" dirty="0">
              <a:solidFill>
                <a:srgbClr val="F4B54B"/>
              </a:solidFill>
            </a:endParaRPr>
          </a:p>
        </p:txBody>
      </p:sp>
      <p:sp>
        <p:nvSpPr>
          <p:cNvPr id="5" name="スライド番号プレースホルダー 4">
            <a:extLst>
              <a:ext uri="{FF2B5EF4-FFF2-40B4-BE49-F238E27FC236}">
                <a16:creationId xmlns:a16="http://schemas.microsoft.com/office/drawing/2014/main" id="{CE8EB3FF-FC5B-CA30-B9AB-540E76C0E0E4}"/>
              </a:ext>
            </a:extLst>
          </p:cNvPr>
          <p:cNvSpPr>
            <a:spLocks noGrp="1"/>
          </p:cNvSpPr>
          <p:nvPr>
            <p:ph type="sldNum" sz="quarter" idx="12"/>
          </p:nvPr>
        </p:nvSpPr>
        <p:spPr/>
        <p:txBody>
          <a:bodyPr/>
          <a:lstStyle/>
          <a:p>
            <a:fld id="{84E5AB44-6C43-4864-84E5-D75B94A07FCF}" type="slidenum">
              <a:rPr kumimoji="1" lang="ja-JP" altLang="en-US" smtClean="0"/>
              <a:t>32</a:t>
            </a:fld>
            <a:endParaRPr kumimoji="1" lang="ja-JP" altLang="en-US" dirty="0"/>
          </a:p>
        </p:txBody>
      </p:sp>
    </p:spTree>
    <p:extLst>
      <p:ext uri="{BB962C8B-B14F-4D97-AF65-F5344CB8AC3E}">
        <p14:creationId xmlns:p14="http://schemas.microsoft.com/office/powerpoint/2010/main" val="26710509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まとめ</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33</a:t>
            </a:fld>
            <a:endParaRPr kumimoji="1" lang="ja-JP" altLang="en-US"/>
          </a:p>
        </p:txBody>
      </p:sp>
      <p:sp>
        <p:nvSpPr>
          <p:cNvPr id="41" name="コンテンツ プレースホルダー 2">
            <a:extLst>
              <a:ext uri="{FF2B5EF4-FFF2-40B4-BE49-F238E27FC236}">
                <a16:creationId xmlns:a16="http://schemas.microsoft.com/office/drawing/2014/main" id="{B6CE2A65-0A9A-4443-993D-9F3E8C864BA1}"/>
              </a:ext>
            </a:extLst>
          </p:cNvPr>
          <p:cNvSpPr>
            <a:spLocks noGrp="1"/>
          </p:cNvSpPr>
          <p:nvPr>
            <p:ph idx="1"/>
          </p:nvPr>
        </p:nvSpPr>
        <p:spPr>
          <a:xfrm>
            <a:off x="411000" y="1807917"/>
            <a:ext cx="8733000" cy="4370343"/>
          </a:xfrm>
        </p:spPr>
        <p:txBody>
          <a:bodyPr anchor="t">
            <a:normAutofit/>
          </a:bodyPr>
          <a:lstStyle/>
          <a:p>
            <a:pPr>
              <a:buFont typeface="Arial" panose="020B0604020202020204" pitchFamily="34" charset="0"/>
              <a:buChar char="•"/>
            </a:pPr>
            <a:r>
              <a:rPr lang="en-US" altLang="ja-JP" sz="2400" cap="none" dirty="0">
                <a:solidFill>
                  <a:schemeClr val="tx1">
                    <a:lumMod val="95000"/>
                  </a:schemeClr>
                </a:solidFill>
              </a:rPr>
              <a:t>LLM API </a:t>
            </a:r>
            <a:r>
              <a:rPr lang="ja-JP" altLang="en-US" sz="2400" cap="none" dirty="0">
                <a:solidFill>
                  <a:schemeClr val="tx1">
                    <a:lumMod val="95000"/>
                  </a:schemeClr>
                </a:solidFill>
              </a:rPr>
              <a:t>を用いて原文データから要約文を事前に生成し</a:t>
            </a:r>
            <a:r>
              <a:rPr lang="en-US" altLang="ja-JP" sz="2400" cap="none" dirty="0">
                <a:solidFill>
                  <a:schemeClr val="tx1">
                    <a:lumMod val="95000"/>
                  </a:schemeClr>
                </a:solidFill>
              </a:rPr>
              <a:t>,</a:t>
            </a:r>
            <a:br>
              <a:rPr lang="en-US" altLang="ja-JP" sz="2400" cap="none" dirty="0">
                <a:solidFill>
                  <a:schemeClr val="tx1">
                    <a:lumMod val="95000"/>
                  </a:schemeClr>
                </a:solidFill>
              </a:rPr>
            </a:br>
            <a:r>
              <a:rPr lang="ja-JP" altLang="en-US" sz="2400" cap="none" dirty="0">
                <a:solidFill>
                  <a:schemeClr val="tx1">
                    <a:lumMod val="95000"/>
                  </a:schemeClr>
                </a:solidFill>
              </a:rPr>
              <a:t>要約文から得た分散表現や特徴を先行研究である </a:t>
            </a:r>
            <a:r>
              <a:rPr lang="en-US" altLang="ja-JP" sz="2400" cap="none" dirty="0">
                <a:solidFill>
                  <a:schemeClr val="tx1">
                    <a:lumMod val="95000"/>
                  </a:schemeClr>
                </a:solidFill>
              </a:rPr>
              <a:t>CAP </a:t>
            </a:r>
            <a:r>
              <a:rPr lang="ja-JP" altLang="en-US" sz="2400" cap="none" dirty="0">
                <a:solidFill>
                  <a:schemeClr val="tx1">
                    <a:lumMod val="95000"/>
                  </a:schemeClr>
                </a:solidFill>
              </a:rPr>
              <a:t>に</a:t>
            </a:r>
            <a:br>
              <a:rPr lang="en-US" altLang="ja-JP" sz="2400" cap="none" dirty="0">
                <a:solidFill>
                  <a:schemeClr val="tx1">
                    <a:lumMod val="95000"/>
                  </a:schemeClr>
                </a:solidFill>
              </a:rPr>
            </a:br>
            <a:r>
              <a:rPr lang="ja-JP" altLang="en-US" sz="2400" cap="none" dirty="0">
                <a:solidFill>
                  <a:schemeClr val="tx1">
                    <a:lumMod val="95000"/>
                  </a:schemeClr>
                </a:solidFill>
              </a:rPr>
              <a:t>組み込んだ新たなプーリング手法について提案</a:t>
            </a:r>
            <a:endParaRPr lang="en-US" altLang="ja-JP" sz="2400" cap="none" dirty="0">
              <a:solidFill>
                <a:schemeClr val="tx1">
                  <a:lumMod val="95000"/>
                </a:schemeClr>
              </a:solidFill>
            </a:endParaRPr>
          </a:p>
          <a:p>
            <a:pPr>
              <a:buFont typeface="Arial" panose="020B0604020202020204" pitchFamily="34" charset="0"/>
              <a:buChar char="•"/>
            </a:pPr>
            <a:endParaRPr lang="en-US" altLang="ja-JP" sz="2400" cap="none" dirty="0">
              <a:solidFill>
                <a:schemeClr val="tx1">
                  <a:lumMod val="95000"/>
                </a:schemeClr>
              </a:solidFill>
            </a:endParaRPr>
          </a:p>
          <a:p>
            <a:pPr>
              <a:buFont typeface="Arial" panose="020B0604020202020204" pitchFamily="34" charset="0"/>
              <a:buChar char="•"/>
            </a:pPr>
            <a:r>
              <a:rPr lang="ja-JP" altLang="en-US" sz="2400" cap="none" dirty="0">
                <a:solidFill>
                  <a:schemeClr val="tx1">
                    <a:lumMod val="95000"/>
                  </a:schemeClr>
                </a:solidFill>
              </a:rPr>
              <a:t>テキスト分類タスクにおいて </a:t>
            </a:r>
            <a:r>
              <a:rPr lang="en-US" altLang="ja-JP" sz="2400" cap="none" dirty="0">
                <a:solidFill>
                  <a:schemeClr val="tx1">
                    <a:lumMod val="95000"/>
                  </a:schemeClr>
                </a:solidFill>
              </a:rPr>
              <a:t>Accuracy, F1 </a:t>
            </a:r>
            <a:r>
              <a:rPr lang="ja-JP" altLang="en-US" sz="2400" cap="none" dirty="0">
                <a:solidFill>
                  <a:schemeClr val="tx1">
                    <a:lumMod val="95000"/>
                  </a:schemeClr>
                </a:solidFill>
              </a:rPr>
              <a:t>値ともに</a:t>
            </a:r>
            <a:br>
              <a:rPr lang="en-US" altLang="ja-JP" sz="2400" cap="none" dirty="0">
                <a:solidFill>
                  <a:schemeClr val="tx1">
                    <a:lumMod val="95000"/>
                  </a:schemeClr>
                </a:solidFill>
              </a:rPr>
            </a:br>
            <a:r>
              <a:rPr lang="ja-JP" altLang="en-US" sz="2400" cap="none" dirty="0">
                <a:solidFill>
                  <a:schemeClr val="tx1">
                    <a:lumMod val="95000"/>
                  </a:schemeClr>
                </a:solidFill>
              </a:rPr>
              <a:t>提案手法が従来手法を上回り</a:t>
            </a:r>
            <a:r>
              <a:rPr lang="en-US" altLang="ja-JP" sz="2400" cap="none" dirty="0">
                <a:solidFill>
                  <a:schemeClr val="tx1">
                    <a:lumMod val="95000"/>
                  </a:schemeClr>
                </a:solidFill>
              </a:rPr>
              <a:t>, </a:t>
            </a:r>
            <a:r>
              <a:rPr lang="ja-JP" altLang="en-US" sz="2400" cap="none" dirty="0">
                <a:solidFill>
                  <a:schemeClr val="tx1">
                    <a:lumMod val="95000"/>
                  </a:schemeClr>
                </a:solidFill>
              </a:rPr>
              <a:t>その有効性を確認</a:t>
            </a:r>
            <a:endParaRPr lang="en-US" altLang="ja-JP" sz="2400" cap="none" dirty="0">
              <a:solidFill>
                <a:schemeClr val="tx1">
                  <a:lumMod val="95000"/>
                </a:schemeClr>
              </a:solidFill>
            </a:endParaRPr>
          </a:p>
          <a:p>
            <a:pPr>
              <a:buFont typeface="Arial" panose="020B0604020202020204" pitchFamily="34" charset="0"/>
              <a:buChar char="•"/>
            </a:pPr>
            <a:endParaRPr lang="en-US" altLang="ja-JP" sz="2400" cap="none" dirty="0">
              <a:solidFill>
                <a:schemeClr val="tx1">
                  <a:lumMod val="95000"/>
                </a:schemeClr>
              </a:solidFill>
            </a:endParaRPr>
          </a:p>
        </p:txBody>
      </p:sp>
    </p:spTree>
    <p:extLst>
      <p:ext uri="{BB962C8B-B14F-4D97-AF65-F5344CB8AC3E}">
        <p14:creationId xmlns:p14="http://schemas.microsoft.com/office/powerpoint/2010/main" val="4695876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447CC-9AB5-09F8-B448-3B7EB5D4E71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A94E6B7-7F28-A9FC-52D3-7604A5B1C3DC}"/>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a:t>
            </a:r>
            <a:r>
              <a:rPr lang="ja-JP" altLang="en-US" sz="4050" dirty="0"/>
              <a:t>展望</a:t>
            </a:r>
            <a:endParaRPr lang="ja-JP" altLang="en-US" sz="4050" cap="none" dirty="0">
              <a:solidFill>
                <a:schemeClr val="tx1"/>
              </a:solidFill>
            </a:endParaRPr>
          </a:p>
        </p:txBody>
      </p:sp>
      <p:sp>
        <p:nvSpPr>
          <p:cNvPr id="5" name="スライド番号プレースホルダー 4">
            <a:extLst>
              <a:ext uri="{FF2B5EF4-FFF2-40B4-BE49-F238E27FC236}">
                <a16:creationId xmlns:a16="http://schemas.microsoft.com/office/drawing/2014/main" id="{ECB973ED-0871-FF47-89B9-6ECD4F8B853B}"/>
              </a:ext>
            </a:extLst>
          </p:cNvPr>
          <p:cNvSpPr>
            <a:spLocks noGrp="1"/>
          </p:cNvSpPr>
          <p:nvPr>
            <p:ph type="sldNum" sz="quarter" idx="12"/>
          </p:nvPr>
        </p:nvSpPr>
        <p:spPr/>
        <p:txBody>
          <a:bodyPr/>
          <a:lstStyle/>
          <a:p>
            <a:fld id="{84E5AB44-6C43-4864-84E5-D75B94A07FCF}" type="slidenum">
              <a:rPr kumimoji="1" lang="ja-JP" altLang="en-US" smtClean="0"/>
              <a:t>34</a:t>
            </a:fld>
            <a:endParaRPr kumimoji="1" lang="ja-JP" altLang="en-US"/>
          </a:p>
        </p:txBody>
      </p:sp>
      <mc:AlternateContent xmlns:mc="http://schemas.openxmlformats.org/markup-compatibility/2006" xmlns:a14="http://schemas.microsoft.com/office/drawing/2010/main">
        <mc:Choice Requires="a14">
          <p:sp>
            <p:nvSpPr>
              <p:cNvPr id="41" name="コンテンツ プレースホルダー 2">
                <a:extLst>
                  <a:ext uri="{FF2B5EF4-FFF2-40B4-BE49-F238E27FC236}">
                    <a16:creationId xmlns:a16="http://schemas.microsoft.com/office/drawing/2014/main" id="{7EB06F19-0BFD-AC6D-BFF9-7B0819EA9675}"/>
                  </a:ext>
                </a:extLst>
              </p:cNvPr>
              <p:cNvSpPr>
                <a:spLocks noGrp="1"/>
              </p:cNvSpPr>
              <p:nvPr>
                <p:ph idx="1"/>
              </p:nvPr>
            </p:nvSpPr>
            <p:spPr>
              <a:xfrm>
                <a:off x="411000" y="1807917"/>
                <a:ext cx="8733000" cy="4370343"/>
              </a:xfrm>
            </p:spPr>
            <p:txBody>
              <a:bodyPr anchor="t">
                <a:normAutofit/>
              </a:bodyPr>
              <a:lstStyle/>
              <a:p>
                <a:pPr>
                  <a:buFont typeface="Arial" panose="020B0604020202020204" pitchFamily="34" charset="0"/>
                  <a:buChar char="•"/>
                </a:pPr>
                <a:r>
                  <a:rPr lang="ja-JP" altLang="en-US" sz="2400" cap="none" dirty="0">
                    <a:solidFill>
                      <a:schemeClr val="tx1">
                        <a:lumMod val="95000"/>
                      </a:schemeClr>
                    </a:solidFill>
                  </a:rPr>
                  <a:t>要約文に対する妥当性の検討</a:t>
                </a:r>
                <a:br>
                  <a:rPr lang="en-US" altLang="ja-JP" sz="2400" cap="none" dirty="0">
                    <a:solidFill>
                      <a:schemeClr val="tx1">
                        <a:lumMod val="95000"/>
                      </a:schemeClr>
                    </a:solidFill>
                  </a:rPr>
                </a:br>
                <a:r>
                  <a:rPr lang="ja-JP" altLang="en-US" sz="2400" cap="none" dirty="0">
                    <a:solidFill>
                      <a:schemeClr val="tx1">
                        <a:lumMod val="95000"/>
                      </a:schemeClr>
                    </a:solidFill>
                  </a:rPr>
                  <a:t>および生成手法の改善</a:t>
                </a:r>
                <a:endParaRPr lang="en-US" altLang="ja-JP" sz="2400" cap="none" dirty="0">
                  <a:solidFill>
                    <a:schemeClr val="tx1">
                      <a:lumMod val="95000"/>
                    </a:schemeClr>
                  </a:solidFill>
                </a:endParaRPr>
              </a:p>
              <a:p>
                <a:pPr>
                  <a:buFont typeface="Arial" panose="020B0604020202020204" pitchFamily="34" charset="0"/>
                  <a:buChar char="•"/>
                </a:pPr>
                <a:endParaRPr lang="en-US" altLang="ja-JP" sz="2400" cap="none" dirty="0">
                  <a:solidFill>
                    <a:schemeClr val="tx1">
                      <a:lumMod val="95000"/>
                    </a:schemeClr>
                  </a:solidFill>
                </a:endParaRPr>
              </a:p>
              <a:p>
                <a:pPr>
                  <a:buFont typeface="Arial" panose="020B0604020202020204" pitchFamily="34" charset="0"/>
                  <a:buChar char="•"/>
                </a:pPr>
                <a:r>
                  <a:rPr lang="ja-JP" altLang="en-US" sz="2400" cap="none" dirty="0">
                    <a:solidFill>
                      <a:schemeClr val="tx1">
                        <a:lumMod val="95000"/>
                      </a:schemeClr>
                    </a:solidFill>
                  </a:rPr>
                  <a:t>他のタスクやデータセットにおける</a:t>
                </a:r>
                <a:br>
                  <a:rPr lang="en-US" altLang="ja-JP" sz="2400" cap="none" dirty="0">
                    <a:solidFill>
                      <a:schemeClr val="tx1">
                        <a:lumMod val="95000"/>
                      </a:schemeClr>
                    </a:solidFill>
                  </a:rPr>
                </a:br>
                <a:r>
                  <a:rPr lang="ja-JP" altLang="en-US" sz="2400" cap="none" dirty="0">
                    <a:solidFill>
                      <a:schemeClr val="tx1">
                        <a:lumMod val="95000"/>
                      </a:schemeClr>
                    </a:solidFill>
                  </a:rPr>
                  <a:t>提案手法の有効性の検証</a:t>
                </a:r>
                <a:endParaRPr lang="en-US" altLang="ja-JP" sz="2400" cap="none" dirty="0">
                  <a:solidFill>
                    <a:schemeClr val="tx1">
                      <a:lumMod val="95000"/>
                    </a:schemeClr>
                  </a:solidFill>
                </a:endParaRPr>
              </a:p>
              <a:p>
                <a:pPr>
                  <a:buFont typeface="Arial" panose="020B0604020202020204" pitchFamily="34" charset="0"/>
                  <a:buChar char="•"/>
                </a:pPr>
                <a:endParaRPr lang="en-US" altLang="ja-JP" sz="2400" cap="none" dirty="0">
                  <a:solidFill>
                    <a:schemeClr val="tx1">
                      <a:lumMod val="95000"/>
                    </a:schemeClr>
                  </a:solidFill>
                </a:endParaRPr>
              </a:p>
              <a:p>
                <a:pPr>
                  <a:buFont typeface="Arial" panose="020B0604020202020204" pitchFamily="34" charset="0"/>
                  <a:buChar char="•"/>
                </a:pPr>
                <a:r>
                  <a:rPr lang="ja-JP" altLang="en-US" sz="2400" cap="none" dirty="0">
                    <a:solidFill>
                      <a:schemeClr val="tx1">
                        <a:lumMod val="95000"/>
                      </a:schemeClr>
                    </a:solidFill>
                  </a:rPr>
                  <a:t>提案手法 </a:t>
                </a:r>
                <a:r>
                  <a:rPr lang="en-US" altLang="ja-JP" sz="2400" cap="none" dirty="0">
                    <a:solidFill>
                      <a:schemeClr val="tx1">
                        <a:lumMod val="95000"/>
                      </a:schemeClr>
                    </a:solidFill>
                  </a:rPr>
                  <a:t>2 </a:t>
                </a:r>
                <a:r>
                  <a:rPr lang="ja-JP" altLang="en-US" sz="2400" cap="none" dirty="0">
                    <a:solidFill>
                      <a:schemeClr val="tx1">
                        <a:lumMod val="95000"/>
                      </a:schemeClr>
                    </a:solidFill>
                  </a:rPr>
                  <a:t>におけるパラメータ </a:t>
                </a:r>
                <a14:m>
                  <m:oMath xmlns:m="http://schemas.openxmlformats.org/officeDocument/2006/math">
                    <m:r>
                      <a:rPr lang="ja-JP" altLang="en-US" sz="2400" i="1" cap="none" smtClean="0">
                        <a:solidFill>
                          <a:schemeClr val="tx1">
                            <a:lumMod val="95000"/>
                          </a:schemeClr>
                        </a:solidFill>
                        <a:latin typeface="Cambria Math" panose="02040503050406030204" pitchFamily="18" charset="0"/>
                      </a:rPr>
                      <m:t>𝛼</m:t>
                    </m:r>
                  </m:oMath>
                </a14:m>
                <a:r>
                  <a:rPr lang="en-US" altLang="ja-JP" sz="2400" cap="none" dirty="0">
                    <a:solidFill>
                      <a:schemeClr val="tx1">
                        <a:lumMod val="95000"/>
                      </a:schemeClr>
                    </a:solidFill>
                  </a:rPr>
                  <a:t> </a:t>
                </a:r>
                <a:r>
                  <a:rPr lang="ja-JP" altLang="en-US" sz="2400" cap="none" dirty="0">
                    <a:solidFill>
                      <a:schemeClr val="tx1">
                        <a:lumMod val="95000"/>
                      </a:schemeClr>
                    </a:solidFill>
                  </a:rPr>
                  <a:t>のチューニング</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p:txBody>
          </p:sp>
        </mc:Choice>
        <mc:Fallback xmlns="">
          <p:sp>
            <p:nvSpPr>
              <p:cNvPr id="41" name="コンテンツ プレースホルダー 2">
                <a:extLst>
                  <a:ext uri="{FF2B5EF4-FFF2-40B4-BE49-F238E27FC236}">
                    <a16:creationId xmlns:a16="http://schemas.microsoft.com/office/drawing/2014/main" id="{7EB06F19-0BFD-AC6D-BFF9-7B0819EA9675}"/>
                  </a:ext>
                </a:extLst>
              </p:cNvPr>
              <p:cNvSpPr>
                <a:spLocks noGrp="1" noRot="1" noChangeAspect="1" noMove="1" noResize="1" noEditPoints="1" noAdjustHandles="1" noChangeArrowheads="1" noChangeShapeType="1" noTextEdit="1"/>
              </p:cNvSpPr>
              <p:nvPr>
                <p:ph idx="1"/>
              </p:nvPr>
            </p:nvSpPr>
            <p:spPr>
              <a:xfrm>
                <a:off x="411000" y="1807917"/>
                <a:ext cx="8733000" cy="4370343"/>
              </a:xfrm>
              <a:blipFill>
                <a:blip r:embed="rId3"/>
                <a:stretch>
                  <a:fillRect l="-1465" t="-26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93332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35</a:t>
            </a:fld>
            <a:endParaRPr kumimoji="1" lang="ja-JP" altLang="en-US" dirty="0"/>
          </a:p>
        </p:txBody>
      </p:sp>
      <p:sp>
        <p:nvSpPr>
          <p:cNvPr id="5" name="テキスト ボックス 4">
            <a:extLst>
              <a:ext uri="{FF2B5EF4-FFF2-40B4-BE49-F238E27FC236}">
                <a16:creationId xmlns:a16="http://schemas.microsoft.com/office/drawing/2014/main" id="{05204266-CAD7-4CBC-8B8E-B95C64D5B470}"/>
              </a:ext>
            </a:extLst>
          </p:cNvPr>
          <p:cNvSpPr txBox="1"/>
          <p:nvPr/>
        </p:nvSpPr>
        <p:spPr>
          <a:xfrm>
            <a:off x="1446143" y="2905780"/>
            <a:ext cx="6251713" cy="584775"/>
          </a:xfrm>
          <a:prstGeom prst="rect">
            <a:avLst/>
          </a:prstGeom>
          <a:noFill/>
        </p:spPr>
        <p:txBody>
          <a:bodyPr wrap="square" rtlCol="0">
            <a:spAutoFit/>
          </a:bodyPr>
          <a:lstStyle/>
          <a:p>
            <a:pPr algn="ctr"/>
            <a:r>
              <a:rPr kumimoji="1" lang="ja-JP" altLang="en-US" sz="3200" dirty="0"/>
              <a:t>ご清聴ありがとうございました</a:t>
            </a:r>
          </a:p>
        </p:txBody>
      </p:sp>
    </p:spTree>
    <p:extLst>
      <p:ext uri="{BB962C8B-B14F-4D97-AF65-F5344CB8AC3E}">
        <p14:creationId xmlns:p14="http://schemas.microsoft.com/office/powerpoint/2010/main" val="27393374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36</a:t>
            </a:fld>
            <a:endParaRPr kumimoji="1" lang="ja-JP" altLang="en-US" dirty="0"/>
          </a:p>
        </p:txBody>
      </p:sp>
    </p:spTree>
    <p:extLst>
      <p:ext uri="{BB962C8B-B14F-4D97-AF65-F5344CB8AC3E}">
        <p14:creationId xmlns:p14="http://schemas.microsoft.com/office/powerpoint/2010/main" val="3390444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CF9D0D-8930-8A9D-B50B-76E0F30B1B5F}"/>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AC2B83CF-AFCD-947D-4280-A0C8C2F28F58}"/>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E22C6C60-8A6D-BFB6-3D1F-EB599F3871AD}"/>
              </a:ext>
            </a:extLst>
          </p:cNvPr>
          <p:cNvSpPr>
            <a:spLocks noGrp="1"/>
          </p:cNvSpPr>
          <p:nvPr>
            <p:ph type="sldNum" sz="quarter" idx="12"/>
          </p:nvPr>
        </p:nvSpPr>
        <p:spPr/>
        <p:txBody>
          <a:bodyPr/>
          <a:lstStyle/>
          <a:p>
            <a:fld id="{84E5AB44-6C43-4864-84E5-D75B94A07FCF}" type="slidenum">
              <a:rPr kumimoji="1" lang="ja-JP" altLang="en-US" smtClean="0"/>
              <a:pPr/>
              <a:t>37</a:t>
            </a:fld>
            <a:endParaRPr kumimoji="1" lang="ja-JP" altLang="en-US" dirty="0"/>
          </a:p>
        </p:txBody>
      </p:sp>
    </p:spTree>
    <p:extLst>
      <p:ext uri="{BB962C8B-B14F-4D97-AF65-F5344CB8AC3E}">
        <p14:creationId xmlns:p14="http://schemas.microsoft.com/office/powerpoint/2010/main" val="16443369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C9F0F-4C3F-E22C-475A-025286E651E1}"/>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A0ADBF40-1FD5-18C2-AF37-36709BDB8A28}"/>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3200" b="1" dirty="0">
                <a:latin typeface="+mn-ea"/>
              </a:rPr>
              <a:t>LLM API </a:t>
            </a:r>
            <a:r>
              <a:rPr lang="ja-JP" altLang="en-US" sz="3200" b="1" dirty="0">
                <a:latin typeface="+mn-ea"/>
              </a:rPr>
              <a:t>ラベル推定プロンプト</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6426FB9C-8AC5-0FC0-CBE6-203E32627E25}"/>
              </a:ext>
            </a:extLst>
          </p:cNvPr>
          <p:cNvSpPr>
            <a:spLocks noGrp="1"/>
          </p:cNvSpPr>
          <p:nvPr>
            <p:ph type="sldNum" sz="quarter" idx="12"/>
          </p:nvPr>
        </p:nvSpPr>
        <p:spPr/>
        <p:txBody>
          <a:bodyPr/>
          <a:lstStyle/>
          <a:p>
            <a:fld id="{84E5AB44-6C43-4864-84E5-D75B94A07FCF}" type="slidenum">
              <a:rPr kumimoji="1" lang="ja-JP" altLang="en-US" smtClean="0"/>
              <a:t>38</a:t>
            </a:fld>
            <a:endParaRPr kumimoji="1" lang="ja-JP" altLang="en-US"/>
          </a:p>
        </p:txBody>
      </p:sp>
      <p:pic>
        <p:nvPicPr>
          <p:cNvPr id="4" name="図 3">
            <a:extLst>
              <a:ext uri="{FF2B5EF4-FFF2-40B4-BE49-F238E27FC236}">
                <a16:creationId xmlns:a16="http://schemas.microsoft.com/office/drawing/2014/main" id="{8CFB5BA7-8989-9D1C-379E-C6073C2C644B}"/>
              </a:ext>
            </a:extLst>
          </p:cNvPr>
          <p:cNvPicPr>
            <a:picLocks noChangeAspect="1"/>
          </p:cNvPicPr>
          <p:nvPr/>
        </p:nvPicPr>
        <p:blipFill>
          <a:blip r:embed="rId3"/>
          <a:stretch>
            <a:fillRect/>
          </a:stretch>
        </p:blipFill>
        <p:spPr>
          <a:xfrm>
            <a:off x="1595437" y="1266825"/>
            <a:ext cx="5953125" cy="4324350"/>
          </a:xfrm>
          <a:prstGeom prst="rect">
            <a:avLst/>
          </a:prstGeom>
        </p:spPr>
      </p:pic>
    </p:spTree>
    <p:extLst>
      <p:ext uri="{BB962C8B-B14F-4D97-AF65-F5344CB8AC3E}">
        <p14:creationId xmlns:p14="http://schemas.microsoft.com/office/powerpoint/2010/main" val="15861319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73747-776B-7115-2AB4-EFEBC5504770}"/>
            </a:ext>
          </a:extLst>
        </p:cNvPr>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23FD564A-CEA5-1949-8C14-A430E7E63119}"/>
              </a:ext>
            </a:extLst>
          </p:cNvPr>
          <p:cNvSpPr>
            <a:spLocks noGrp="1"/>
          </p:cNvSpPr>
          <p:nvPr>
            <p:ph type="sldNum" sz="quarter" idx="12"/>
          </p:nvPr>
        </p:nvSpPr>
        <p:spPr/>
        <p:txBody>
          <a:bodyPr/>
          <a:lstStyle/>
          <a:p>
            <a:fld id="{84E5AB44-6C43-4864-84E5-D75B94A07FCF}" type="slidenum">
              <a:rPr kumimoji="1" lang="ja-JP" altLang="en-US" smtClean="0"/>
              <a:t>39</a:t>
            </a:fld>
            <a:endParaRPr kumimoji="1" lang="ja-JP" altLang="en-US"/>
          </a:p>
        </p:txBody>
      </p:sp>
      <p:pic>
        <p:nvPicPr>
          <p:cNvPr id="3" name="図 2">
            <a:extLst>
              <a:ext uri="{FF2B5EF4-FFF2-40B4-BE49-F238E27FC236}">
                <a16:creationId xmlns:a16="http://schemas.microsoft.com/office/drawing/2014/main" id="{AD62BA68-040F-9260-86C3-8C7F8575C856}"/>
              </a:ext>
            </a:extLst>
          </p:cNvPr>
          <p:cNvPicPr>
            <a:picLocks noChangeAspect="1"/>
          </p:cNvPicPr>
          <p:nvPr/>
        </p:nvPicPr>
        <p:blipFill>
          <a:blip r:embed="rId3"/>
          <a:stretch>
            <a:fillRect/>
          </a:stretch>
        </p:blipFill>
        <p:spPr>
          <a:xfrm>
            <a:off x="1600200" y="1338262"/>
            <a:ext cx="5943600" cy="4181475"/>
          </a:xfrm>
          <a:prstGeom prst="rect">
            <a:avLst/>
          </a:prstGeom>
        </p:spPr>
      </p:pic>
      <p:sp>
        <p:nvSpPr>
          <p:cNvPr id="5" name="テキスト ボックス 4">
            <a:extLst>
              <a:ext uri="{FF2B5EF4-FFF2-40B4-BE49-F238E27FC236}">
                <a16:creationId xmlns:a16="http://schemas.microsoft.com/office/drawing/2014/main" id="{C6A3AAC6-4016-7C8F-FC6A-D2177A651597}"/>
              </a:ext>
            </a:extLst>
          </p:cNvPr>
          <p:cNvSpPr txBox="1"/>
          <p:nvPr/>
        </p:nvSpPr>
        <p:spPr>
          <a:xfrm>
            <a:off x="1870688" y="5716595"/>
            <a:ext cx="5402624" cy="923330"/>
          </a:xfrm>
          <a:prstGeom prst="rect">
            <a:avLst/>
          </a:prstGeom>
          <a:noFill/>
        </p:spPr>
        <p:txBody>
          <a:bodyPr wrap="square" rtlCol="0">
            <a:spAutoFit/>
          </a:bodyPr>
          <a:lstStyle/>
          <a:p>
            <a:r>
              <a:rPr kumimoji="1" lang="ja-JP" altLang="en-US" dirty="0"/>
              <a:t>出力例 </a:t>
            </a:r>
            <a:r>
              <a:rPr kumimoji="1" lang="en-US" altLang="ja-JP" dirty="0"/>
              <a:t>: {“results”:{“1st”: 6, “2nd”: 5, “3rd”: 2}}</a:t>
            </a:r>
          </a:p>
          <a:p>
            <a:endParaRPr kumimoji="1" lang="en-US" altLang="ja-JP" dirty="0"/>
          </a:p>
          <a:p>
            <a:r>
              <a:rPr kumimoji="1" lang="ja-JP" altLang="en-US" dirty="0"/>
              <a:t>温度パラメータ </a:t>
            </a:r>
            <a:r>
              <a:rPr kumimoji="1" lang="en-US" altLang="ja-JP" dirty="0"/>
              <a:t>: 0.0</a:t>
            </a:r>
            <a:r>
              <a:rPr kumimoji="1" lang="ja-JP" altLang="en-US" dirty="0"/>
              <a:t>　</a:t>
            </a:r>
          </a:p>
        </p:txBody>
      </p:sp>
      <p:sp>
        <p:nvSpPr>
          <p:cNvPr id="2" name="Google Shape;92;p14">
            <a:extLst>
              <a:ext uri="{FF2B5EF4-FFF2-40B4-BE49-F238E27FC236}">
                <a16:creationId xmlns:a16="http://schemas.microsoft.com/office/drawing/2014/main" id="{4BBBAC3D-3857-5F51-B43F-7BF1DDD76C25}"/>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3200" b="1" dirty="0">
                <a:latin typeface="+mn-ea"/>
              </a:rPr>
              <a:t>LLM API </a:t>
            </a:r>
            <a:r>
              <a:rPr lang="ja-JP" altLang="en-US" sz="3200" b="1" dirty="0">
                <a:latin typeface="+mn-ea"/>
              </a:rPr>
              <a:t>ラベル推定プロンプト</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Tree>
    <p:extLst>
      <p:ext uri="{BB962C8B-B14F-4D97-AF65-F5344CB8AC3E}">
        <p14:creationId xmlns:p14="http://schemas.microsoft.com/office/powerpoint/2010/main" val="1404220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2;p14">
            <a:extLst>
              <a:ext uri="{FF2B5EF4-FFF2-40B4-BE49-F238E27FC236}">
                <a16:creationId xmlns:a16="http://schemas.microsoft.com/office/drawing/2014/main" id="{763137DB-F6D6-A2AB-9587-AA1104A63908}"/>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はじめに</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6" name="Google Shape;92;p14">
            <a:extLst>
              <a:ext uri="{FF2B5EF4-FFF2-40B4-BE49-F238E27FC236}">
                <a16:creationId xmlns:a16="http://schemas.microsoft.com/office/drawing/2014/main" id="{9ECC44BC-1AA4-B9CF-5E4C-8D2D2F7591EB}"/>
              </a:ext>
            </a:extLst>
          </p:cNvPr>
          <p:cNvSpPr txBox="1"/>
          <p:nvPr/>
        </p:nvSpPr>
        <p:spPr>
          <a:xfrm>
            <a:off x="119742" y="1708220"/>
            <a:ext cx="8382001" cy="432246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2400" b="1" dirty="0">
                <a:latin typeface="+mn-ea"/>
                <a:ea typeface="+mn-ea"/>
              </a:rPr>
              <a:t>大規模言語モデル </a:t>
            </a:r>
            <a:r>
              <a:rPr lang="en-US" altLang="ja-JP" sz="2400" dirty="0">
                <a:latin typeface="+mn-ea"/>
                <a:ea typeface="+mn-ea"/>
              </a:rPr>
              <a:t>(Large Language Model, LLM)</a:t>
            </a:r>
            <a:r>
              <a:rPr lang="ja-JP" altLang="en-US" sz="2400" dirty="0">
                <a:latin typeface="+mn-ea"/>
                <a:ea typeface="+mn-ea"/>
              </a:rPr>
              <a:t> の進化</a:t>
            </a:r>
            <a:endParaRPr sz="2400" dirty="0">
              <a:latin typeface="+mn-ea"/>
              <a:ea typeface="+mn-ea"/>
            </a:endParaRPr>
          </a:p>
          <a:p>
            <a:pPr marL="0" lvl="0" indent="0" algn="l" rtl="0">
              <a:spcBef>
                <a:spcPts val="0"/>
              </a:spcBef>
              <a:spcAft>
                <a:spcPts val="0"/>
              </a:spcAft>
              <a:buNone/>
            </a:pPr>
            <a:r>
              <a:rPr lang="en-US" sz="2800" dirty="0">
                <a:latin typeface="+mn-ea"/>
                <a:ea typeface="+mn-ea"/>
              </a:rPr>
              <a:t>	</a:t>
            </a:r>
          </a:p>
          <a:p>
            <a:pPr marL="0" lvl="0" indent="0" algn="l" rtl="0">
              <a:spcBef>
                <a:spcPts val="0"/>
              </a:spcBef>
              <a:spcAft>
                <a:spcPts val="0"/>
              </a:spcAft>
              <a:buNone/>
            </a:pPr>
            <a:br>
              <a:rPr lang="en-US" sz="2800" dirty="0">
                <a:latin typeface="+mn-ea"/>
                <a:ea typeface="+mn-ea"/>
              </a:rPr>
            </a:br>
            <a:r>
              <a:rPr lang="en-US" sz="2400" dirty="0">
                <a:latin typeface="+mn-ea"/>
                <a:ea typeface="+mn-ea"/>
              </a:rPr>
              <a:t>	</a:t>
            </a:r>
            <a:r>
              <a:rPr lang="en-US" altLang="ja-JP" sz="2400" b="1" dirty="0">
                <a:solidFill>
                  <a:schemeClr val="tx1">
                    <a:lumMod val="95000"/>
                  </a:schemeClr>
                </a:solidFill>
                <a:latin typeface="+mn-ea"/>
                <a:ea typeface="+mn-ea"/>
              </a:rPr>
              <a:t>BERT </a:t>
            </a:r>
            <a:r>
              <a:rPr lang="ja-JP" altLang="en-US" sz="2400" b="1" dirty="0">
                <a:solidFill>
                  <a:schemeClr val="tx1">
                    <a:lumMod val="95000"/>
                  </a:schemeClr>
                </a:solidFill>
                <a:latin typeface="+mn-ea"/>
                <a:ea typeface="+mn-ea"/>
              </a:rPr>
              <a:t>や</a:t>
            </a:r>
            <a:r>
              <a:rPr lang="en-US" altLang="ja-JP" sz="2400" b="1" dirty="0">
                <a:latin typeface="+mn-ea"/>
              </a:rPr>
              <a:t> </a:t>
            </a:r>
            <a:r>
              <a:rPr lang="en-US" sz="2400" b="1" dirty="0">
                <a:solidFill>
                  <a:schemeClr val="tx1">
                    <a:lumMod val="95000"/>
                  </a:schemeClr>
                </a:solidFill>
                <a:latin typeface="+mn-ea"/>
                <a:ea typeface="+mn-ea"/>
              </a:rPr>
              <a:t>GPT</a:t>
            </a:r>
            <a:r>
              <a:rPr lang="en-US" sz="2400" dirty="0">
                <a:latin typeface="+mn-ea"/>
                <a:ea typeface="+mn-ea"/>
              </a:rPr>
              <a:t> (Generative Pre-trained Transformer) </a:t>
            </a:r>
            <a:r>
              <a:rPr lang="ja-JP" altLang="en-US" sz="2400" dirty="0">
                <a:latin typeface="+mn-ea"/>
                <a:ea typeface="+mn-ea"/>
              </a:rPr>
              <a:t>など</a:t>
            </a:r>
            <a:endParaRPr lang="en-US" altLang="ja-JP" sz="2400" dirty="0">
              <a:latin typeface="+mn-ea"/>
              <a:ea typeface="+mn-ea"/>
            </a:endParaRPr>
          </a:p>
          <a:p>
            <a:pPr marL="0" lvl="0" indent="0" algn="l" rtl="0">
              <a:spcBef>
                <a:spcPts val="0"/>
              </a:spcBef>
              <a:spcAft>
                <a:spcPts val="0"/>
              </a:spcAft>
              <a:buNone/>
            </a:pPr>
            <a:r>
              <a:rPr lang="en-US" sz="2400" dirty="0">
                <a:latin typeface="+mn-ea"/>
                <a:ea typeface="+mn-ea"/>
              </a:rPr>
              <a:t>	LLM </a:t>
            </a:r>
            <a:r>
              <a:rPr lang="ja-JP" altLang="en-US" sz="2400" dirty="0">
                <a:latin typeface="+mn-ea"/>
                <a:ea typeface="+mn-ea"/>
              </a:rPr>
              <a:t>の利用需要</a:t>
            </a:r>
            <a:r>
              <a:rPr lang="ja-JP" altLang="en-US" sz="2400" dirty="0">
                <a:latin typeface="+mn-ea"/>
              </a:rPr>
              <a:t>が</a:t>
            </a:r>
            <a:r>
              <a:rPr lang="ja-JP" altLang="en-US" sz="2400" dirty="0">
                <a:latin typeface="+mn-ea"/>
                <a:ea typeface="+mn-ea"/>
              </a:rPr>
              <a:t>拡大</a:t>
            </a:r>
            <a:br>
              <a:rPr lang="en-US" altLang="ja-JP" sz="2400" dirty="0">
                <a:latin typeface="+mn-ea"/>
                <a:ea typeface="+mn-ea"/>
              </a:rPr>
            </a:br>
            <a:r>
              <a:rPr lang="en-US" altLang="ja-JP" sz="2400" dirty="0">
                <a:solidFill>
                  <a:schemeClr val="tx1"/>
                </a:solidFill>
                <a:latin typeface="+mn-ea"/>
                <a:ea typeface="+mn-ea"/>
              </a:rPr>
              <a:t>	</a:t>
            </a:r>
          </a:p>
          <a:p>
            <a:pPr marL="0" lvl="0" indent="0" algn="l" rtl="0">
              <a:spcBef>
                <a:spcPts val="0"/>
              </a:spcBef>
              <a:spcAft>
                <a:spcPts val="0"/>
              </a:spcAft>
              <a:buNone/>
            </a:pPr>
            <a:r>
              <a:rPr lang="en-US" altLang="ja-JP" sz="2400" dirty="0">
                <a:latin typeface="+mn-ea"/>
              </a:rPr>
              <a:t>	</a:t>
            </a:r>
            <a:r>
              <a:rPr lang="ja-JP" altLang="en-US" sz="2400" dirty="0">
                <a:solidFill>
                  <a:schemeClr val="tx1"/>
                </a:solidFill>
                <a:latin typeface="+mn-ea"/>
                <a:ea typeface="+mn-ea"/>
              </a:rPr>
              <a:t>⇒より</a:t>
            </a:r>
            <a:r>
              <a:rPr lang="ja-JP" altLang="en-US" sz="2400" dirty="0">
                <a:latin typeface="+mn-ea"/>
              </a:rPr>
              <a:t>高性能なモデルの構築</a:t>
            </a:r>
            <a:r>
              <a:rPr lang="ja-JP" altLang="en-US" sz="2400" dirty="0">
                <a:solidFill>
                  <a:schemeClr val="tx1"/>
                </a:solidFill>
                <a:latin typeface="+mn-ea"/>
                <a:ea typeface="+mn-ea"/>
              </a:rPr>
              <a:t>のためには</a:t>
            </a:r>
            <a:br>
              <a:rPr lang="en-US" altLang="ja-JP" sz="2400" dirty="0">
                <a:solidFill>
                  <a:schemeClr val="tx1"/>
                </a:solidFill>
                <a:latin typeface="+mn-ea"/>
                <a:ea typeface="+mn-ea"/>
              </a:rPr>
            </a:br>
            <a:endParaRPr lang="en-US" altLang="ja-JP" sz="2400" dirty="0">
              <a:solidFill>
                <a:schemeClr val="tx1"/>
              </a:solidFill>
              <a:latin typeface="+mn-ea"/>
              <a:ea typeface="+mn-ea"/>
            </a:endParaRPr>
          </a:p>
          <a:p>
            <a:pPr marL="0" lvl="0" indent="0" algn="l" rtl="0">
              <a:spcBef>
                <a:spcPts val="0"/>
              </a:spcBef>
              <a:spcAft>
                <a:spcPts val="0"/>
              </a:spcAft>
              <a:buNone/>
            </a:pPr>
            <a:r>
              <a:rPr lang="en-US" altLang="ja-JP" sz="2400" dirty="0">
                <a:latin typeface="+mn-ea"/>
              </a:rPr>
              <a:t>	</a:t>
            </a:r>
            <a:r>
              <a:rPr lang="ja-JP" altLang="en-US" sz="2400" dirty="0">
                <a:latin typeface="+mn-ea"/>
              </a:rPr>
              <a:t>　</a:t>
            </a:r>
            <a:r>
              <a:rPr lang="ja-JP" altLang="en-US" sz="2400" dirty="0">
                <a:latin typeface="+mn-ea"/>
                <a:ea typeface="+mn-ea"/>
              </a:rPr>
              <a:t>文章全体の</a:t>
            </a:r>
            <a:r>
              <a:rPr lang="ja-JP" altLang="en-US" sz="2400" b="1" u="sng" dirty="0">
                <a:solidFill>
                  <a:schemeClr val="tx1">
                    <a:lumMod val="95000"/>
                  </a:schemeClr>
                </a:solidFill>
                <a:latin typeface="+mn-ea"/>
                <a:ea typeface="+mn-ea"/>
              </a:rPr>
              <a:t>適切な分散表現</a:t>
            </a:r>
            <a:r>
              <a:rPr lang="ja-JP" altLang="en-US" sz="2400" dirty="0">
                <a:latin typeface="+mn-ea"/>
                <a:ea typeface="+mn-ea"/>
              </a:rPr>
              <a:t>を獲得し</a:t>
            </a:r>
            <a:endParaRPr lang="en-US" altLang="ja-JP" sz="2400" dirty="0">
              <a:latin typeface="+mn-ea"/>
              <a:ea typeface="+mn-ea"/>
            </a:endParaRPr>
          </a:p>
          <a:p>
            <a:pPr marL="0" lvl="0" indent="0" algn="l" rtl="0">
              <a:spcBef>
                <a:spcPts val="0"/>
              </a:spcBef>
              <a:spcAft>
                <a:spcPts val="0"/>
              </a:spcAft>
              <a:buNone/>
            </a:pPr>
            <a:r>
              <a:rPr lang="en-US" altLang="ja-JP" sz="2400" dirty="0">
                <a:latin typeface="+mn-ea"/>
              </a:rPr>
              <a:t>	  </a:t>
            </a:r>
            <a:r>
              <a:rPr lang="ja-JP" altLang="en-US" sz="2400" b="1" u="sng" dirty="0">
                <a:solidFill>
                  <a:schemeClr val="tx1">
                    <a:lumMod val="95000"/>
                  </a:schemeClr>
                </a:solidFill>
                <a:latin typeface="+mn-ea"/>
                <a:ea typeface="+mn-ea"/>
              </a:rPr>
              <a:t>最適な処理</a:t>
            </a:r>
            <a:r>
              <a:rPr lang="ja-JP" altLang="en-US" sz="2400" b="1" u="sng" dirty="0">
                <a:solidFill>
                  <a:schemeClr val="tx1">
                    <a:lumMod val="95000"/>
                  </a:schemeClr>
                </a:solidFill>
                <a:latin typeface="+mn-ea"/>
              </a:rPr>
              <a:t>の選択</a:t>
            </a:r>
            <a:r>
              <a:rPr lang="ja-JP" altLang="en-US" sz="2400" dirty="0">
                <a:latin typeface="+mn-ea"/>
                <a:ea typeface="+mn-ea"/>
              </a:rPr>
              <a:t>が重要</a:t>
            </a:r>
            <a:endParaRPr lang="en-US" altLang="ja-JP" sz="2400" dirty="0">
              <a:latin typeface="+mn-ea"/>
              <a:ea typeface="+mn-ea"/>
            </a:endParaRPr>
          </a:p>
        </p:txBody>
      </p:sp>
      <p:sp>
        <p:nvSpPr>
          <p:cNvPr id="4" name="スライド番号プレースホルダー 3">
            <a:extLst>
              <a:ext uri="{FF2B5EF4-FFF2-40B4-BE49-F238E27FC236}">
                <a16:creationId xmlns:a16="http://schemas.microsoft.com/office/drawing/2014/main" id="{6142EA3E-5A10-46A6-AAED-83F5AE2D9C62}"/>
              </a:ext>
            </a:extLst>
          </p:cNvPr>
          <p:cNvSpPr>
            <a:spLocks noGrp="1"/>
          </p:cNvSpPr>
          <p:nvPr>
            <p:ph type="sldNum" sz="quarter" idx="12"/>
          </p:nvPr>
        </p:nvSpPr>
        <p:spPr/>
        <p:txBody>
          <a:bodyPr/>
          <a:lstStyle/>
          <a:p>
            <a:fld id="{84E5AB44-6C43-4864-84E5-D75B94A07FCF}" type="slidenum">
              <a:rPr kumimoji="1" lang="ja-JP" altLang="en-US" smtClean="0"/>
              <a:t>4</a:t>
            </a:fld>
            <a:endParaRPr kumimoji="1" lang="ja-JP" altLang="en-US"/>
          </a:p>
        </p:txBody>
      </p:sp>
    </p:spTree>
    <p:extLst>
      <p:ext uri="{BB962C8B-B14F-4D97-AF65-F5344CB8AC3E}">
        <p14:creationId xmlns:p14="http://schemas.microsoft.com/office/powerpoint/2010/main" val="1428217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97949-AEEC-5743-3FEA-1DDE057342D3}"/>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67481E75-2D1C-E42E-008F-ED0556FBC223}"/>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:‘plamo-prime’</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CB59D890-3D15-B123-E443-4B15946D52F5}"/>
              </a:ext>
            </a:extLst>
          </p:cNvPr>
          <p:cNvSpPr>
            <a:spLocks noGrp="1"/>
          </p:cNvSpPr>
          <p:nvPr>
            <p:ph type="sldNum" sz="quarter" idx="12"/>
          </p:nvPr>
        </p:nvSpPr>
        <p:spPr/>
        <p:txBody>
          <a:bodyPr/>
          <a:lstStyle/>
          <a:p>
            <a:fld id="{84E5AB44-6C43-4864-84E5-D75B94A07FCF}" type="slidenum">
              <a:rPr kumimoji="1" lang="ja-JP" altLang="en-US" smtClean="0"/>
              <a:t>40</a:t>
            </a:fld>
            <a:endParaRPr kumimoji="1" lang="ja-JP" altLang="en-US"/>
          </a:p>
        </p:txBody>
      </p:sp>
      <p:graphicFrame>
        <p:nvGraphicFramePr>
          <p:cNvPr id="3" name="表 2">
            <a:extLst>
              <a:ext uri="{FF2B5EF4-FFF2-40B4-BE49-F238E27FC236}">
                <a16:creationId xmlns:a16="http://schemas.microsoft.com/office/drawing/2014/main" id="{002DFEA2-DA9D-AAD0-9DE9-919DC6D89B7B}"/>
              </a:ext>
            </a:extLst>
          </p:cNvPr>
          <p:cNvGraphicFramePr>
            <a:graphicFrameLocks noGrp="1"/>
          </p:cNvGraphicFramePr>
          <p:nvPr>
            <p:extLst>
              <p:ext uri="{D42A27DB-BD31-4B8C-83A1-F6EECF244321}">
                <p14:modId xmlns:p14="http://schemas.microsoft.com/office/powerpoint/2010/main" val="3776364629"/>
              </p:ext>
            </p:extLst>
          </p:nvPr>
        </p:nvGraphicFramePr>
        <p:xfrm>
          <a:off x="718046" y="932538"/>
          <a:ext cx="7499198" cy="4087256"/>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en-US" altLang="ja-JP" sz="2400" b="1" dirty="0"/>
                        <a:t>Zero-Shot (Top-k, k=1)</a:t>
                      </a:r>
                      <a:endParaRPr kumimoji="1" lang="ja-JP" altLang="en-US" sz="2400" b="1" dirty="0"/>
                    </a:p>
                  </a:txBody>
                  <a:tcPr marL="68580" marR="68580" marT="34290" marB="34290" anchor="ctr"/>
                </a:tc>
                <a:tc>
                  <a:txBody>
                    <a:bodyPr/>
                    <a:lstStyle/>
                    <a:p>
                      <a:pPr algn="ctr"/>
                      <a:r>
                        <a:rPr kumimoji="1" lang="en-US" altLang="ja-JP" sz="2800" b="1" u="none" dirty="0">
                          <a:solidFill>
                            <a:schemeClr val="tx1"/>
                          </a:solidFill>
                        </a:rPr>
                        <a:t>0.3029</a:t>
                      </a:r>
                    </a:p>
                  </a:txBody>
                  <a:tcPr marL="68580" marR="68580" marT="34290" marB="34290" anchor="ctr"/>
                </a:tc>
                <a:tc>
                  <a:txBody>
                    <a:bodyPr/>
                    <a:lstStyle/>
                    <a:p>
                      <a:pPr algn="ctr"/>
                      <a:r>
                        <a:rPr kumimoji="1" lang="en-US" altLang="ja-JP" sz="2800" b="1" u="none" dirty="0">
                          <a:solidFill>
                            <a:schemeClr val="tx1"/>
                          </a:solidFill>
                        </a:rPr>
                        <a:t>0.2591</a:t>
                      </a:r>
                      <a:endParaRPr kumimoji="1" lang="ja-JP" altLang="en-US" sz="28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693152">
                <a:tc>
                  <a:txBody>
                    <a:bodyPr/>
                    <a:lstStyle/>
                    <a:p>
                      <a:pPr algn="l"/>
                      <a:r>
                        <a:rPr kumimoji="1" lang="en-US" altLang="ja-JP" sz="2400" b="1" dirty="0"/>
                        <a:t>Zero-Shot (Top-k, k=3)</a:t>
                      </a:r>
                      <a:endParaRPr kumimoji="1" lang="ja-JP" altLang="en-US" sz="2400" b="1" dirty="0"/>
                    </a:p>
                  </a:txBody>
                  <a:tcPr marL="68580" marR="68580" marT="34290" marB="34290" anchor="ctr"/>
                </a:tc>
                <a:tc>
                  <a:txBody>
                    <a:bodyPr/>
                    <a:lstStyle/>
                    <a:p>
                      <a:pPr algn="ctr"/>
                      <a:r>
                        <a:rPr kumimoji="1" lang="en-US" altLang="ja-JP" sz="2800" b="1" dirty="0">
                          <a:solidFill>
                            <a:schemeClr val="tx1"/>
                          </a:solidFill>
                        </a:rPr>
                        <a:t>0.4959</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0.4738</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1998187058"/>
                  </a:ext>
                </a:extLst>
              </a:tr>
              <a:tr h="693152">
                <a:tc>
                  <a:txBody>
                    <a:bodyPr/>
                    <a:lstStyle/>
                    <a:p>
                      <a:pPr algn="l"/>
                      <a:r>
                        <a:rPr kumimoji="1" lang="en-US" altLang="ja-JP" sz="2400" b="1" dirty="0"/>
                        <a:t>Few-Shot (Top-k, k=1)</a:t>
                      </a:r>
                      <a:endParaRPr kumimoji="1" lang="ja-JP" altLang="en-US" sz="2400" b="1" dirty="0"/>
                    </a:p>
                  </a:txBody>
                  <a:tcPr marL="68580" marR="68580" marT="34290" marB="34290" anchor="ctr"/>
                </a:tc>
                <a:tc>
                  <a:txBody>
                    <a:bodyPr/>
                    <a:lstStyle/>
                    <a:p>
                      <a:pPr algn="ctr"/>
                      <a:r>
                        <a:rPr kumimoji="1" lang="en-US" altLang="ja-JP" sz="2800" b="1" dirty="0">
                          <a:solidFill>
                            <a:schemeClr val="tx1"/>
                          </a:solidFill>
                        </a:rPr>
                        <a:t>0.3355</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0.2885</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3635947429"/>
                  </a:ext>
                </a:extLst>
              </a:tr>
              <a:tr h="79719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2400" b="1" dirty="0"/>
                        <a:t>Few-Shot (Top-k, k=3)</a:t>
                      </a:r>
                      <a:endParaRPr kumimoji="1" lang="ja-JP" altLang="en-US" sz="2400" b="1" dirty="0"/>
                    </a:p>
                  </a:txBody>
                  <a:tcPr marL="68580" marR="68580" marT="34290" marB="34290" anchor="ctr"/>
                </a:tc>
                <a:tc>
                  <a:txBody>
                    <a:bodyPr/>
                    <a:lstStyle/>
                    <a:p>
                      <a:pPr algn="ctr"/>
                      <a:r>
                        <a:rPr kumimoji="1" lang="en-US" altLang="ja-JP" sz="2800" dirty="0">
                          <a:solidFill>
                            <a:srgbClr val="FFFF00"/>
                          </a:solidFill>
                        </a:rPr>
                        <a:t>0.5964</a:t>
                      </a:r>
                      <a:endParaRPr kumimoji="1" lang="ja-JP" altLang="en-US" sz="2800" dirty="0">
                        <a:solidFill>
                          <a:srgbClr val="FFFF00"/>
                        </a:solidFill>
                      </a:endParaRPr>
                    </a:p>
                  </a:txBody>
                  <a:tcPr marL="68580" marR="68580" marT="34290" marB="34290" anchor="ctr"/>
                </a:tc>
                <a:tc>
                  <a:txBody>
                    <a:bodyPr/>
                    <a:lstStyle/>
                    <a:p>
                      <a:pPr algn="ctr"/>
                      <a:r>
                        <a:rPr kumimoji="1" lang="en-US" altLang="ja-JP" sz="2800" dirty="0">
                          <a:solidFill>
                            <a:srgbClr val="FFFF00"/>
                          </a:solidFill>
                        </a:rPr>
                        <a:t>0.6106</a:t>
                      </a:r>
                      <a:endParaRPr kumimoji="1" lang="ja-JP" altLang="en-US" sz="2800" dirty="0">
                        <a:solidFill>
                          <a:srgbClr val="FFFF00"/>
                        </a:solidFill>
                      </a:endParaRPr>
                    </a:p>
                  </a:txBody>
                  <a:tcPr marL="68580" marR="68580" marT="34290" marB="34290" anchor="ctr"/>
                </a:tc>
                <a:extLst>
                  <a:ext uri="{0D108BD9-81ED-4DB2-BD59-A6C34878D82A}">
                    <a16:rowId xmlns:a16="http://schemas.microsoft.com/office/drawing/2014/main" val="2521943963"/>
                  </a:ext>
                </a:extLst>
              </a:tr>
            </a:tbl>
          </a:graphicData>
        </a:graphic>
      </p:graphicFrame>
    </p:spTree>
    <p:extLst>
      <p:ext uri="{BB962C8B-B14F-4D97-AF65-F5344CB8AC3E}">
        <p14:creationId xmlns:p14="http://schemas.microsoft.com/office/powerpoint/2010/main" val="6514854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547BA5-AC55-C39F-3C15-B80C82FBEA75}"/>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CF6383E0-F674-12A4-CF9F-9C76C73E8773}"/>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:‘gpt-4o-mini’</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232472CF-1FBE-F093-21F7-391C3A327D4A}"/>
              </a:ext>
            </a:extLst>
          </p:cNvPr>
          <p:cNvSpPr>
            <a:spLocks noGrp="1"/>
          </p:cNvSpPr>
          <p:nvPr>
            <p:ph type="sldNum" sz="quarter" idx="12"/>
          </p:nvPr>
        </p:nvSpPr>
        <p:spPr/>
        <p:txBody>
          <a:bodyPr/>
          <a:lstStyle/>
          <a:p>
            <a:fld id="{84E5AB44-6C43-4864-84E5-D75B94A07FCF}" type="slidenum">
              <a:rPr kumimoji="1" lang="ja-JP" altLang="en-US" smtClean="0"/>
              <a:t>41</a:t>
            </a:fld>
            <a:endParaRPr kumimoji="1" lang="ja-JP" altLang="en-US"/>
          </a:p>
        </p:txBody>
      </p:sp>
      <p:graphicFrame>
        <p:nvGraphicFramePr>
          <p:cNvPr id="3" name="表 2">
            <a:extLst>
              <a:ext uri="{FF2B5EF4-FFF2-40B4-BE49-F238E27FC236}">
                <a16:creationId xmlns:a16="http://schemas.microsoft.com/office/drawing/2014/main" id="{7A1C56D3-89B0-4CF2-84F5-3AD76C8A836B}"/>
              </a:ext>
            </a:extLst>
          </p:cNvPr>
          <p:cNvGraphicFramePr>
            <a:graphicFrameLocks noGrp="1"/>
          </p:cNvGraphicFramePr>
          <p:nvPr>
            <p:extLst>
              <p:ext uri="{D42A27DB-BD31-4B8C-83A1-F6EECF244321}">
                <p14:modId xmlns:p14="http://schemas.microsoft.com/office/powerpoint/2010/main" val="1428556273"/>
              </p:ext>
            </p:extLst>
          </p:nvPr>
        </p:nvGraphicFramePr>
        <p:xfrm>
          <a:off x="718046" y="932538"/>
          <a:ext cx="7499198" cy="4087256"/>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en-US" altLang="ja-JP" sz="2400" b="1" dirty="0"/>
                        <a:t>Zero-Shot (Top-k, k=1)</a:t>
                      </a:r>
                      <a:endParaRPr kumimoji="1" lang="ja-JP" altLang="en-US" sz="2400" b="1" dirty="0"/>
                    </a:p>
                  </a:txBody>
                  <a:tcPr marL="68580" marR="68580" marT="34290" marB="34290" anchor="ctr"/>
                </a:tc>
                <a:tc>
                  <a:txBody>
                    <a:bodyPr/>
                    <a:lstStyle/>
                    <a:p>
                      <a:pPr algn="ctr"/>
                      <a:r>
                        <a:rPr kumimoji="1" lang="en-US" altLang="ja-JP" sz="2800" b="1" u="none" dirty="0">
                          <a:solidFill>
                            <a:schemeClr val="tx1"/>
                          </a:solidFill>
                        </a:rPr>
                        <a:t>0.6073</a:t>
                      </a:r>
                    </a:p>
                  </a:txBody>
                  <a:tcPr marL="68580" marR="68580" marT="34290" marB="34290" anchor="ctr"/>
                </a:tc>
                <a:tc>
                  <a:txBody>
                    <a:bodyPr/>
                    <a:lstStyle/>
                    <a:p>
                      <a:pPr algn="ctr"/>
                      <a:r>
                        <a:rPr kumimoji="1" lang="en-US" altLang="ja-JP" sz="2800" b="1" u="none" dirty="0">
                          <a:solidFill>
                            <a:schemeClr val="tx1"/>
                          </a:solidFill>
                        </a:rPr>
                        <a:t>0.6067</a:t>
                      </a:r>
                      <a:endParaRPr kumimoji="1" lang="ja-JP" altLang="en-US" sz="28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693152">
                <a:tc>
                  <a:txBody>
                    <a:bodyPr/>
                    <a:lstStyle/>
                    <a:p>
                      <a:pPr algn="l"/>
                      <a:r>
                        <a:rPr kumimoji="1" lang="en-US" altLang="ja-JP" sz="2400" b="1" dirty="0"/>
                        <a:t>Zero-Shot (Top-k, k=3)</a:t>
                      </a:r>
                      <a:endParaRPr kumimoji="1" lang="ja-JP" altLang="en-US" sz="2400" b="1" dirty="0"/>
                    </a:p>
                  </a:txBody>
                  <a:tcPr marL="68580" marR="68580" marT="34290" marB="34290" anchor="ctr"/>
                </a:tc>
                <a:tc>
                  <a:txBody>
                    <a:bodyPr/>
                    <a:lstStyle/>
                    <a:p>
                      <a:pPr algn="ctr"/>
                      <a:r>
                        <a:rPr kumimoji="1" lang="en-US" altLang="ja-JP" sz="2800" b="1" dirty="0">
                          <a:solidFill>
                            <a:schemeClr val="tx1"/>
                          </a:solidFill>
                        </a:rPr>
                        <a:t>0.8288</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0.8446</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1998187058"/>
                  </a:ext>
                </a:extLst>
              </a:tr>
              <a:tr h="693152">
                <a:tc>
                  <a:txBody>
                    <a:bodyPr/>
                    <a:lstStyle/>
                    <a:p>
                      <a:pPr algn="l"/>
                      <a:r>
                        <a:rPr kumimoji="1" lang="en-US" altLang="ja-JP" sz="2400" b="1" dirty="0"/>
                        <a:t>Few-Shot (Top-k, k=1)</a:t>
                      </a:r>
                      <a:endParaRPr kumimoji="1" lang="ja-JP" altLang="en-US" sz="2400" b="1" dirty="0"/>
                    </a:p>
                  </a:txBody>
                  <a:tcPr marL="68580" marR="68580" marT="34290" marB="34290" anchor="ctr"/>
                </a:tc>
                <a:tc>
                  <a:txBody>
                    <a:bodyPr/>
                    <a:lstStyle/>
                    <a:p>
                      <a:pPr algn="ctr"/>
                      <a:r>
                        <a:rPr kumimoji="1" lang="en-US" altLang="ja-JP" sz="2800" b="1" dirty="0">
                          <a:solidFill>
                            <a:schemeClr val="tx1"/>
                          </a:solidFill>
                        </a:rPr>
                        <a:t>0.6711</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0.6580</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3635947429"/>
                  </a:ext>
                </a:extLst>
              </a:tr>
              <a:tr h="79719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2400" b="1" dirty="0"/>
                        <a:t>Few-Shot (Top-k, k=3)</a:t>
                      </a:r>
                      <a:endParaRPr kumimoji="1" lang="ja-JP" altLang="en-US" sz="2400" b="1" dirty="0"/>
                    </a:p>
                  </a:txBody>
                  <a:tcPr marL="68580" marR="68580" marT="34290" marB="34290" anchor="ctr"/>
                </a:tc>
                <a:tc>
                  <a:txBody>
                    <a:bodyPr/>
                    <a:lstStyle/>
                    <a:p>
                      <a:pPr algn="ctr"/>
                      <a:r>
                        <a:rPr kumimoji="1" lang="en-US" altLang="ja-JP" sz="2800" dirty="0">
                          <a:solidFill>
                            <a:srgbClr val="FFFF00"/>
                          </a:solidFill>
                        </a:rPr>
                        <a:t>0.8573</a:t>
                      </a:r>
                      <a:endParaRPr kumimoji="1" lang="ja-JP" altLang="en-US" sz="2800" dirty="0">
                        <a:solidFill>
                          <a:srgbClr val="FFFF00"/>
                        </a:solidFill>
                      </a:endParaRPr>
                    </a:p>
                  </a:txBody>
                  <a:tcPr marL="68580" marR="68580" marT="34290" marB="34290" anchor="ctr"/>
                </a:tc>
                <a:tc>
                  <a:txBody>
                    <a:bodyPr/>
                    <a:lstStyle/>
                    <a:p>
                      <a:pPr algn="ctr"/>
                      <a:r>
                        <a:rPr kumimoji="1" lang="en-US" altLang="ja-JP" sz="2800" dirty="0">
                          <a:solidFill>
                            <a:srgbClr val="FFFF00"/>
                          </a:solidFill>
                        </a:rPr>
                        <a:t>0.8503</a:t>
                      </a:r>
                      <a:endParaRPr kumimoji="1" lang="ja-JP" altLang="en-US" sz="2800" dirty="0">
                        <a:solidFill>
                          <a:srgbClr val="FFFF00"/>
                        </a:solidFill>
                      </a:endParaRPr>
                    </a:p>
                  </a:txBody>
                  <a:tcPr marL="68580" marR="68580" marT="34290" marB="34290" anchor="ctr"/>
                </a:tc>
                <a:extLst>
                  <a:ext uri="{0D108BD9-81ED-4DB2-BD59-A6C34878D82A}">
                    <a16:rowId xmlns:a16="http://schemas.microsoft.com/office/drawing/2014/main" val="2521943963"/>
                  </a:ext>
                </a:extLst>
              </a:tr>
            </a:tbl>
          </a:graphicData>
        </a:graphic>
      </p:graphicFrame>
    </p:spTree>
    <p:extLst>
      <p:ext uri="{BB962C8B-B14F-4D97-AF65-F5344CB8AC3E}">
        <p14:creationId xmlns:p14="http://schemas.microsoft.com/office/powerpoint/2010/main" val="20120814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FD06A-CF61-FEF7-420A-2838323C283F}"/>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9E2EC0A7-F9FA-7B03-DA5C-335B7DDEBFCE}"/>
              </a:ext>
            </a:extLst>
          </p:cNvPr>
          <p:cNvSpPr>
            <a:spLocks noGrp="1"/>
          </p:cNvSpPr>
          <p:nvPr>
            <p:ph type="sldNum" sz="quarter" idx="12"/>
          </p:nvPr>
        </p:nvSpPr>
        <p:spPr/>
        <p:txBody>
          <a:bodyPr/>
          <a:lstStyle/>
          <a:p>
            <a:fld id="{84E5AB44-6C43-4864-84E5-D75B94A07FCF}" type="slidenum">
              <a:rPr kumimoji="1" lang="ja-JP" altLang="en-US" smtClean="0"/>
              <a:pPr/>
              <a:t>42</a:t>
            </a:fld>
            <a:endParaRPr kumimoji="1" lang="ja-JP" altLang="en-US" dirty="0"/>
          </a:p>
        </p:txBody>
      </p:sp>
      <p:pic>
        <p:nvPicPr>
          <p:cNvPr id="6" name="図 5">
            <a:extLst>
              <a:ext uri="{FF2B5EF4-FFF2-40B4-BE49-F238E27FC236}">
                <a16:creationId xmlns:a16="http://schemas.microsoft.com/office/drawing/2014/main" id="{959F6BDB-F823-B43C-9BD2-BEAE883F9DB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6637" y="1506252"/>
            <a:ext cx="4203480" cy="3655199"/>
          </a:xfrm>
          <a:prstGeom prst="rect">
            <a:avLst/>
          </a:prstGeom>
        </p:spPr>
      </p:pic>
      <p:pic>
        <p:nvPicPr>
          <p:cNvPr id="8" name="図 7">
            <a:extLst>
              <a:ext uri="{FF2B5EF4-FFF2-40B4-BE49-F238E27FC236}">
                <a16:creationId xmlns:a16="http://schemas.microsoft.com/office/drawing/2014/main" id="{BC35B63E-355E-CE20-EC72-31D85402A78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92732" y="1506252"/>
            <a:ext cx="4203480" cy="3655199"/>
          </a:xfrm>
          <a:prstGeom prst="rect">
            <a:avLst/>
          </a:prstGeom>
        </p:spPr>
      </p:pic>
      <p:sp>
        <p:nvSpPr>
          <p:cNvPr id="10" name="テキスト ボックス 9">
            <a:extLst>
              <a:ext uri="{FF2B5EF4-FFF2-40B4-BE49-F238E27FC236}">
                <a16:creationId xmlns:a16="http://schemas.microsoft.com/office/drawing/2014/main" id="{F8797EE1-23CF-511F-A64D-CEAF33684E0E}"/>
              </a:ext>
            </a:extLst>
          </p:cNvPr>
          <p:cNvSpPr txBox="1"/>
          <p:nvPr/>
        </p:nvSpPr>
        <p:spPr>
          <a:xfrm>
            <a:off x="1014762" y="936702"/>
            <a:ext cx="2687443" cy="368662"/>
          </a:xfrm>
          <a:prstGeom prst="rect">
            <a:avLst/>
          </a:prstGeom>
          <a:noFill/>
        </p:spPr>
        <p:txBody>
          <a:bodyPr wrap="square">
            <a:spAutoFit/>
          </a:bodyPr>
          <a:lstStyle/>
          <a:p>
            <a:pPr algn="l"/>
            <a:r>
              <a:rPr kumimoji="1" lang="en-US" altLang="ja-JP" b="1" dirty="0"/>
              <a:t>Zero</a:t>
            </a:r>
            <a:r>
              <a:rPr kumimoji="1" lang="en-US" altLang="ja-JP" sz="1800" b="1" dirty="0"/>
              <a:t>-Shot (Top-k, k=1)</a:t>
            </a:r>
            <a:endParaRPr kumimoji="1" lang="ja-JP" altLang="en-US" sz="1800" b="1" dirty="0"/>
          </a:p>
        </p:txBody>
      </p:sp>
      <p:sp>
        <p:nvSpPr>
          <p:cNvPr id="11" name="テキスト ボックス 10">
            <a:extLst>
              <a:ext uri="{FF2B5EF4-FFF2-40B4-BE49-F238E27FC236}">
                <a16:creationId xmlns:a16="http://schemas.microsoft.com/office/drawing/2014/main" id="{187041BA-7977-96CE-B945-D2F4A7EE24C6}"/>
              </a:ext>
            </a:extLst>
          </p:cNvPr>
          <p:cNvSpPr txBox="1"/>
          <p:nvPr/>
        </p:nvSpPr>
        <p:spPr>
          <a:xfrm>
            <a:off x="5550750" y="982144"/>
            <a:ext cx="2687443" cy="368662"/>
          </a:xfrm>
          <a:prstGeom prst="rect">
            <a:avLst/>
          </a:prstGeom>
          <a:noFill/>
        </p:spPr>
        <p:txBody>
          <a:bodyPr wrap="square">
            <a:spAutoFit/>
          </a:bodyPr>
          <a:lstStyle/>
          <a:p>
            <a:pPr algn="l"/>
            <a:r>
              <a:rPr kumimoji="1" lang="en-US" altLang="ja-JP" b="1" dirty="0"/>
              <a:t>Zero</a:t>
            </a:r>
            <a:r>
              <a:rPr kumimoji="1" lang="en-US" altLang="ja-JP" sz="1800" b="1" dirty="0"/>
              <a:t>-Shot (Top-k, k=3)</a:t>
            </a:r>
            <a:endParaRPr kumimoji="1" lang="ja-JP" altLang="en-US" sz="1800" b="1" dirty="0"/>
          </a:p>
        </p:txBody>
      </p:sp>
      <p:sp>
        <p:nvSpPr>
          <p:cNvPr id="2" name="Google Shape;92;p14">
            <a:extLst>
              <a:ext uri="{FF2B5EF4-FFF2-40B4-BE49-F238E27FC236}">
                <a16:creationId xmlns:a16="http://schemas.microsoft.com/office/drawing/2014/main" id="{EE3812DD-C04C-FB53-2AD4-080FB3D870EE}"/>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:‘plamo-prime’</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Tree>
    <p:extLst>
      <p:ext uri="{BB962C8B-B14F-4D97-AF65-F5344CB8AC3E}">
        <p14:creationId xmlns:p14="http://schemas.microsoft.com/office/powerpoint/2010/main" val="38320897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999EAB0B-6046-DF8E-CE72-8D232CF501A2}"/>
              </a:ext>
            </a:extLst>
          </p:cNvPr>
          <p:cNvSpPr>
            <a:spLocks noGrp="1"/>
          </p:cNvSpPr>
          <p:nvPr>
            <p:ph type="sldNum" sz="quarter" idx="12"/>
          </p:nvPr>
        </p:nvSpPr>
        <p:spPr/>
        <p:txBody>
          <a:bodyPr/>
          <a:lstStyle/>
          <a:p>
            <a:fld id="{84E5AB44-6C43-4864-84E5-D75B94A07FCF}" type="slidenum">
              <a:rPr kumimoji="1" lang="ja-JP" altLang="en-US" smtClean="0"/>
              <a:pPr/>
              <a:t>43</a:t>
            </a:fld>
            <a:endParaRPr kumimoji="1" lang="ja-JP" altLang="en-US" dirty="0"/>
          </a:p>
        </p:txBody>
      </p:sp>
      <p:pic>
        <p:nvPicPr>
          <p:cNvPr id="6" name="図 5">
            <a:extLst>
              <a:ext uri="{FF2B5EF4-FFF2-40B4-BE49-F238E27FC236}">
                <a16:creationId xmlns:a16="http://schemas.microsoft.com/office/drawing/2014/main" id="{DA86FB6F-CDD7-A9AF-41C0-150DA5DA9D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788" y="1506252"/>
            <a:ext cx="4203480" cy="3655200"/>
          </a:xfrm>
          <a:prstGeom prst="rect">
            <a:avLst/>
          </a:prstGeom>
        </p:spPr>
      </p:pic>
      <p:pic>
        <p:nvPicPr>
          <p:cNvPr id="8" name="図 7">
            <a:extLst>
              <a:ext uri="{FF2B5EF4-FFF2-40B4-BE49-F238E27FC236}">
                <a16:creationId xmlns:a16="http://schemas.microsoft.com/office/drawing/2014/main" id="{9D59C544-23FC-01F7-3E5E-1A59434E0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2732" y="1506252"/>
            <a:ext cx="4203480" cy="3655200"/>
          </a:xfrm>
          <a:prstGeom prst="rect">
            <a:avLst/>
          </a:prstGeom>
        </p:spPr>
      </p:pic>
      <p:sp>
        <p:nvSpPr>
          <p:cNvPr id="10" name="テキスト ボックス 9">
            <a:extLst>
              <a:ext uri="{FF2B5EF4-FFF2-40B4-BE49-F238E27FC236}">
                <a16:creationId xmlns:a16="http://schemas.microsoft.com/office/drawing/2014/main" id="{DE1221D9-A5B0-285A-A436-8D851F14279C}"/>
              </a:ext>
            </a:extLst>
          </p:cNvPr>
          <p:cNvSpPr txBox="1"/>
          <p:nvPr/>
        </p:nvSpPr>
        <p:spPr>
          <a:xfrm>
            <a:off x="1014762" y="936702"/>
            <a:ext cx="2687443" cy="368662"/>
          </a:xfrm>
          <a:prstGeom prst="rect">
            <a:avLst/>
          </a:prstGeom>
          <a:noFill/>
        </p:spPr>
        <p:txBody>
          <a:bodyPr wrap="square">
            <a:spAutoFit/>
          </a:bodyPr>
          <a:lstStyle/>
          <a:p>
            <a:pPr algn="l"/>
            <a:r>
              <a:rPr kumimoji="1" lang="en-US" altLang="ja-JP" sz="1800" b="1" dirty="0"/>
              <a:t>Few-Shot (Top-k, k=1)</a:t>
            </a:r>
            <a:endParaRPr kumimoji="1" lang="ja-JP" altLang="en-US" sz="1800" b="1" dirty="0"/>
          </a:p>
        </p:txBody>
      </p:sp>
      <p:sp>
        <p:nvSpPr>
          <p:cNvPr id="11" name="テキスト ボックス 10">
            <a:extLst>
              <a:ext uri="{FF2B5EF4-FFF2-40B4-BE49-F238E27FC236}">
                <a16:creationId xmlns:a16="http://schemas.microsoft.com/office/drawing/2014/main" id="{8BF0C0B5-6963-5246-F5D5-7661A0FE3EE9}"/>
              </a:ext>
            </a:extLst>
          </p:cNvPr>
          <p:cNvSpPr txBox="1"/>
          <p:nvPr/>
        </p:nvSpPr>
        <p:spPr>
          <a:xfrm>
            <a:off x="5550750" y="982144"/>
            <a:ext cx="2687443" cy="368662"/>
          </a:xfrm>
          <a:prstGeom prst="rect">
            <a:avLst/>
          </a:prstGeom>
          <a:noFill/>
        </p:spPr>
        <p:txBody>
          <a:bodyPr wrap="square">
            <a:spAutoFit/>
          </a:bodyPr>
          <a:lstStyle/>
          <a:p>
            <a:pPr algn="l"/>
            <a:r>
              <a:rPr kumimoji="1" lang="en-US" altLang="ja-JP" sz="1800" b="1" dirty="0"/>
              <a:t>Few-Shot (Top-k, k=3)</a:t>
            </a:r>
            <a:endParaRPr kumimoji="1" lang="ja-JP" altLang="en-US" sz="1800" b="1" dirty="0"/>
          </a:p>
        </p:txBody>
      </p:sp>
      <p:sp>
        <p:nvSpPr>
          <p:cNvPr id="2" name="Google Shape;92;p14">
            <a:extLst>
              <a:ext uri="{FF2B5EF4-FFF2-40B4-BE49-F238E27FC236}">
                <a16:creationId xmlns:a16="http://schemas.microsoft.com/office/drawing/2014/main" id="{8F3D5645-597A-7704-3F49-0DC96400252A}"/>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:‘plamo-prime’</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Tree>
    <p:extLst>
      <p:ext uri="{BB962C8B-B14F-4D97-AF65-F5344CB8AC3E}">
        <p14:creationId xmlns:p14="http://schemas.microsoft.com/office/powerpoint/2010/main" val="11925190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2E0C5-BD24-22B0-54AC-155B26951952}"/>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3AC48FA3-8BAC-C547-F0E8-776FC5EF7000}"/>
              </a:ext>
            </a:extLst>
          </p:cNvPr>
          <p:cNvSpPr>
            <a:spLocks noGrp="1"/>
          </p:cNvSpPr>
          <p:nvPr>
            <p:ph type="sldNum" sz="quarter" idx="12"/>
          </p:nvPr>
        </p:nvSpPr>
        <p:spPr/>
        <p:txBody>
          <a:bodyPr/>
          <a:lstStyle/>
          <a:p>
            <a:fld id="{84E5AB44-6C43-4864-84E5-D75B94A07FCF}" type="slidenum">
              <a:rPr kumimoji="1" lang="ja-JP" altLang="en-US" smtClean="0"/>
              <a:pPr/>
              <a:t>44</a:t>
            </a:fld>
            <a:endParaRPr kumimoji="1" lang="ja-JP" altLang="en-US" dirty="0"/>
          </a:p>
        </p:txBody>
      </p:sp>
      <p:pic>
        <p:nvPicPr>
          <p:cNvPr id="6" name="図 5">
            <a:extLst>
              <a:ext uri="{FF2B5EF4-FFF2-40B4-BE49-F238E27FC236}">
                <a16:creationId xmlns:a16="http://schemas.microsoft.com/office/drawing/2014/main" id="{469CCB43-F32A-6317-58A6-6EF012FB3E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6638" y="1506252"/>
            <a:ext cx="4203478" cy="3655199"/>
          </a:xfrm>
          <a:prstGeom prst="rect">
            <a:avLst/>
          </a:prstGeom>
        </p:spPr>
      </p:pic>
      <p:pic>
        <p:nvPicPr>
          <p:cNvPr id="8" name="図 7">
            <a:extLst>
              <a:ext uri="{FF2B5EF4-FFF2-40B4-BE49-F238E27FC236}">
                <a16:creationId xmlns:a16="http://schemas.microsoft.com/office/drawing/2014/main" id="{10E78D14-25D6-CE33-2199-91DDFD0F8D3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92733" y="1506252"/>
            <a:ext cx="4203478" cy="3655199"/>
          </a:xfrm>
          <a:prstGeom prst="rect">
            <a:avLst/>
          </a:prstGeom>
        </p:spPr>
      </p:pic>
      <p:sp>
        <p:nvSpPr>
          <p:cNvPr id="10" name="テキスト ボックス 9">
            <a:extLst>
              <a:ext uri="{FF2B5EF4-FFF2-40B4-BE49-F238E27FC236}">
                <a16:creationId xmlns:a16="http://schemas.microsoft.com/office/drawing/2014/main" id="{B763B297-CCB7-9DB6-08E7-637667DC502C}"/>
              </a:ext>
            </a:extLst>
          </p:cNvPr>
          <p:cNvSpPr txBox="1"/>
          <p:nvPr/>
        </p:nvSpPr>
        <p:spPr>
          <a:xfrm>
            <a:off x="1014762" y="936702"/>
            <a:ext cx="2687443" cy="368662"/>
          </a:xfrm>
          <a:prstGeom prst="rect">
            <a:avLst/>
          </a:prstGeom>
          <a:noFill/>
        </p:spPr>
        <p:txBody>
          <a:bodyPr wrap="square">
            <a:spAutoFit/>
          </a:bodyPr>
          <a:lstStyle/>
          <a:p>
            <a:pPr algn="l"/>
            <a:r>
              <a:rPr kumimoji="1" lang="en-US" altLang="ja-JP" b="1" dirty="0"/>
              <a:t>Zero</a:t>
            </a:r>
            <a:r>
              <a:rPr kumimoji="1" lang="en-US" altLang="ja-JP" sz="1800" b="1" dirty="0"/>
              <a:t>-Shot (Top-k, k=1)</a:t>
            </a:r>
            <a:endParaRPr kumimoji="1" lang="ja-JP" altLang="en-US" sz="1800" b="1" dirty="0"/>
          </a:p>
        </p:txBody>
      </p:sp>
      <p:sp>
        <p:nvSpPr>
          <p:cNvPr id="11" name="テキスト ボックス 10">
            <a:extLst>
              <a:ext uri="{FF2B5EF4-FFF2-40B4-BE49-F238E27FC236}">
                <a16:creationId xmlns:a16="http://schemas.microsoft.com/office/drawing/2014/main" id="{E22F2319-EC2C-8810-A660-3E5A028E155F}"/>
              </a:ext>
            </a:extLst>
          </p:cNvPr>
          <p:cNvSpPr txBox="1"/>
          <p:nvPr/>
        </p:nvSpPr>
        <p:spPr>
          <a:xfrm>
            <a:off x="5550750" y="982144"/>
            <a:ext cx="2687443" cy="368662"/>
          </a:xfrm>
          <a:prstGeom prst="rect">
            <a:avLst/>
          </a:prstGeom>
          <a:noFill/>
        </p:spPr>
        <p:txBody>
          <a:bodyPr wrap="square">
            <a:spAutoFit/>
          </a:bodyPr>
          <a:lstStyle/>
          <a:p>
            <a:pPr algn="l"/>
            <a:r>
              <a:rPr kumimoji="1" lang="en-US" altLang="ja-JP" b="1" dirty="0"/>
              <a:t>Zero</a:t>
            </a:r>
            <a:r>
              <a:rPr kumimoji="1" lang="en-US" altLang="ja-JP" sz="1800" b="1" dirty="0"/>
              <a:t>-Shot (Top-k, k=3)</a:t>
            </a:r>
            <a:endParaRPr kumimoji="1" lang="ja-JP" altLang="en-US" sz="1800" b="1" dirty="0"/>
          </a:p>
        </p:txBody>
      </p:sp>
      <p:sp>
        <p:nvSpPr>
          <p:cNvPr id="3" name="Google Shape;92;p14">
            <a:extLst>
              <a:ext uri="{FF2B5EF4-FFF2-40B4-BE49-F238E27FC236}">
                <a16:creationId xmlns:a16="http://schemas.microsoft.com/office/drawing/2014/main" id="{C25BC29F-7B71-1550-A3AB-C4F3CE003DC5}"/>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:‘gpt-4o-mini’</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Tree>
    <p:extLst>
      <p:ext uri="{BB962C8B-B14F-4D97-AF65-F5344CB8AC3E}">
        <p14:creationId xmlns:p14="http://schemas.microsoft.com/office/powerpoint/2010/main" val="191035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110CE-0DF0-1C10-71A9-84676741276F}"/>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AEC5886-00F9-5FB4-6608-59368AE2B4E4}"/>
              </a:ext>
            </a:extLst>
          </p:cNvPr>
          <p:cNvSpPr>
            <a:spLocks noGrp="1"/>
          </p:cNvSpPr>
          <p:nvPr>
            <p:ph type="sldNum" sz="quarter" idx="12"/>
          </p:nvPr>
        </p:nvSpPr>
        <p:spPr/>
        <p:txBody>
          <a:bodyPr/>
          <a:lstStyle/>
          <a:p>
            <a:fld id="{84E5AB44-6C43-4864-84E5-D75B94A07FCF}" type="slidenum">
              <a:rPr kumimoji="1" lang="ja-JP" altLang="en-US" smtClean="0"/>
              <a:pPr/>
              <a:t>45</a:t>
            </a:fld>
            <a:endParaRPr kumimoji="1" lang="ja-JP" altLang="en-US" dirty="0"/>
          </a:p>
        </p:txBody>
      </p:sp>
      <p:pic>
        <p:nvPicPr>
          <p:cNvPr id="6" name="図 5">
            <a:extLst>
              <a:ext uri="{FF2B5EF4-FFF2-40B4-BE49-F238E27FC236}">
                <a16:creationId xmlns:a16="http://schemas.microsoft.com/office/drawing/2014/main" id="{826D0573-024C-DCEB-28CD-5D00E44F4A6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7788" y="1506252"/>
            <a:ext cx="4203480" cy="3655199"/>
          </a:xfrm>
          <a:prstGeom prst="rect">
            <a:avLst/>
          </a:prstGeom>
        </p:spPr>
      </p:pic>
      <p:pic>
        <p:nvPicPr>
          <p:cNvPr id="8" name="図 7">
            <a:extLst>
              <a:ext uri="{FF2B5EF4-FFF2-40B4-BE49-F238E27FC236}">
                <a16:creationId xmlns:a16="http://schemas.microsoft.com/office/drawing/2014/main" id="{0906E43F-7E81-2656-B6BE-6E7C77D11AF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92732" y="1506252"/>
            <a:ext cx="4203480" cy="3655199"/>
          </a:xfrm>
          <a:prstGeom prst="rect">
            <a:avLst/>
          </a:prstGeom>
        </p:spPr>
      </p:pic>
      <p:sp>
        <p:nvSpPr>
          <p:cNvPr id="10" name="テキスト ボックス 9">
            <a:extLst>
              <a:ext uri="{FF2B5EF4-FFF2-40B4-BE49-F238E27FC236}">
                <a16:creationId xmlns:a16="http://schemas.microsoft.com/office/drawing/2014/main" id="{3CC1DB87-6C4A-2C25-7CB5-3621BF551CBD}"/>
              </a:ext>
            </a:extLst>
          </p:cNvPr>
          <p:cNvSpPr txBox="1"/>
          <p:nvPr/>
        </p:nvSpPr>
        <p:spPr>
          <a:xfrm>
            <a:off x="1014762" y="936702"/>
            <a:ext cx="2687443" cy="368662"/>
          </a:xfrm>
          <a:prstGeom prst="rect">
            <a:avLst/>
          </a:prstGeom>
          <a:noFill/>
        </p:spPr>
        <p:txBody>
          <a:bodyPr wrap="square">
            <a:spAutoFit/>
          </a:bodyPr>
          <a:lstStyle/>
          <a:p>
            <a:pPr algn="l"/>
            <a:r>
              <a:rPr kumimoji="1" lang="en-US" altLang="ja-JP" sz="1800" b="1" dirty="0"/>
              <a:t>Few-Shot (Top-k, k=1)</a:t>
            </a:r>
            <a:endParaRPr kumimoji="1" lang="ja-JP" altLang="en-US" sz="1800" b="1" dirty="0"/>
          </a:p>
        </p:txBody>
      </p:sp>
      <p:sp>
        <p:nvSpPr>
          <p:cNvPr id="11" name="テキスト ボックス 10">
            <a:extLst>
              <a:ext uri="{FF2B5EF4-FFF2-40B4-BE49-F238E27FC236}">
                <a16:creationId xmlns:a16="http://schemas.microsoft.com/office/drawing/2014/main" id="{7FE6CEA8-EB50-6D52-4D27-22BCF9FBA816}"/>
              </a:ext>
            </a:extLst>
          </p:cNvPr>
          <p:cNvSpPr txBox="1"/>
          <p:nvPr/>
        </p:nvSpPr>
        <p:spPr>
          <a:xfrm>
            <a:off x="5550750" y="982144"/>
            <a:ext cx="2687443" cy="368662"/>
          </a:xfrm>
          <a:prstGeom prst="rect">
            <a:avLst/>
          </a:prstGeom>
          <a:noFill/>
        </p:spPr>
        <p:txBody>
          <a:bodyPr wrap="square">
            <a:spAutoFit/>
          </a:bodyPr>
          <a:lstStyle/>
          <a:p>
            <a:pPr algn="l"/>
            <a:r>
              <a:rPr kumimoji="1" lang="en-US" altLang="ja-JP" sz="1800" b="1" dirty="0"/>
              <a:t>Few-Shot (Top-k, k=3)</a:t>
            </a:r>
            <a:endParaRPr kumimoji="1" lang="ja-JP" altLang="en-US" sz="1800" b="1" dirty="0"/>
          </a:p>
        </p:txBody>
      </p:sp>
      <p:sp>
        <p:nvSpPr>
          <p:cNvPr id="3" name="Google Shape;92;p14">
            <a:extLst>
              <a:ext uri="{FF2B5EF4-FFF2-40B4-BE49-F238E27FC236}">
                <a16:creationId xmlns:a16="http://schemas.microsoft.com/office/drawing/2014/main" id="{2DADD05D-7D17-FB98-8E32-BA06858C4899}"/>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:‘gpt-4o-mini’</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Tree>
    <p:extLst>
      <p:ext uri="{BB962C8B-B14F-4D97-AF65-F5344CB8AC3E}">
        <p14:creationId xmlns:p14="http://schemas.microsoft.com/office/powerpoint/2010/main" val="2797246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39C39-C1BF-8466-B6C3-49DE28E18FA8}"/>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64DD6747-0A06-99EB-6DD2-4B22FDFBFF30}"/>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a:t>
            </a:r>
            <a:r>
              <a:rPr lang="en-US" altLang="ja-JP" sz="3200" b="1" dirty="0">
                <a:latin typeface="+mn-ea"/>
              </a:rPr>
              <a:t> : </a:t>
            </a:r>
            <a:r>
              <a:rPr lang="ja-JP" altLang="en-US" sz="3200" b="1" dirty="0">
                <a:latin typeface="+mn-ea"/>
              </a:rPr>
              <a:t>混合行列 </a:t>
            </a:r>
            <a:r>
              <a:rPr lang="en-US" altLang="ja-JP" sz="3200" b="1" dirty="0">
                <a:latin typeface="+mn-ea"/>
              </a:rPr>
              <a:t>(</a:t>
            </a:r>
            <a:r>
              <a:rPr lang="ja-JP" altLang="en-US" sz="3200" b="1" dirty="0">
                <a:latin typeface="+mn-ea"/>
              </a:rPr>
              <a:t>提案手法 </a:t>
            </a:r>
            <a:r>
              <a:rPr lang="en-US" altLang="ja-JP" sz="3200" b="1" dirty="0">
                <a:latin typeface="+mn-ea"/>
              </a:rPr>
              <a:t>1)</a:t>
            </a: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FCFC9E0B-E796-0BEB-8831-47657D50E416}"/>
              </a:ext>
            </a:extLst>
          </p:cNvPr>
          <p:cNvSpPr>
            <a:spLocks noGrp="1"/>
          </p:cNvSpPr>
          <p:nvPr>
            <p:ph type="sldNum" sz="quarter" idx="12"/>
          </p:nvPr>
        </p:nvSpPr>
        <p:spPr/>
        <p:txBody>
          <a:bodyPr/>
          <a:lstStyle/>
          <a:p>
            <a:fld id="{84E5AB44-6C43-4864-84E5-D75B94A07FCF}" type="slidenum">
              <a:rPr kumimoji="1" lang="ja-JP" altLang="en-US" smtClean="0"/>
              <a:t>46</a:t>
            </a:fld>
            <a:endParaRPr kumimoji="1" lang="ja-JP" altLang="en-US"/>
          </a:p>
        </p:txBody>
      </p:sp>
      <p:pic>
        <p:nvPicPr>
          <p:cNvPr id="3" name="図 2">
            <a:extLst>
              <a:ext uri="{FF2B5EF4-FFF2-40B4-BE49-F238E27FC236}">
                <a16:creationId xmlns:a16="http://schemas.microsoft.com/office/drawing/2014/main" id="{8BE9C315-8B18-B835-A946-D64A5C16317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98002" y="1617543"/>
            <a:ext cx="5025478" cy="4369981"/>
          </a:xfrm>
          <a:prstGeom prst="rect">
            <a:avLst/>
          </a:prstGeom>
        </p:spPr>
      </p:pic>
    </p:spTree>
    <p:extLst>
      <p:ext uri="{BB962C8B-B14F-4D97-AF65-F5344CB8AC3E}">
        <p14:creationId xmlns:p14="http://schemas.microsoft.com/office/powerpoint/2010/main" val="29809498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3B6C0-B830-F02B-A798-41D4E1D547D2}"/>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Google Shape;92;p14">
                <a:extLst>
                  <a:ext uri="{FF2B5EF4-FFF2-40B4-BE49-F238E27FC236}">
                    <a16:creationId xmlns:a16="http://schemas.microsoft.com/office/drawing/2014/main" id="{D485BB0C-D12E-A56D-1D75-C597D18BAFDE}"/>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2 : </a:t>
                </a:r>
                <a14:m>
                  <m:oMath xmlns:m="http://schemas.openxmlformats.org/officeDocument/2006/math">
                    <m:r>
                      <a:rPr lang="en-US" altLang="ja-JP" sz="3200" b="1" i="1" smtClean="0">
                        <a:latin typeface="Cambria Math" panose="02040503050406030204" pitchFamily="18" charset="0"/>
                      </a:rPr>
                      <m:t>𝒔𝒄𝒐𝒓𝒆</m:t>
                    </m:r>
                  </m:oMath>
                </a14:m>
                <a:r>
                  <a:rPr lang="en-US" sz="2400" b="1" dirty="0">
                    <a:latin typeface="+mn-ea"/>
                    <a:ea typeface="+mn-ea"/>
                  </a:rPr>
                  <a:t> </a:t>
                </a:r>
                <a:r>
                  <a:rPr lang="ja-JP" altLang="en-US" sz="2400" b="1" dirty="0">
                    <a:latin typeface="+mn-ea"/>
                    <a:ea typeface="+mn-ea"/>
                  </a:rPr>
                  <a:t>のヒストグラム</a:t>
                </a:r>
                <a:r>
                  <a:rPr lang="en-US" altLang="ja-JP" sz="2400" b="1" dirty="0">
                    <a:latin typeface="+mn-ea"/>
                  </a:rPr>
                  <a:t> (</a:t>
                </a:r>
                <a14:m>
                  <m:oMath xmlns:m="http://schemas.openxmlformats.org/officeDocument/2006/math">
                    <m:r>
                      <a:rPr lang="ja-JP" altLang="en-US" sz="2400" b="1" i="1" smtClean="0">
                        <a:latin typeface="Cambria Math" panose="02040503050406030204" pitchFamily="18" charset="0"/>
                      </a:rPr>
                      <m:t>𝜶</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𝟓</m:t>
                    </m:r>
                  </m:oMath>
                </a14:m>
                <a:r>
                  <a:rPr lang="en-US" altLang="ja-JP" sz="2400" b="1" dirty="0">
                    <a:latin typeface="+mn-ea"/>
                  </a:rPr>
                  <a:t>)</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mc:Choice>
        <mc:Fallback>
          <p:sp>
            <p:nvSpPr>
              <p:cNvPr id="10" name="Google Shape;92;p14">
                <a:extLst>
                  <a:ext uri="{FF2B5EF4-FFF2-40B4-BE49-F238E27FC236}">
                    <a16:creationId xmlns:a16="http://schemas.microsoft.com/office/drawing/2014/main" id="{D485BB0C-D12E-A56D-1D75-C597D18BAFDE}"/>
                  </a:ext>
                </a:extLst>
              </p:cNvPr>
              <p:cNvSpPr txBox="1">
                <a:spLocks noRot="1" noChangeAspect="1" noMove="1" noResize="1" noEditPoints="1" noAdjustHandles="1" noChangeArrowheads="1" noChangeShapeType="1" noTextEdit="1"/>
              </p:cNvSpPr>
              <p:nvPr/>
            </p:nvSpPr>
            <p:spPr>
              <a:xfrm>
                <a:off x="119742" y="694730"/>
                <a:ext cx="8382001" cy="732078"/>
              </a:xfrm>
              <a:prstGeom prst="rect">
                <a:avLst/>
              </a:prstGeom>
              <a:blipFill>
                <a:blip r:embed="rId3"/>
                <a:stretch>
                  <a:fillRect l="-1891" t="-7500" b="-10000"/>
                </a:stretch>
              </a:blipFill>
              <a:ln>
                <a:noFill/>
              </a:ln>
            </p:spPr>
            <p:txBody>
              <a:bodyPr/>
              <a:lstStyle/>
              <a:p>
                <a:r>
                  <a:rPr lang="ja-JP" altLang="en-US">
                    <a:noFill/>
                  </a:rPr>
                  <a:t> </a:t>
                </a:r>
              </a:p>
            </p:txBody>
          </p:sp>
        </mc:Fallback>
      </mc:AlternateContent>
      <p:sp>
        <p:nvSpPr>
          <p:cNvPr id="7" name="スライド番号プレースホルダー 6">
            <a:extLst>
              <a:ext uri="{FF2B5EF4-FFF2-40B4-BE49-F238E27FC236}">
                <a16:creationId xmlns:a16="http://schemas.microsoft.com/office/drawing/2014/main" id="{142A45CD-0666-3D5D-E810-51C3D3F56A7C}"/>
              </a:ext>
            </a:extLst>
          </p:cNvPr>
          <p:cNvSpPr>
            <a:spLocks noGrp="1"/>
          </p:cNvSpPr>
          <p:nvPr>
            <p:ph type="sldNum" sz="quarter" idx="12"/>
          </p:nvPr>
        </p:nvSpPr>
        <p:spPr/>
        <p:txBody>
          <a:bodyPr/>
          <a:lstStyle/>
          <a:p>
            <a:fld id="{84E5AB44-6C43-4864-84E5-D75B94A07FCF}" type="slidenum">
              <a:rPr kumimoji="1" lang="ja-JP" altLang="en-US" smtClean="0"/>
              <a:t>47</a:t>
            </a:fld>
            <a:endParaRPr kumimoji="1" lang="ja-JP" altLang="en-US"/>
          </a:p>
        </p:txBody>
      </p:sp>
      <p:pic>
        <p:nvPicPr>
          <p:cNvPr id="3" name="図 2">
            <a:extLst>
              <a:ext uri="{FF2B5EF4-FFF2-40B4-BE49-F238E27FC236}">
                <a16:creationId xmlns:a16="http://schemas.microsoft.com/office/drawing/2014/main" id="{14B5DC23-69A3-72EB-F4FB-B8F60381AC8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4772" y="1583703"/>
            <a:ext cx="3128303" cy="2413262"/>
          </a:xfrm>
          <a:prstGeom prst="rect">
            <a:avLst/>
          </a:prstGeom>
        </p:spPr>
      </p:pic>
      <p:pic>
        <p:nvPicPr>
          <p:cNvPr id="2" name="図 1">
            <a:extLst>
              <a:ext uri="{FF2B5EF4-FFF2-40B4-BE49-F238E27FC236}">
                <a16:creationId xmlns:a16="http://schemas.microsoft.com/office/drawing/2014/main" id="{BC3B4821-ADAB-B5E2-286C-5765E668ABB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373440" y="1583703"/>
            <a:ext cx="3128303" cy="2413262"/>
          </a:xfrm>
          <a:prstGeom prst="rect">
            <a:avLst/>
          </a:prstGeom>
        </p:spPr>
      </p:pic>
      <p:pic>
        <p:nvPicPr>
          <p:cNvPr id="4" name="図 3">
            <a:extLst>
              <a:ext uri="{FF2B5EF4-FFF2-40B4-BE49-F238E27FC236}">
                <a16:creationId xmlns:a16="http://schemas.microsoft.com/office/drawing/2014/main" id="{6A59BC6D-FAEF-C7BC-C89E-BDAE01B5471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4772" y="4302695"/>
            <a:ext cx="3128303" cy="2413262"/>
          </a:xfrm>
          <a:prstGeom prst="rect">
            <a:avLst/>
          </a:prstGeom>
        </p:spPr>
      </p:pic>
      <p:sp>
        <p:nvSpPr>
          <p:cNvPr id="6" name="テキスト ボックス 5">
            <a:extLst>
              <a:ext uri="{FF2B5EF4-FFF2-40B4-BE49-F238E27FC236}">
                <a16:creationId xmlns:a16="http://schemas.microsoft.com/office/drawing/2014/main" id="{8C2814B4-5B4E-9675-032E-B525B6D3DD41}"/>
              </a:ext>
            </a:extLst>
          </p:cNvPr>
          <p:cNvSpPr txBox="1"/>
          <p:nvPr/>
        </p:nvSpPr>
        <p:spPr>
          <a:xfrm>
            <a:off x="430485" y="1246172"/>
            <a:ext cx="1185251" cy="369332"/>
          </a:xfrm>
          <a:prstGeom prst="rect">
            <a:avLst/>
          </a:prstGeom>
          <a:noFill/>
        </p:spPr>
        <p:txBody>
          <a:bodyPr wrap="square" rtlCol="0">
            <a:spAutoFit/>
          </a:bodyPr>
          <a:lstStyle/>
          <a:p>
            <a:r>
              <a:rPr kumimoji="1" lang="en-US" altLang="ja-JP" dirty="0"/>
              <a:t>train</a:t>
            </a:r>
            <a:endParaRPr kumimoji="1" lang="ja-JP" altLang="en-US" dirty="0"/>
          </a:p>
        </p:txBody>
      </p:sp>
      <p:sp>
        <p:nvSpPr>
          <p:cNvPr id="8" name="テキスト ボックス 7">
            <a:extLst>
              <a:ext uri="{FF2B5EF4-FFF2-40B4-BE49-F238E27FC236}">
                <a16:creationId xmlns:a16="http://schemas.microsoft.com/office/drawing/2014/main" id="{7B396DEF-6974-61D8-EA6D-268171A580D9}"/>
              </a:ext>
            </a:extLst>
          </p:cNvPr>
          <p:cNvSpPr txBox="1"/>
          <p:nvPr/>
        </p:nvSpPr>
        <p:spPr>
          <a:xfrm>
            <a:off x="430485" y="3961209"/>
            <a:ext cx="1185251" cy="369332"/>
          </a:xfrm>
          <a:prstGeom prst="rect">
            <a:avLst/>
          </a:prstGeom>
          <a:noFill/>
        </p:spPr>
        <p:txBody>
          <a:bodyPr wrap="square" rtlCol="0">
            <a:spAutoFit/>
          </a:bodyPr>
          <a:lstStyle/>
          <a:p>
            <a:r>
              <a:rPr kumimoji="1" lang="en-US" altLang="ja-JP" dirty="0"/>
              <a:t>test</a:t>
            </a:r>
            <a:endParaRPr kumimoji="1" lang="ja-JP" altLang="en-US" dirty="0"/>
          </a:p>
        </p:txBody>
      </p:sp>
      <p:sp>
        <p:nvSpPr>
          <p:cNvPr id="9" name="テキスト ボックス 8">
            <a:extLst>
              <a:ext uri="{FF2B5EF4-FFF2-40B4-BE49-F238E27FC236}">
                <a16:creationId xmlns:a16="http://schemas.microsoft.com/office/drawing/2014/main" id="{7C3998C1-B97B-8181-802C-0DF3A07B1A8E}"/>
              </a:ext>
            </a:extLst>
          </p:cNvPr>
          <p:cNvSpPr txBox="1"/>
          <p:nvPr/>
        </p:nvSpPr>
        <p:spPr>
          <a:xfrm>
            <a:off x="5204764" y="1242142"/>
            <a:ext cx="1657675" cy="369332"/>
          </a:xfrm>
          <a:prstGeom prst="rect">
            <a:avLst/>
          </a:prstGeom>
          <a:noFill/>
        </p:spPr>
        <p:txBody>
          <a:bodyPr wrap="square" rtlCol="0">
            <a:spAutoFit/>
          </a:bodyPr>
          <a:lstStyle/>
          <a:p>
            <a:r>
              <a:rPr kumimoji="1" lang="en-US" altLang="ja-JP" dirty="0"/>
              <a:t>validation</a:t>
            </a:r>
            <a:endParaRPr kumimoji="1" lang="ja-JP" altLang="en-US" dirty="0"/>
          </a:p>
        </p:txBody>
      </p:sp>
    </p:spTree>
    <p:extLst>
      <p:ext uri="{BB962C8B-B14F-4D97-AF65-F5344CB8AC3E}">
        <p14:creationId xmlns:p14="http://schemas.microsoft.com/office/powerpoint/2010/main" val="4802923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33CCB-4E1C-4CF9-9059-4813EF95CB1E}"/>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F976970E-DA57-D424-5E81-F01EC590FD1C}"/>
              </a:ext>
            </a:extLst>
          </p:cNvPr>
          <p:cNvSpPr txBox="1"/>
          <p:nvPr/>
        </p:nvSpPr>
        <p:spPr>
          <a:xfrm>
            <a:off x="119742" y="694730"/>
            <a:ext cx="8744447"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1 : </a:t>
            </a:r>
            <a:r>
              <a:rPr lang="ja-JP" altLang="en-US" sz="3200" b="1" dirty="0">
                <a:latin typeface="+mn-ea"/>
              </a:rPr>
              <a:t>トークン数による学習への影響</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6E92E8AB-5FD5-ABC7-27E9-18CFE1AE0BE3}"/>
              </a:ext>
            </a:extLst>
          </p:cNvPr>
          <p:cNvSpPr>
            <a:spLocks noGrp="1"/>
          </p:cNvSpPr>
          <p:nvPr>
            <p:ph type="sldNum" sz="quarter" idx="12"/>
          </p:nvPr>
        </p:nvSpPr>
        <p:spPr/>
        <p:txBody>
          <a:bodyPr/>
          <a:lstStyle/>
          <a:p>
            <a:fld id="{84E5AB44-6C43-4864-84E5-D75B94A07FCF}" type="slidenum">
              <a:rPr kumimoji="1" lang="ja-JP" altLang="en-US" smtClean="0"/>
              <a:t>48</a:t>
            </a:fld>
            <a:endParaRPr kumimoji="1" lang="ja-JP" altLang="en-US"/>
          </a:p>
        </p:txBody>
      </p:sp>
      <mc:AlternateContent xmlns:mc="http://schemas.openxmlformats.org/markup-compatibility/2006" xmlns:a14="http://schemas.microsoft.com/office/drawing/2010/main">
        <mc:Choice Requires="a14">
          <p:graphicFrame>
            <p:nvGraphicFramePr>
              <p:cNvPr id="3" name="表 2">
                <a:extLst>
                  <a:ext uri="{FF2B5EF4-FFF2-40B4-BE49-F238E27FC236}">
                    <a16:creationId xmlns:a16="http://schemas.microsoft.com/office/drawing/2014/main" id="{ACADE11B-0D4D-8F39-C5EB-B79C7F9AF214}"/>
                  </a:ext>
                </a:extLst>
              </p:cNvPr>
              <p:cNvGraphicFramePr>
                <a:graphicFrameLocks noGrp="1"/>
              </p:cNvGraphicFramePr>
              <p:nvPr>
                <p:extLst>
                  <p:ext uri="{D42A27DB-BD31-4B8C-83A1-F6EECF244321}">
                    <p14:modId xmlns:p14="http://schemas.microsoft.com/office/powerpoint/2010/main" val="1683900029"/>
                  </p:ext>
                </p:extLst>
              </p:nvPr>
            </p:nvGraphicFramePr>
            <p:xfrm>
              <a:off x="119742" y="1846953"/>
              <a:ext cx="3410045" cy="1867323"/>
            </p:xfrm>
            <a:graphic>
              <a:graphicData uri="http://schemas.openxmlformats.org/drawingml/2006/table">
                <a:tbl>
                  <a:tblPr firstRow="1" lastRow="1" bandRow="1">
                    <a:tableStyleId>{BDBED569-4797-4DF1-A0F4-6AAB3CD982D8}</a:tableStyleId>
                  </a:tblPr>
                  <a:tblGrid>
                    <a:gridCol w="1670107">
                      <a:extLst>
                        <a:ext uri="{9D8B030D-6E8A-4147-A177-3AD203B41FA5}">
                          <a16:colId xmlns:a16="http://schemas.microsoft.com/office/drawing/2014/main" val="498377033"/>
                        </a:ext>
                      </a:extLst>
                    </a:gridCol>
                    <a:gridCol w="869969">
                      <a:extLst>
                        <a:ext uri="{9D8B030D-6E8A-4147-A177-3AD203B41FA5}">
                          <a16:colId xmlns:a16="http://schemas.microsoft.com/office/drawing/2014/main" val="3744778616"/>
                        </a:ext>
                      </a:extLst>
                    </a:gridCol>
                    <a:gridCol w="869969">
                      <a:extLst>
                        <a:ext uri="{9D8B030D-6E8A-4147-A177-3AD203B41FA5}">
                          <a16:colId xmlns:a16="http://schemas.microsoft.com/office/drawing/2014/main" val="275125406"/>
                        </a:ext>
                      </a:extLst>
                    </a:gridCol>
                  </a:tblGrid>
                  <a:tr h="434340">
                    <a:tc rowSpan="2">
                      <a:txBody>
                        <a:bodyPr/>
                        <a:lstStyle/>
                        <a:p>
                          <a:pPr algn="ctr"/>
                          <a:endParaRPr kumimoji="1" lang="ja-JP" altLang="en-US" sz="2000" dirty="0">
                            <a:solidFill>
                              <a:schemeClr val="tx1"/>
                            </a:solidFill>
                          </a:endParaRPr>
                        </a:p>
                      </a:txBody>
                      <a:tcPr marL="68580" marR="68580" marT="34290" marB="34290" anchor="ctr"/>
                    </a:tc>
                    <a:tc gridSpan="2">
                      <a:txBody>
                        <a:bodyPr/>
                        <a:lstStyle/>
                        <a:p>
                          <a:pPr algn="ctr"/>
                          <a:r>
                            <a:rPr kumimoji="1" lang="ja-JP" altLang="en-US" sz="2400" dirty="0">
                              <a:solidFill>
                                <a:schemeClr val="tx1"/>
                              </a:solidFill>
                            </a:rPr>
                            <a:t>トークン数</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1423">
                    <a:tc vMerge="1">
                      <a:txBody>
                        <a:bodyPr/>
                        <a:lstStyle/>
                        <a:p>
                          <a:pPr algn="ctr"/>
                          <a:endParaRPr kumimoji="1" lang="ja-JP" altLang="en-US" sz="2800" dirty="0">
                            <a:solidFill>
                              <a:schemeClr val="tx1"/>
                            </a:solidFill>
                          </a:endParaRPr>
                        </a:p>
                      </a:txBody>
                      <a:tcPr/>
                    </a:tc>
                    <a:tc>
                      <a:txBody>
                        <a:bodyPr/>
                        <a:lstStyle/>
                        <a:p>
                          <a:pPr algn="ctr"/>
                          <a14:m>
                            <m:oMathPara xmlns:m="http://schemas.openxmlformats.org/officeDocument/2006/math">
                              <m:oMathParaPr>
                                <m:jc m:val="center"/>
                              </m:oMathParaPr>
                              <m:oMath xmlns:m="http://schemas.openxmlformats.org/officeDocument/2006/math">
                                <m:r>
                                  <a:rPr kumimoji="1" lang="en-US" altLang="ja-JP" sz="1800" b="1" i="1" dirty="0" smtClean="0">
                                    <a:solidFill>
                                      <a:schemeClr val="tx1"/>
                                    </a:solidFill>
                                    <a:latin typeface="Cambria Math" panose="02040503050406030204" pitchFamily="18" charset="0"/>
                                    <a:ea typeface="Cambria Math" panose="02040503050406030204" pitchFamily="18" charset="0"/>
                                  </a:rPr>
                                  <m:t>&lt;</m:t>
                                </m:r>
                                <m:r>
                                  <a:rPr kumimoji="1" lang="en-US" altLang="ja-JP" sz="1800" b="1" i="1" dirty="0" smtClean="0">
                                    <a:solidFill>
                                      <a:schemeClr val="tx1"/>
                                    </a:solidFill>
                                    <a:latin typeface="Cambria Math" panose="02040503050406030204" pitchFamily="18" charset="0"/>
                                    <a:ea typeface="Cambria Math" panose="02040503050406030204" pitchFamily="18" charset="0"/>
                                  </a:rPr>
                                  <m:t>𝟓𝟏𝟐</m:t>
                                </m:r>
                              </m:oMath>
                            </m:oMathPara>
                          </a14:m>
                          <a:endParaRPr kumimoji="1" lang="ja-JP" altLang="en-US" sz="1800" b="1" dirty="0">
                            <a:solidFill>
                              <a:schemeClr val="tx1"/>
                            </a:solidFill>
                          </a:endParaRPr>
                        </a:p>
                      </a:txBody>
                      <a:tcPr marL="68580" marR="68580" marT="34290" marB="34290" anchor="ctr"/>
                    </a:tc>
                    <a:tc>
                      <a:txBody>
                        <a:bodyPr/>
                        <a:lstStyle/>
                        <a:p>
                          <a:pPr algn="ctr"/>
                          <a14:m>
                            <m:oMathPara xmlns:m="http://schemas.openxmlformats.org/officeDocument/2006/math">
                              <m:oMathParaPr>
                                <m:jc m:val="center"/>
                              </m:oMathParaPr>
                              <m:oMath xmlns:m="http://schemas.openxmlformats.org/officeDocument/2006/math">
                                <m:r>
                                  <a:rPr kumimoji="1" lang="en-US" altLang="ja-JP" sz="1800" b="1" i="1" dirty="0" smtClean="0">
                                    <a:solidFill>
                                      <a:schemeClr val="tx1"/>
                                    </a:solidFill>
                                    <a:latin typeface="Cambria Math" panose="02040503050406030204" pitchFamily="18" charset="0"/>
                                    <a:ea typeface="Cambria Math" panose="02040503050406030204" pitchFamily="18" charset="0"/>
                                  </a:rPr>
                                  <m:t>≥</m:t>
                                </m:r>
                                <m:r>
                                  <a:rPr kumimoji="1" lang="en-US" altLang="ja-JP" sz="1800" b="1" i="1" dirty="0" smtClean="0">
                                    <a:solidFill>
                                      <a:schemeClr val="tx1"/>
                                    </a:solidFill>
                                    <a:latin typeface="Cambria Math" panose="02040503050406030204" pitchFamily="18" charset="0"/>
                                    <a:ea typeface="Cambria Math" panose="02040503050406030204" pitchFamily="18" charset="0"/>
                                  </a:rPr>
                                  <m:t>𝟓𝟏𝟐</m:t>
                                </m:r>
                              </m:oMath>
                            </m:oMathPara>
                          </a14:m>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495780">
                    <a:tc>
                      <a:txBody>
                        <a:bodyPr/>
                        <a:lstStyle/>
                        <a:p>
                          <a:pPr algn="ctr"/>
                          <a:r>
                            <a:rPr kumimoji="1" lang="ja-JP" altLang="en-US" sz="2000" b="1" dirty="0"/>
                            <a:t>原文</a:t>
                          </a: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2400" b="1" u="none" dirty="0">
                              <a:solidFill>
                                <a:schemeClr val="tx1"/>
                              </a:solidFill>
                            </a:rPr>
                            <a:t>2148</a:t>
                          </a:r>
                          <a:endParaRPr kumimoji="1" lang="ja-JP" altLang="en-US" sz="2400" b="1" dirty="0">
                            <a:solidFill>
                              <a:schemeClr val="tx1"/>
                            </a:solidFill>
                          </a:endParaRPr>
                        </a:p>
                      </a:txBody>
                      <a:tcPr marL="68580" marR="68580" marT="34290" marB="34290" anchor="ctr"/>
                    </a:tc>
                    <a:tc>
                      <a:txBody>
                        <a:bodyPr/>
                        <a:lstStyle/>
                        <a:p>
                          <a:pPr algn="ctr"/>
                          <a:r>
                            <a:rPr kumimoji="1" lang="en-US" altLang="ja-JP" sz="2400" b="1" u="none" dirty="0">
                              <a:solidFill>
                                <a:schemeClr val="tx1"/>
                              </a:solidFill>
                            </a:rPr>
                            <a:t>3747</a:t>
                          </a:r>
                          <a:endParaRPr kumimoji="1" lang="ja-JP" altLang="en-US" sz="24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495780">
                    <a:tc>
                      <a:txBody>
                        <a:bodyPr/>
                        <a:lstStyle/>
                        <a:p>
                          <a:pPr algn="ctr"/>
                          <a:r>
                            <a:rPr kumimoji="1" lang="ja-JP" altLang="en-US" sz="2000" b="1" dirty="0"/>
                            <a:t>要約文</a:t>
                          </a:r>
                        </a:p>
                      </a:txBody>
                      <a:tcPr marL="68580" marR="68580" marT="34290" marB="34290" anchor="ctr"/>
                    </a:tc>
                    <a:tc>
                      <a:txBody>
                        <a:bodyPr/>
                        <a:lstStyle/>
                        <a:p>
                          <a:pPr algn="ctr"/>
                          <a:r>
                            <a:rPr kumimoji="1" lang="en-US" altLang="ja-JP" sz="2400" b="1" dirty="0">
                              <a:solidFill>
                                <a:schemeClr val="tx1"/>
                              </a:solidFill>
                            </a:rPr>
                            <a:t>5884</a:t>
                          </a:r>
                          <a:endParaRPr kumimoji="1" lang="ja-JP" altLang="en-US" sz="2400" b="1" dirty="0">
                            <a:solidFill>
                              <a:schemeClr val="tx1"/>
                            </a:solidFill>
                          </a:endParaRPr>
                        </a:p>
                      </a:txBody>
                      <a:tcPr marL="68580" marR="68580" marT="34290" marB="34290" anchor="ctr"/>
                    </a:tc>
                    <a:tc>
                      <a:txBody>
                        <a:bodyPr/>
                        <a:lstStyle/>
                        <a:p>
                          <a:pPr algn="ctr"/>
                          <a:r>
                            <a:rPr kumimoji="1" lang="en-US" altLang="ja-JP" sz="2400" b="1" dirty="0">
                              <a:solidFill>
                                <a:srgbClr val="F4B54B"/>
                              </a:solidFill>
                            </a:rPr>
                            <a:t>11</a:t>
                          </a:r>
                          <a:endParaRPr kumimoji="1" lang="ja-JP" altLang="en-US" sz="2400" b="1" dirty="0">
                            <a:solidFill>
                              <a:srgbClr val="F4B54B"/>
                            </a:solidFill>
                          </a:endParaRPr>
                        </a:p>
                      </a:txBody>
                      <a:tcPr marL="68580" marR="68580" marT="34290" marB="34290" anchor="ctr"/>
                    </a:tc>
                    <a:extLst>
                      <a:ext uri="{0D108BD9-81ED-4DB2-BD59-A6C34878D82A}">
                        <a16:rowId xmlns:a16="http://schemas.microsoft.com/office/drawing/2014/main" val="3505142670"/>
                      </a:ext>
                    </a:extLst>
                  </a:tr>
                </a:tbl>
              </a:graphicData>
            </a:graphic>
          </p:graphicFrame>
        </mc:Choice>
        <mc:Fallback xmlns="">
          <p:graphicFrame>
            <p:nvGraphicFramePr>
              <p:cNvPr id="3" name="表 2">
                <a:extLst>
                  <a:ext uri="{FF2B5EF4-FFF2-40B4-BE49-F238E27FC236}">
                    <a16:creationId xmlns:a16="http://schemas.microsoft.com/office/drawing/2014/main" id="{ACADE11B-0D4D-8F39-C5EB-B79C7F9AF214}"/>
                  </a:ext>
                </a:extLst>
              </p:cNvPr>
              <p:cNvGraphicFramePr>
                <a:graphicFrameLocks noGrp="1"/>
              </p:cNvGraphicFramePr>
              <p:nvPr>
                <p:extLst>
                  <p:ext uri="{D42A27DB-BD31-4B8C-83A1-F6EECF244321}">
                    <p14:modId xmlns:p14="http://schemas.microsoft.com/office/powerpoint/2010/main" val="1683900029"/>
                  </p:ext>
                </p:extLst>
              </p:nvPr>
            </p:nvGraphicFramePr>
            <p:xfrm>
              <a:off x="119742" y="1846953"/>
              <a:ext cx="3410045" cy="1867323"/>
            </p:xfrm>
            <a:graphic>
              <a:graphicData uri="http://schemas.openxmlformats.org/drawingml/2006/table">
                <a:tbl>
                  <a:tblPr firstRow="1" lastRow="1" bandRow="1">
                    <a:tableStyleId>{BDBED569-4797-4DF1-A0F4-6AAB3CD982D8}</a:tableStyleId>
                  </a:tblPr>
                  <a:tblGrid>
                    <a:gridCol w="1670107">
                      <a:extLst>
                        <a:ext uri="{9D8B030D-6E8A-4147-A177-3AD203B41FA5}">
                          <a16:colId xmlns:a16="http://schemas.microsoft.com/office/drawing/2014/main" val="498377033"/>
                        </a:ext>
                      </a:extLst>
                    </a:gridCol>
                    <a:gridCol w="869969">
                      <a:extLst>
                        <a:ext uri="{9D8B030D-6E8A-4147-A177-3AD203B41FA5}">
                          <a16:colId xmlns:a16="http://schemas.microsoft.com/office/drawing/2014/main" val="3744778616"/>
                        </a:ext>
                      </a:extLst>
                    </a:gridCol>
                    <a:gridCol w="869969">
                      <a:extLst>
                        <a:ext uri="{9D8B030D-6E8A-4147-A177-3AD203B41FA5}">
                          <a16:colId xmlns:a16="http://schemas.microsoft.com/office/drawing/2014/main" val="275125406"/>
                        </a:ext>
                      </a:extLst>
                    </a:gridCol>
                  </a:tblGrid>
                  <a:tr h="434340">
                    <a:tc rowSpan="2">
                      <a:txBody>
                        <a:bodyPr/>
                        <a:lstStyle/>
                        <a:p>
                          <a:pPr algn="ctr"/>
                          <a:endParaRPr kumimoji="1" lang="ja-JP" altLang="en-US" sz="2000" dirty="0">
                            <a:solidFill>
                              <a:schemeClr val="tx1"/>
                            </a:solidFill>
                          </a:endParaRPr>
                        </a:p>
                      </a:txBody>
                      <a:tcPr marL="68580" marR="68580" marT="34290" marB="34290" anchor="ctr"/>
                    </a:tc>
                    <a:tc gridSpan="2">
                      <a:txBody>
                        <a:bodyPr/>
                        <a:lstStyle/>
                        <a:p>
                          <a:pPr algn="ctr"/>
                          <a:r>
                            <a:rPr kumimoji="1" lang="ja-JP" altLang="en-US" sz="2400" dirty="0">
                              <a:solidFill>
                                <a:schemeClr val="tx1"/>
                              </a:solidFill>
                            </a:rPr>
                            <a:t>トークン数</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1423">
                    <a:tc vMerge="1">
                      <a:txBody>
                        <a:bodyPr/>
                        <a:lstStyle/>
                        <a:p>
                          <a:pPr algn="ctr"/>
                          <a:endParaRPr kumimoji="1" lang="ja-JP" altLang="en-US" sz="2800" dirty="0">
                            <a:solidFill>
                              <a:schemeClr val="tx1"/>
                            </a:solidFill>
                          </a:endParaRPr>
                        </a:p>
                      </a:txBody>
                      <a:tcPr/>
                    </a:tc>
                    <a:tc>
                      <a:txBody>
                        <a:bodyPr/>
                        <a:lstStyle/>
                        <a:p>
                          <a:endParaRPr lang="ja-JP"/>
                        </a:p>
                      </a:txBody>
                      <a:tcPr marL="68580" marR="68580" marT="34290" marB="34290" anchor="ctr">
                        <a:blipFill>
                          <a:blip r:embed="rId3"/>
                          <a:stretch>
                            <a:fillRect l="-193007" t="-115278" r="-103497" b="-254167"/>
                          </a:stretch>
                        </a:blipFill>
                      </a:tcPr>
                    </a:tc>
                    <a:tc>
                      <a:txBody>
                        <a:bodyPr/>
                        <a:lstStyle/>
                        <a:p>
                          <a:endParaRPr lang="ja-JP"/>
                        </a:p>
                      </a:txBody>
                      <a:tcPr marL="68580" marR="68580" marT="34290" marB="34290" anchor="ctr">
                        <a:blipFill>
                          <a:blip r:embed="rId3"/>
                          <a:stretch>
                            <a:fillRect l="-293007" t="-115278" r="-3497" b="-254167"/>
                          </a:stretch>
                        </a:blipFill>
                      </a:tcPr>
                    </a:tc>
                    <a:extLst>
                      <a:ext uri="{0D108BD9-81ED-4DB2-BD59-A6C34878D82A}">
                        <a16:rowId xmlns:a16="http://schemas.microsoft.com/office/drawing/2014/main" val="2543766031"/>
                      </a:ext>
                    </a:extLst>
                  </a:tr>
                  <a:tr h="495780">
                    <a:tc>
                      <a:txBody>
                        <a:bodyPr/>
                        <a:lstStyle/>
                        <a:p>
                          <a:pPr algn="ctr"/>
                          <a:r>
                            <a:rPr kumimoji="1" lang="ja-JP" altLang="en-US" sz="2000" b="1" dirty="0"/>
                            <a:t>原文</a:t>
                          </a: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2400" b="1" u="none" dirty="0">
                              <a:solidFill>
                                <a:schemeClr val="tx1"/>
                              </a:solidFill>
                            </a:rPr>
                            <a:t>2148</a:t>
                          </a:r>
                          <a:endParaRPr kumimoji="1" lang="ja-JP" altLang="en-US" sz="2400" b="1" dirty="0">
                            <a:solidFill>
                              <a:schemeClr val="tx1"/>
                            </a:solidFill>
                          </a:endParaRPr>
                        </a:p>
                      </a:txBody>
                      <a:tcPr marL="68580" marR="68580" marT="34290" marB="34290" anchor="ctr"/>
                    </a:tc>
                    <a:tc>
                      <a:txBody>
                        <a:bodyPr/>
                        <a:lstStyle/>
                        <a:p>
                          <a:pPr algn="ctr"/>
                          <a:r>
                            <a:rPr kumimoji="1" lang="en-US" altLang="ja-JP" sz="2400" b="1" u="none" dirty="0">
                              <a:solidFill>
                                <a:schemeClr val="tx1"/>
                              </a:solidFill>
                            </a:rPr>
                            <a:t>3747</a:t>
                          </a:r>
                          <a:endParaRPr kumimoji="1" lang="ja-JP" altLang="en-US" sz="24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495780">
                    <a:tc>
                      <a:txBody>
                        <a:bodyPr/>
                        <a:lstStyle/>
                        <a:p>
                          <a:pPr algn="ctr"/>
                          <a:r>
                            <a:rPr kumimoji="1" lang="ja-JP" altLang="en-US" sz="2000" b="1" dirty="0"/>
                            <a:t>要約文</a:t>
                          </a:r>
                        </a:p>
                      </a:txBody>
                      <a:tcPr marL="68580" marR="68580" marT="34290" marB="34290" anchor="ctr"/>
                    </a:tc>
                    <a:tc>
                      <a:txBody>
                        <a:bodyPr/>
                        <a:lstStyle/>
                        <a:p>
                          <a:pPr algn="ctr"/>
                          <a:r>
                            <a:rPr kumimoji="1" lang="en-US" altLang="ja-JP" sz="2400" b="1" dirty="0">
                              <a:solidFill>
                                <a:schemeClr val="tx1"/>
                              </a:solidFill>
                            </a:rPr>
                            <a:t>5884</a:t>
                          </a:r>
                          <a:endParaRPr kumimoji="1" lang="ja-JP" altLang="en-US" sz="2400" b="1" dirty="0">
                            <a:solidFill>
                              <a:schemeClr val="tx1"/>
                            </a:solidFill>
                          </a:endParaRPr>
                        </a:p>
                      </a:txBody>
                      <a:tcPr marL="68580" marR="68580" marT="34290" marB="34290" anchor="ctr"/>
                    </a:tc>
                    <a:tc>
                      <a:txBody>
                        <a:bodyPr/>
                        <a:lstStyle/>
                        <a:p>
                          <a:pPr algn="ctr"/>
                          <a:r>
                            <a:rPr kumimoji="1" lang="en-US" altLang="ja-JP" sz="2400" b="1" dirty="0">
                              <a:solidFill>
                                <a:srgbClr val="F4B54B"/>
                              </a:solidFill>
                            </a:rPr>
                            <a:t>11</a:t>
                          </a:r>
                          <a:endParaRPr kumimoji="1" lang="ja-JP" altLang="en-US" sz="2400" b="1" dirty="0">
                            <a:solidFill>
                              <a:srgbClr val="F4B54B"/>
                            </a:solidFill>
                          </a:endParaRPr>
                        </a:p>
                      </a:txBody>
                      <a:tcPr marL="68580" marR="68580" marT="34290" marB="34290" anchor="ctr"/>
                    </a:tc>
                    <a:extLst>
                      <a:ext uri="{0D108BD9-81ED-4DB2-BD59-A6C34878D82A}">
                        <a16:rowId xmlns:a16="http://schemas.microsoft.com/office/drawing/2014/main" val="3505142670"/>
                      </a:ext>
                    </a:extLst>
                  </a:tr>
                </a:tbl>
              </a:graphicData>
            </a:graphic>
          </p:graphicFrame>
        </mc:Fallback>
      </mc:AlternateContent>
      <p:grpSp>
        <p:nvGrpSpPr>
          <p:cNvPr id="11" name="グループ化 10">
            <a:extLst>
              <a:ext uri="{FF2B5EF4-FFF2-40B4-BE49-F238E27FC236}">
                <a16:creationId xmlns:a16="http://schemas.microsoft.com/office/drawing/2014/main" id="{560654CD-E13F-61FD-06DE-0E0F817E1AB0}"/>
              </a:ext>
            </a:extLst>
          </p:cNvPr>
          <p:cNvGrpSpPr/>
          <p:nvPr/>
        </p:nvGrpSpPr>
        <p:grpSpPr>
          <a:xfrm>
            <a:off x="3574434" y="1846953"/>
            <a:ext cx="5289755" cy="2674788"/>
            <a:chOff x="2981918" y="1494146"/>
            <a:chExt cx="5792607" cy="3243422"/>
          </a:xfrm>
        </p:grpSpPr>
        <p:pic>
          <p:nvPicPr>
            <p:cNvPr id="5" name="図 4" descr="グラフ, ヒストグラム&#10;&#10;自動的に生成された説明">
              <a:extLst>
                <a:ext uri="{FF2B5EF4-FFF2-40B4-BE49-F238E27FC236}">
                  <a16:creationId xmlns:a16="http://schemas.microsoft.com/office/drawing/2014/main" id="{7E6AF206-335C-B250-A4B7-C1DAE6D71547}"/>
                </a:ext>
              </a:extLst>
            </p:cNvPr>
            <p:cNvPicPr>
              <a:picLocks noChangeAspect="1"/>
            </p:cNvPicPr>
            <p:nvPr/>
          </p:nvPicPr>
          <p:blipFill rotWithShape="1">
            <a:blip r:embed="rId4"/>
            <a:srcRect l="7306" t="24575" r="18505" b="6192"/>
            <a:stretch/>
          </p:blipFill>
          <p:spPr>
            <a:xfrm>
              <a:off x="2981918" y="1494146"/>
              <a:ext cx="5792607" cy="3243422"/>
            </a:xfrm>
            <a:prstGeom prst="rect">
              <a:avLst/>
            </a:prstGeom>
            <a:ln>
              <a:noFill/>
            </a:ln>
          </p:spPr>
        </p:pic>
        <p:pic>
          <p:nvPicPr>
            <p:cNvPr id="9" name="図 8" descr="グラフ, ヒストグラム&#10;&#10;自動的に生成された説明">
              <a:extLst>
                <a:ext uri="{FF2B5EF4-FFF2-40B4-BE49-F238E27FC236}">
                  <a16:creationId xmlns:a16="http://schemas.microsoft.com/office/drawing/2014/main" id="{E936C7A0-27AE-42ED-4038-8C23C0FBB63E}"/>
                </a:ext>
              </a:extLst>
            </p:cNvPr>
            <p:cNvPicPr>
              <a:picLocks noChangeAspect="1"/>
            </p:cNvPicPr>
            <p:nvPr/>
          </p:nvPicPr>
          <p:blipFill rotWithShape="1">
            <a:blip r:embed="rId4"/>
            <a:srcRect l="73443" t="12901" r="10486" b="75056"/>
            <a:stretch/>
          </p:blipFill>
          <p:spPr>
            <a:xfrm>
              <a:off x="3654008" y="1612490"/>
              <a:ext cx="1835983" cy="825503"/>
            </a:xfrm>
            <a:prstGeom prst="rect">
              <a:avLst/>
            </a:prstGeom>
          </p:spPr>
        </p:pic>
      </p:grpSp>
      <p:sp>
        <p:nvSpPr>
          <p:cNvPr id="12" name="テキスト ボックス 11">
            <a:extLst>
              <a:ext uri="{FF2B5EF4-FFF2-40B4-BE49-F238E27FC236}">
                <a16:creationId xmlns:a16="http://schemas.microsoft.com/office/drawing/2014/main" id="{B6E6AEA5-E339-DA0E-A688-E78BF193F74C}"/>
              </a:ext>
            </a:extLst>
          </p:cNvPr>
          <p:cNvSpPr txBox="1"/>
          <p:nvPr/>
        </p:nvSpPr>
        <p:spPr>
          <a:xfrm>
            <a:off x="3605463" y="1426808"/>
            <a:ext cx="5289755" cy="400110"/>
          </a:xfrm>
          <a:prstGeom prst="rect">
            <a:avLst/>
          </a:prstGeom>
          <a:noFill/>
        </p:spPr>
        <p:txBody>
          <a:bodyPr wrap="square" rtlCol="0">
            <a:spAutoFit/>
          </a:bodyPr>
          <a:lstStyle/>
          <a:p>
            <a:pPr algn="ctr"/>
            <a:r>
              <a:rPr kumimoji="1" lang="ja-JP" altLang="en-US" sz="2000" dirty="0"/>
              <a:t>訓練用データのトークン数分布</a:t>
            </a:r>
          </a:p>
        </p:txBody>
      </p:sp>
      <p:sp>
        <p:nvSpPr>
          <p:cNvPr id="13" name="テキスト ボックス 12">
            <a:extLst>
              <a:ext uri="{FF2B5EF4-FFF2-40B4-BE49-F238E27FC236}">
                <a16:creationId xmlns:a16="http://schemas.microsoft.com/office/drawing/2014/main" id="{F17FA918-1A8C-ED78-0981-81656A006923}"/>
              </a:ext>
            </a:extLst>
          </p:cNvPr>
          <p:cNvSpPr txBox="1"/>
          <p:nvPr/>
        </p:nvSpPr>
        <p:spPr>
          <a:xfrm>
            <a:off x="3605462" y="4435444"/>
            <a:ext cx="5289755" cy="400110"/>
          </a:xfrm>
          <a:prstGeom prst="rect">
            <a:avLst/>
          </a:prstGeom>
          <a:noFill/>
        </p:spPr>
        <p:txBody>
          <a:bodyPr wrap="square" rtlCol="0">
            <a:spAutoFit/>
          </a:bodyPr>
          <a:lstStyle/>
          <a:p>
            <a:pPr algn="ctr"/>
            <a:r>
              <a:rPr kumimoji="1" lang="en-US" altLang="ja-JP" sz="2000" dirty="0"/>
              <a:t>Number</a:t>
            </a:r>
            <a:r>
              <a:rPr kumimoji="1" lang="ja-JP" altLang="en-US" sz="2000" dirty="0"/>
              <a:t> </a:t>
            </a:r>
            <a:r>
              <a:rPr kumimoji="1" lang="en-US" altLang="ja-JP" sz="2000" dirty="0"/>
              <a:t>of Tokens</a:t>
            </a:r>
            <a:endParaRPr kumimoji="1" lang="ja-JP" altLang="en-US" sz="2000" dirty="0"/>
          </a:p>
        </p:txBody>
      </p:sp>
      <p:sp>
        <p:nvSpPr>
          <p:cNvPr id="2" name="テキスト ボックス 1">
            <a:extLst>
              <a:ext uri="{FF2B5EF4-FFF2-40B4-BE49-F238E27FC236}">
                <a16:creationId xmlns:a16="http://schemas.microsoft.com/office/drawing/2014/main" id="{148D9E85-C1D0-E075-4659-E9CF564408E1}"/>
              </a:ext>
            </a:extLst>
          </p:cNvPr>
          <p:cNvSpPr txBox="1"/>
          <p:nvPr/>
        </p:nvSpPr>
        <p:spPr>
          <a:xfrm>
            <a:off x="340019" y="5108895"/>
            <a:ext cx="7272892" cy="830997"/>
          </a:xfrm>
          <a:prstGeom prst="rect">
            <a:avLst/>
          </a:prstGeom>
          <a:noFill/>
        </p:spPr>
        <p:txBody>
          <a:bodyPr wrap="square" rtlCol="0">
            <a:spAutoFit/>
          </a:bodyPr>
          <a:lstStyle/>
          <a:p>
            <a:r>
              <a:rPr kumimoji="1" lang="en-US" altLang="ja-JP" sz="2400" dirty="0"/>
              <a:t>=&gt;</a:t>
            </a:r>
            <a:r>
              <a:rPr kumimoji="1" lang="ja-JP" altLang="en-US" sz="2400" dirty="0"/>
              <a:t> ・</a:t>
            </a:r>
            <a:r>
              <a:rPr lang="ja-JP" altLang="en-US" sz="2400" dirty="0">
                <a:latin typeface="+mn-ea"/>
              </a:rPr>
              <a:t>欠損した原文データの重要な文脈情報の補完</a:t>
            </a:r>
            <a:br>
              <a:rPr lang="en-US" altLang="ja-JP" sz="2400" dirty="0">
                <a:latin typeface="+mn-ea"/>
              </a:rPr>
            </a:br>
            <a:r>
              <a:rPr lang="en-US" altLang="ja-JP" sz="2400" dirty="0">
                <a:latin typeface="+mn-ea"/>
              </a:rPr>
              <a:t>	</a:t>
            </a:r>
            <a:r>
              <a:rPr lang="ja-JP" altLang="en-US" sz="2400" dirty="0">
                <a:latin typeface="+mn-ea"/>
              </a:rPr>
              <a:t>・原文データの重要な文脈情報の強調</a:t>
            </a:r>
            <a:endParaRPr kumimoji="1" lang="ja-JP" altLang="en-US" sz="2400" dirty="0"/>
          </a:p>
        </p:txBody>
      </p:sp>
      <p:sp>
        <p:nvSpPr>
          <p:cNvPr id="4" name="テキスト ボックス 3">
            <a:extLst>
              <a:ext uri="{FF2B5EF4-FFF2-40B4-BE49-F238E27FC236}">
                <a16:creationId xmlns:a16="http://schemas.microsoft.com/office/drawing/2014/main" id="{F3CAD621-9B0F-3A9C-E04E-E1C7AB5EB8B3}"/>
              </a:ext>
            </a:extLst>
          </p:cNvPr>
          <p:cNvSpPr txBox="1"/>
          <p:nvPr/>
        </p:nvSpPr>
        <p:spPr>
          <a:xfrm>
            <a:off x="119742" y="159557"/>
            <a:ext cx="1571196" cy="584775"/>
          </a:xfrm>
          <a:prstGeom prst="rect">
            <a:avLst/>
          </a:prstGeom>
          <a:noFill/>
        </p:spPr>
        <p:txBody>
          <a:bodyPr wrap="square" rtlCol="0">
            <a:spAutoFit/>
          </a:bodyPr>
          <a:lstStyle/>
          <a:p>
            <a:r>
              <a:rPr kumimoji="1" lang="ja-JP" altLang="en-US" sz="3200" dirty="0"/>
              <a:t>考察</a:t>
            </a:r>
          </a:p>
        </p:txBody>
      </p:sp>
    </p:spTree>
    <p:extLst>
      <p:ext uri="{BB962C8B-B14F-4D97-AF65-F5344CB8AC3E}">
        <p14:creationId xmlns:p14="http://schemas.microsoft.com/office/powerpoint/2010/main" val="35151117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9541D-4174-06A7-07A8-0FF21191D824}"/>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E69C2355-7F04-9E62-F0B2-4CBC120ACBC2}"/>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2400" b="1" dirty="0">
                <a:latin typeface="+mn-ea"/>
              </a:rPr>
              <a:t>従来手法では誤答し</a:t>
            </a:r>
            <a:r>
              <a:rPr lang="en-US" altLang="ja-JP" sz="2400" b="1" dirty="0">
                <a:latin typeface="+mn-ea"/>
              </a:rPr>
              <a:t>, </a:t>
            </a:r>
            <a:r>
              <a:rPr lang="ja-JP" altLang="en-US" sz="2400" b="1" dirty="0">
                <a:latin typeface="+mn-ea"/>
              </a:rPr>
              <a:t>提案手法 </a:t>
            </a:r>
            <a:r>
              <a:rPr lang="en-US" altLang="ja-JP" sz="2400" b="1" dirty="0">
                <a:latin typeface="+mn-ea"/>
              </a:rPr>
              <a:t>1 </a:t>
            </a:r>
            <a:r>
              <a:rPr lang="ja-JP" altLang="en-US" sz="2400" b="1" dirty="0">
                <a:latin typeface="+mn-ea"/>
              </a:rPr>
              <a:t>では正解したデータ例</a:t>
            </a:r>
            <a:endParaRPr lang="en-US" altLang="ja-JP" b="1" dirty="0">
              <a:latin typeface="+mn-ea"/>
            </a:endParaRPr>
          </a:p>
          <a:p>
            <a:pPr marL="0" lvl="0" indent="0" algn="l" rtl="0">
              <a:spcBef>
                <a:spcPts val="0"/>
              </a:spcBef>
              <a:spcAft>
                <a:spcPts val="0"/>
              </a:spcAft>
              <a:buNone/>
            </a:pPr>
            <a:endParaRPr lang="en-US" altLang="ja-JP" b="1" dirty="0">
              <a:latin typeface="+mn-ea"/>
            </a:endParaRPr>
          </a:p>
          <a:p>
            <a:pPr marL="0" lvl="0" indent="0" algn="l" rtl="0">
              <a:spcBef>
                <a:spcPts val="0"/>
              </a:spcBef>
              <a:spcAft>
                <a:spcPts val="0"/>
              </a:spcAft>
              <a:buNone/>
            </a:pPr>
            <a:endParaRPr lang="en-US" altLang="ja-JP" b="1" dirty="0">
              <a:latin typeface="+mn-ea"/>
            </a:endParaRPr>
          </a:p>
          <a:p>
            <a:pPr marL="0" lvl="0" indent="0" algn="l" rtl="0">
              <a:spcBef>
                <a:spcPts val="0"/>
              </a:spcBef>
              <a:spcAft>
                <a:spcPts val="0"/>
              </a:spcAft>
              <a:buNone/>
            </a:pPr>
            <a:endParaRPr lang="en-US" altLang="ja-JP" b="1" dirty="0">
              <a:latin typeface="+mn-ea"/>
            </a:endParaRPr>
          </a:p>
          <a:p>
            <a:pPr marL="0" lvl="0" indent="0" algn="l" rtl="0">
              <a:spcBef>
                <a:spcPts val="0"/>
              </a:spcBef>
              <a:spcAft>
                <a:spcPts val="0"/>
              </a:spcAft>
              <a:buNone/>
            </a:pPr>
            <a:endParaRPr lang="en-US" altLang="ja-JP" b="1" dirty="0">
              <a:latin typeface="+mn-ea"/>
            </a:endParaRPr>
          </a:p>
          <a:p>
            <a:pPr marL="0" lvl="0" indent="0" algn="l" rtl="0">
              <a:spcBef>
                <a:spcPts val="0"/>
              </a:spcBef>
              <a:spcAft>
                <a:spcPts val="0"/>
              </a:spcAft>
              <a:buNone/>
            </a:pPr>
            <a:br>
              <a:rPr lang="en-US" altLang="ja-JP" sz="2400" b="1" dirty="0">
                <a:latin typeface="+mn-ea"/>
              </a:rPr>
            </a:br>
            <a:r>
              <a:rPr lang="en-US" b="1" dirty="0">
                <a:latin typeface="+mn-ea"/>
                <a:ea typeface="+mn-ea"/>
              </a:rPr>
              <a:t>	</a:t>
            </a:r>
            <a:r>
              <a:rPr lang="en-US" sz="2000" dirty="0">
                <a:latin typeface="+mn-ea"/>
                <a:ea typeface="+mn-ea"/>
              </a:rPr>
              <a:t>	</a:t>
            </a:r>
            <a:br>
              <a:rPr lang="en-US" sz="2000" dirty="0">
                <a:latin typeface="+mn-ea"/>
                <a:ea typeface="+mn-ea"/>
              </a:rPr>
            </a:br>
            <a:r>
              <a:rPr lang="en-US" dirty="0">
                <a:latin typeface="+mn-ea"/>
                <a:ea typeface="+mn-ea"/>
              </a:rPr>
              <a:t>	</a:t>
            </a:r>
            <a:endParaRPr lang="en-US" altLang="ja-JP" dirty="0">
              <a:latin typeface="+mn-ea"/>
              <a:ea typeface="+mn-ea"/>
            </a:endParaRPr>
          </a:p>
        </p:txBody>
      </p:sp>
      <p:sp>
        <p:nvSpPr>
          <p:cNvPr id="7" name="スライド番号プレースホルダー 6">
            <a:extLst>
              <a:ext uri="{FF2B5EF4-FFF2-40B4-BE49-F238E27FC236}">
                <a16:creationId xmlns:a16="http://schemas.microsoft.com/office/drawing/2014/main" id="{EE45F001-1513-67D2-19F5-FA41A139206D}"/>
              </a:ext>
            </a:extLst>
          </p:cNvPr>
          <p:cNvSpPr>
            <a:spLocks noGrp="1"/>
          </p:cNvSpPr>
          <p:nvPr>
            <p:ph type="sldNum" sz="quarter" idx="12"/>
          </p:nvPr>
        </p:nvSpPr>
        <p:spPr/>
        <p:txBody>
          <a:bodyPr/>
          <a:lstStyle/>
          <a:p>
            <a:fld id="{84E5AB44-6C43-4864-84E5-D75B94A07FCF}" type="slidenum">
              <a:rPr kumimoji="1" lang="ja-JP" altLang="en-US" smtClean="0"/>
              <a:t>49</a:t>
            </a:fld>
            <a:endParaRPr kumimoji="1" lang="ja-JP" altLang="en-US"/>
          </a:p>
        </p:txBody>
      </p:sp>
      <p:sp>
        <p:nvSpPr>
          <p:cNvPr id="2" name="テキスト ボックス 1">
            <a:extLst>
              <a:ext uri="{FF2B5EF4-FFF2-40B4-BE49-F238E27FC236}">
                <a16:creationId xmlns:a16="http://schemas.microsoft.com/office/drawing/2014/main" id="{A610C3B7-DFD8-C6BC-970E-E38704AD5F4D}"/>
              </a:ext>
            </a:extLst>
          </p:cNvPr>
          <p:cNvSpPr txBox="1"/>
          <p:nvPr/>
        </p:nvSpPr>
        <p:spPr>
          <a:xfrm>
            <a:off x="245327" y="1561170"/>
            <a:ext cx="4895385" cy="4455066"/>
          </a:xfrm>
          <a:prstGeom prst="rect">
            <a:avLst/>
          </a:prstGeom>
          <a:solidFill>
            <a:schemeClr val="tx1"/>
          </a:solidFill>
        </p:spPr>
        <p:txBody>
          <a:bodyPr wrap="square" rtlCol="0">
            <a:spAutoFit/>
          </a:bodyPr>
          <a:lstStyle/>
          <a:p>
            <a:r>
              <a:rPr lang="en-US" altLang="ja-JP" sz="1050" b="1" i="0" dirty="0">
                <a:solidFill>
                  <a:schemeClr val="bg1"/>
                </a:solidFill>
                <a:effectLst/>
                <a:latin typeface="Courier New" panose="02070309020205020404" pitchFamily="49" charset="0"/>
              </a:rPr>
              <a:t>【</a:t>
            </a:r>
            <a:r>
              <a:rPr kumimoji="1" lang="ja-JP" altLang="en-US" sz="1050" b="1" dirty="0">
                <a:solidFill>
                  <a:sysClr val="windowText" lastClr="000000"/>
                </a:solidFill>
              </a:rPr>
              <a:t>二股女を演じたリース・ウィザースプーンって何者なのか</a:t>
            </a:r>
            <a:r>
              <a:rPr lang="en-US" altLang="ja-JP" sz="1050" b="1" i="0" dirty="0">
                <a:solidFill>
                  <a:schemeClr val="bg1"/>
                </a:solidFill>
                <a:effectLst/>
                <a:latin typeface="Courier New" panose="02070309020205020404" pitchFamily="49" charset="0"/>
              </a:rPr>
              <a:t>】</a:t>
            </a:r>
            <a:endParaRPr kumimoji="1" lang="en-US" altLang="ja-JP" sz="1050" b="1" dirty="0">
              <a:solidFill>
                <a:sysClr val="windowText" lastClr="000000"/>
              </a:solidFill>
            </a:endParaRPr>
          </a:p>
          <a:p>
            <a:r>
              <a:rPr kumimoji="1" lang="ja-JP" altLang="en-US" sz="1050" dirty="0">
                <a:solidFill>
                  <a:sysClr val="windowText" lastClr="000000"/>
                </a:solidFill>
              </a:rPr>
              <a:t>ハリウッドでは有名であるが、日本だと映画好きでないとわからない。そんなスターがたくさんいるだろう。映画</a:t>
            </a:r>
            <a:r>
              <a:rPr kumimoji="1" lang="en-US" altLang="ja-JP" sz="1050" dirty="0">
                <a:solidFill>
                  <a:sysClr val="windowText" lastClr="000000"/>
                </a:solidFill>
              </a:rPr>
              <a:t>『Black &amp; White / </a:t>
            </a:r>
            <a:r>
              <a:rPr kumimoji="1" lang="ja-JP" altLang="en-US" sz="1050" dirty="0">
                <a:solidFill>
                  <a:sysClr val="windowText" lastClr="000000"/>
                </a:solidFill>
              </a:rPr>
              <a:t>ブラック </a:t>
            </a:r>
            <a:r>
              <a:rPr kumimoji="1" lang="en-US" altLang="ja-JP" sz="1050" dirty="0">
                <a:solidFill>
                  <a:sysClr val="windowText" lastClr="000000"/>
                </a:solidFill>
              </a:rPr>
              <a:t>&amp; </a:t>
            </a:r>
            <a:r>
              <a:rPr kumimoji="1" lang="ja-JP" altLang="en-US" sz="1050" dirty="0">
                <a:solidFill>
                  <a:sysClr val="windowText" lastClr="000000"/>
                </a:solidFill>
              </a:rPr>
              <a:t>ホワイト</a:t>
            </a:r>
            <a:r>
              <a:rPr kumimoji="1" lang="en-US" altLang="ja-JP" sz="1050" dirty="0">
                <a:solidFill>
                  <a:sysClr val="windowText" lastClr="000000"/>
                </a:solidFill>
              </a:rPr>
              <a:t>』</a:t>
            </a:r>
            <a:r>
              <a:rPr kumimoji="1" lang="ja-JP" altLang="en-US" sz="1050" dirty="0">
                <a:solidFill>
                  <a:sysClr val="windowText" lastClr="000000"/>
                </a:solidFill>
              </a:rPr>
              <a:t>に出演しているリース・ウィザースプーンも、もしかするとその一人なのかも知れない。映画の中では、二人の</a:t>
            </a:r>
            <a:r>
              <a:rPr kumimoji="1" lang="en-US" altLang="ja-JP" sz="1050" dirty="0">
                <a:solidFill>
                  <a:sysClr val="windowText" lastClr="000000"/>
                </a:solidFill>
              </a:rPr>
              <a:t>CIA</a:t>
            </a:r>
            <a:r>
              <a:rPr kumimoji="1" lang="ja-JP" altLang="en-US" sz="1050" dirty="0">
                <a:solidFill>
                  <a:sysClr val="windowText" lastClr="000000"/>
                </a:solidFill>
              </a:rPr>
              <a:t>のスパイから言い寄られて、思わず二股をかけてしまうモテモテ女性のローレン役を演じている。そんな彼女は一体、どんな女優なのだろうか。</a:t>
            </a:r>
          </a:p>
          <a:p>
            <a:r>
              <a:rPr kumimoji="1" lang="ja-JP" altLang="en-US" sz="1050" dirty="0">
                <a:solidFill>
                  <a:sysClr val="windowText" lastClr="000000"/>
                </a:solidFill>
              </a:rPr>
              <a:t>日本で一番、わかりやすく彼女を言うと「</a:t>
            </a:r>
            <a:r>
              <a:rPr kumimoji="1" lang="en-US" altLang="ja-JP" sz="1050" dirty="0">
                <a:solidFill>
                  <a:sysClr val="windowText" lastClr="000000"/>
                </a:solidFill>
              </a:rPr>
              <a:t>『</a:t>
            </a:r>
            <a:r>
              <a:rPr kumimoji="1" lang="ja-JP" altLang="en-US" sz="1050" dirty="0">
                <a:solidFill>
                  <a:sysClr val="windowText" lastClr="000000"/>
                </a:solidFill>
              </a:rPr>
              <a:t>キューティ・ブロンド</a:t>
            </a:r>
            <a:r>
              <a:rPr kumimoji="1" lang="en-US" altLang="ja-JP" sz="1050" dirty="0">
                <a:solidFill>
                  <a:sysClr val="windowText" lastClr="000000"/>
                </a:solidFill>
              </a:rPr>
              <a:t>』</a:t>
            </a:r>
            <a:r>
              <a:rPr kumimoji="1" lang="ja-JP" altLang="en-US" sz="1050" dirty="0">
                <a:solidFill>
                  <a:sysClr val="windowText" lastClr="000000"/>
                </a:solidFill>
              </a:rPr>
              <a:t>の主人公エルの人」だろうか。</a:t>
            </a:r>
            <a:r>
              <a:rPr kumimoji="1" lang="en-US" altLang="ja-JP" sz="1050" b="1" dirty="0">
                <a:solidFill>
                  <a:sysClr val="windowText" lastClr="000000"/>
                </a:solidFill>
              </a:rPr>
              <a:t>(</a:t>
            </a:r>
            <a:r>
              <a:rPr kumimoji="1" lang="ja-JP" altLang="en-US" sz="1050" b="1" dirty="0">
                <a:solidFill>
                  <a:sysClr val="windowText" lastClr="000000"/>
                </a:solidFill>
              </a:rPr>
              <a:t>中略</a:t>
            </a:r>
            <a:r>
              <a:rPr kumimoji="1" lang="en-US" altLang="ja-JP" sz="1050" b="1" dirty="0">
                <a:solidFill>
                  <a:sysClr val="windowText" lastClr="000000"/>
                </a:solidFill>
              </a:rPr>
              <a:t>)</a:t>
            </a:r>
            <a:r>
              <a:rPr kumimoji="1" lang="ja-JP" altLang="en-US" sz="1050" dirty="0">
                <a:solidFill>
                  <a:sysClr val="windowText" lastClr="000000"/>
                </a:solidFill>
              </a:rPr>
              <a:t>。実はすごい女優なのである。</a:t>
            </a:r>
          </a:p>
          <a:p>
            <a:r>
              <a:rPr kumimoji="1" lang="ja-JP" altLang="en-US" sz="1050" dirty="0">
                <a:solidFill>
                  <a:sysClr val="windowText" lastClr="000000"/>
                </a:solidFill>
              </a:rPr>
              <a:t>その他にも、「高額ギャラ番付」でトップに選ばれたり、国連女性開発基金の親善大使として活動したりと話題に事欠かない。アメリカ独立宣言に署名したジョン・ウィザースプーンの子孫の一人というおまけもある。</a:t>
            </a:r>
          </a:p>
          <a:p>
            <a:r>
              <a:rPr kumimoji="1" lang="ja-JP" altLang="en-US" sz="1050" dirty="0">
                <a:solidFill>
                  <a:sysClr val="windowText" lastClr="000000"/>
                </a:solidFill>
              </a:rPr>
              <a:t>こうなるとウィザースプーンに興味がわいてこないだろうか。映画</a:t>
            </a:r>
            <a:r>
              <a:rPr kumimoji="1" lang="en-US" altLang="ja-JP" sz="1050" dirty="0">
                <a:solidFill>
                  <a:sysClr val="windowText" lastClr="000000"/>
                </a:solidFill>
              </a:rPr>
              <a:t>『Black &amp; White / </a:t>
            </a:r>
            <a:r>
              <a:rPr kumimoji="1" lang="ja-JP" altLang="en-US" sz="1050" dirty="0">
                <a:solidFill>
                  <a:sysClr val="windowText" lastClr="000000"/>
                </a:solidFill>
              </a:rPr>
              <a:t>ブラック </a:t>
            </a:r>
            <a:r>
              <a:rPr kumimoji="1" lang="en-US" altLang="ja-JP" sz="1050" dirty="0">
                <a:solidFill>
                  <a:sysClr val="windowText" lastClr="000000"/>
                </a:solidFill>
              </a:rPr>
              <a:t>&amp; </a:t>
            </a:r>
            <a:r>
              <a:rPr kumimoji="1" lang="ja-JP" altLang="en-US" sz="1050" dirty="0">
                <a:solidFill>
                  <a:sysClr val="windowText" lastClr="000000"/>
                </a:solidFill>
              </a:rPr>
              <a:t>ホワイト</a:t>
            </a:r>
            <a:r>
              <a:rPr kumimoji="1" lang="en-US" altLang="ja-JP" sz="1050" dirty="0">
                <a:solidFill>
                  <a:sysClr val="windowText" lastClr="000000"/>
                </a:solidFill>
              </a:rPr>
              <a:t>』</a:t>
            </a:r>
            <a:r>
              <a:rPr kumimoji="1" lang="ja-JP" altLang="en-US" sz="1050" dirty="0">
                <a:solidFill>
                  <a:sysClr val="windowText" lastClr="000000"/>
                </a:solidFill>
              </a:rPr>
              <a:t>で、どんな演技をしたのか気になるところである。</a:t>
            </a:r>
          </a:p>
          <a:p>
            <a:r>
              <a:rPr kumimoji="1" lang="ja-JP" altLang="en-US" sz="1050" dirty="0">
                <a:solidFill>
                  <a:sysClr val="windowText" lastClr="000000"/>
                </a:solidFill>
              </a:rPr>
              <a:t>そんなウィザースプーンは今回の役であるローレンの</a:t>
            </a:r>
            <a:r>
              <a:rPr kumimoji="1" lang="en-US" altLang="ja-JP" sz="1050" dirty="0">
                <a:solidFill>
                  <a:sysClr val="windowText" lastClr="000000"/>
                </a:solidFill>
              </a:rPr>
              <a:t>2</a:t>
            </a:r>
            <a:r>
              <a:rPr kumimoji="1" lang="ja-JP" altLang="en-US" sz="1050" dirty="0">
                <a:solidFill>
                  <a:sysClr val="windowText" lastClr="000000"/>
                </a:solidFill>
              </a:rPr>
              <a:t>面性を気に入っているようだ。「仕事では、ローレンはすぐれた決断力を見せますが、プライベートでは、優柔不断です。彼女が、“わたしは自分にぴったりの人を選んでいるかしら”と悩む気持ちには多くの人が共感できると思います」とコメントしている。</a:t>
            </a:r>
          </a:p>
          <a:p>
            <a:r>
              <a:rPr kumimoji="1" lang="ja-JP" altLang="en-US" sz="1050" dirty="0">
                <a:solidFill>
                  <a:sysClr val="windowText" lastClr="000000"/>
                </a:solidFill>
                <a:highlight>
                  <a:srgbClr val="FFFF00"/>
                </a:highlight>
              </a:rPr>
              <a:t>現在、ムービーエンターではこの</a:t>
            </a:r>
            <a:r>
              <a:rPr kumimoji="1" lang="ja-JP" altLang="en-US" sz="1050" dirty="0">
                <a:solidFill>
                  <a:sysClr val="windowText" lastClr="000000"/>
                </a:solidFill>
                <a:highlight>
                  <a:srgbClr val="00FF00"/>
                </a:highlight>
              </a:rPr>
              <a:t>映画の特別試写会</a:t>
            </a:r>
            <a:r>
              <a:rPr kumimoji="1" lang="ja-JP" altLang="en-US" sz="1050" dirty="0">
                <a:solidFill>
                  <a:sysClr val="windowText" lastClr="000000"/>
                </a:solidFill>
                <a:highlight>
                  <a:srgbClr val="FFFF00"/>
                </a:highlight>
              </a:rPr>
              <a:t>の参加者を募集をしている。</a:t>
            </a:r>
          </a:p>
          <a:p>
            <a:r>
              <a:rPr kumimoji="1" lang="ja-JP" altLang="en-US" sz="1050" dirty="0">
                <a:solidFill>
                  <a:sysClr val="windowText" lastClr="000000"/>
                </a:solidFill>
                <a:highlight>
                  <a:srgbClr val="FFFF00"/>
                </a:highlight>
              </a:rPr>
              <a:t>・映画</a:t>
            </a:r>
            <a:r>
              <a:rPr kumimoji="1" lang="en-US" altLang="ja-JP" sz="1050" dirty="0">
                <a:solidFill>
                  <a:sysClr val="windowText" lastClr="000000"/>
                </a:solidFill>
                <a:highlight>
                  <a:srgbClr val="FFFF00"/>
                </a:highlight>
              </a:rPr>
              <a:t>『</a:t>
            </a:r>
            <a:r>
              <a:rPr kumimoji="1" lang="en-US" altLang="ja-JP" sz="1050" dirty="0" err="1">
                <a:solidFill>
                  <a:sysClr val="windowText" lastClr="000000"/>
                </a:solidFill>
                <a:highlight>
                  <a:srgbClr val="FFFF00"/>
                </a:highlight>
              </a:rPr>
              <a:t>Black&amp;White</a:t>
            </a:r>
            <a:r>
              <a:rPr kumimoji="1" lang="en-US" altLang="ja-JP" sz="1050" dirty="0">
                <a:solidFill>
                  <a:sysClr val="windowText" lastClr="000000"/>
                </a:solidFill>
                <a:highlight>
                  <a:srgbClr val="FFFF00"/>
                </a:highlight>
              </a:rPr>
              <a:t>/</a:t>
            </a:r>
            <a:r>
              <a:rPr kumimoji="1" lang="ja-JP" altLang="en-US" sz="1050" dirty="0">
                <a:solidFill>
                  <a:sysClr val="windowText" lastClr="000000"/>
                </a:solidFill>
                <a:highlight>
                  <a:srgbClr val="FFFF00"/>
                </a:highlight>
              </a:rPr>
              <a:t>ブラック</a:t>
            </a:r>
            <a:r>
              <a:rPr kumimoji="1" lang="en-US" altLang="ja-JP" sz="1050" dirty="0">
                <a:solidFill>
                  <a:sysClr val="windowText" lastClr="000000"/>
                </a:solidFill>
                <a:highlight>
                  <a:srgbClr val="FFFF00"/>
                </a:highlight>
              </a:rPr>
              <a:t>&amp;</a:t>
            </a:r>
            <a:r>
              <a:rPr kumimoji="1" lang="ja-JP" altLang="en-US" sz="1050" dirty="0">
                <a:solidFill>
                  <a:sysClr val="windowText" lastClr="000000"/>
                </a:solidFill>
                <a:highlight>
                  <a:srgbClr val="FFFF00"/>
                </a:highlight>
              </a:rPr>
              <a:t>ホワイト</a:t>
            </a:r>
            <a:r>
              <a:rPr kumimoji="1" lang="en-US" altLang="ja-JP" sz="1050" dirty="0">
                <a:solidFill>
                  <a:sysClr val="windowText" lastClr="000000"/>
                </a:solidFill>
                <a:highlight>
                  <a:srgbClr val="FFFF00"/>
                </a:highlight>
              </a:rPr>
              <a:t>』</a:t>
            </a:r>
            <a:r>
              <a:rPr kumimoji="1" lang="ja-JP" altLang="en-US" sz="1050" dirty="0">
                <a:solidFill>
                  <a:sysClr val="windowText" lastClr="000000"/>
                </a:solidFill>
                <a:highlight>
                  <a:srgbClr val="FFFF00"/>
                </a:highlight>
              </a:rPr>
              <a:t>特別試写会</a:t>
            </a:r>
            <a:r>
              <a:rPr kumimoji="1" lang="en-US" altLang="ja-JP" sz="1050" dirty="0">
                <a:solidFill>
                  <a:sysClr val="windowText" lastClr="000000"/>
                </a:solidFill>
                <a:highlight>
                  <a:srgbClr val="FFFF00"/>
                </a:highlight>
              </a:rPr>
              <a:t>(</a:t>
            </a:r>
            <a:r>
              <a:rPr kumimoji="1" lang="ja-JP" altLang="en-US" sz="1050" dirty="0">
                <a:solidFill>
                  <a:sysClr val="windowText" lastClr="000000"/>
                </a:solidFill>
                <a:highlight>
                  <a:srgbClr val="FFFF00"/>
                </a:highlight>
              </a:rPr>
              <a:t>締切</a:t>
            </a:r>
            <a:r>
              <a:rPr kumimoji="1" lang="en-US" altLang="ja-JP" sz="1050" dirty="0">
                <a:solidFill>
                  <a:sysClr val="windowText" lastClr="000000"/>
                </a:solidFill>
                <a:highlight>
                  <a:srgbClr val="FFFF00"/>
                </a:highlight>
              </a:rPr>
              <a:t>:2012</a:t>
            </a:r>
            <a:r>
              <a:rPr kumimoji="1" lang="ja-JP" altLang="en-US" sz="1050" dirty="0">
                <a:solidFill>
                  <a:sysClr val="windowText" lastClr="000000"/>
                </a:solidFill>
                <a:highlight>
                  <a:srgbClr val="FFFF00"/>
                </a:highlight>
              </a:rPr>
              <a:t>年</a:t>
            </a:r>
            <a:r>
              <a:rPr kumimoji="1" lang="en-US" altLang="ja-JP" sz="1050" dirty="0">
                <a:solidFill>
                  <a:sysClr val="windowText" lastClr="000000"/>
                </a:solidFill>
                <a:highlight>
                  <a:srgbClr val="FFFF00"/>
                </a:highlight>
              </a:rPr>
              <a:t>3</a:t>
            </a:r>
            <a:r>
              <a:rPr kumimoji="1" lang="ja-JP" altLang="en-US" sz="1050" dirty="0">
                <a:solidFill>
                  <a:sysClr val="windowText" lastClr="000000"/>
                </a:solidFill>
                <a:highlight>
                  <a:srgbClr val="FFFF00"/>
                </a:highlight>
              </a:rPr>
              <a:t>月</a:t>
            </a:r>
            <a:r>
              <a:rPr kumimoji="1" lang="en-US" altLang="ja-JP" sz="1050" dirty="0">
                <a:solidFill>
                  <a:sysClr val="windowText" lastClr="000000"/>
                </a:solidFill>
                <a:highlight>
                  <a:srgbClr val="FFFF00"/>
                </a:highlight>
              </a:rPr>
              <a:t>26</a:t>
            </a:r>
            <a:r>
              <a:rPr kumimoji="1" lang="ja-JP" altLang="en-US" sz="1050" dirty="0">
                <a:solidFill>
                  <a:sysClr val="windowText" lastClr="000000"/>
                </a:solidFill>
                <a:highlight>
                  <a:srgbClr val="FFFF00"/>
                </a:highlight>
              </a:rPr>
              <a:t>日</a:t>
            </a:r>
            <a:r>
              <a:rPr kumimoji="1" lang="en-US" altLang="ja-JP" sz="1050" dirty="0">
                <a:solidFill>
                  <a:sysClr val="windowText" lastClr="000000"/>
                </a:solidFill>
                <a:highlight>
                  <a:srgbClr val="FFFF00"/>
                </a:highlight>
              </a:rPr>
              <a:t>)</a:t>
            </a:r>
          </a:p>
          <a:p>
            <a:r>
              <a:rPr kumimoji="1" lang="ja-JP" altLang="en-US" sz="1050" dirty="0">
                <a:solidFill>
                  <a:sysClr val="windowText" lastClr="000000"/>
                </a:solidFill>
                <a:highlight>
                  <a:srgbClr val="FFFF00"/>
                </a:highlight>
              </a:rPr>
              <a:t>この映画の試写会だが、様々なサイトで「女性限定」で参加者を募集していた。しかし今回の募集は「男性」も応募できる。必要条件は、感想をツィッターでつぶやいてくれることだけ。リース・ウィザースプーンの魅力を堪能したい人はぜひともこの機会に応募してみよう。</a:t>
            </a:r>
          </a:p>
          <a:p>
            <a:r>
              <a:rPr kumimoji="1" lang="ja-JP" altLang="en-US" sz="1050" dirty="0">
                <a:solidFill>
                  <a:sysClr val="windowText" lastClr="000000"/>
                </a:solidFill>
              </a:rPr>
              <a:t>・</a:t>
            </a:r>
            <a:r>
              <a:rPr kumimoji="1" lang="en-US" altLang="ja-JP" sz="1050" dirty="0">
                <a:solidFill>
                  <a:sysClr val="windowText" lastClr="000000"/>
                </a:solidFill>
              </a:rPr>
              <a:t>MOVIE ENTER(</a:t>
            </a:r>
            <a:r>
              <a:rPr kumimoji="1" lang="ja-JP" altLang="en-US" sz="1050" dirty="0">
                <a:solidFill>
                  <a:sysClr val="windowText" lastClr="000000"/>
                </a:solidFill>
              </a:rPr>
              <a:t>ムービーエンター</a:t>
            </a:r>
            <a:r>
              <a:rPr kumimoji="1" lang="en-US" altLang="ja-JP" sz="1050" dirty="0">
                <a:solidFill>
                  <a:sysClr val="windowText" lastClr="000000"/>
                </a:solidFill>
              </a:rPr>
              <a:t>) </a:t>
            </a:r>
            <a:r>
              <a:rPr kumimoji="1" lang="en-US" altLang="ja-JP" sz="1050" b="1" dirty="0">
                <a:solidFill>
                  <a:sysClr val="windowText" lastClr="000000"/>
                </a:solidFill>
              </a:rPr>
              <a:t>(</a:t>
            </a:r>
            <a:r>
              <a:rPr kumimoji="1" lang="ja-JP" altLang="en-US" sz="1050" b="1" dirty="0">
                <a:solidFill>
                  <a:sysClr val="windowText" lastClr="000000"/>
                </a:solidFill>
              </a:rPr>
              <a:t>以下略</a:t>
            </a:r>
            <a:r>
              <a:rPr kumimoji="1" lang="en-US" altLang="ja-JP" sz="1050" b="1" dirty="0">
                <a:solidFill>
                  <a:sysClr val="windowText" lastClr="000000"/>
                </a:solidFill>
              </a:rPr>
              <a:t>)</a:t>
            </a:r>
            <a:endParaRPr kumimoji="1" lang="en-US" altLang="ja-JP" sz="1200" b="1" dirty="0">
              <a:solidFill>
                <a:sysClr val="windowText" lastClr="000000"/>
              </a:solidFill>
            </a:endParaRPr>
          </a:p>
        </p:txBody>
      </p:sp>
      <p:sp>
        <p:nvSpPr>
          <p:cNvPr id="3" name="テキスト ボックス 2">
            <a:extLst>
              <a:ext uri="{FF2B5EF4-FFF2-40B4-BE49-F238E27FC236}">
                <a16:creationId xmlns:a16="http://schemas.microsoft.com/office/drawing/2014/main" id="{C8290AAE-E424-63C5-1AE4-99A3F2BB521C}"/>
              </a:ext>
            </a:extLst>
          </p:cNvPr>
          <p:cNvSpPr txBox="1"/>
          <p:nvPr/>
        </p:nvSpPr>
        <p:spPr>
          <a:xfrm>
            <a:off x="5289818" y="1561169"/>
            <a:ext cx="3608855" cy="3162404"/>
          </a:xfrm>
          <a:prstGeom prst="rect">
            <a:avLst/>
          </a:prstGeom>
          <a:solidFill>
            <a:schemeClr val="tx1"/>
          </a:solidFill>
        </p:spPr>
        <p:txBody>
          <a:bodyPr wrap="square" rtlCol="0">
            <a:spAutoFit/>
          </a:bodyPr>
          <a:lstStyle/>
          <a:p>
            <a:r>
              <a:rPr lang="ja-JP" altLang="en-US" sz="1050" b="0" i="0" dirty="0">
                <a:solidFill>
                  <a:schemeClr val="bg1"/>
                </a:solidFill>
                <a:effectLst/>
                <a:latin typeface="Courier New" panose="02070309020205020404" pitchFamily="49" charset="0"/>
              </a:rPr>
              <a:t>本文では、映画「</a:t>
            </a:r>
            <a:r>
              <a:rPr lang="en-US" altLang="ja-JP" sz="1050" b="0" i="0" dirty="0">
                <a:solidFill>
                  <a:schemeClr val="bg1"/>
                </a:solidFill>
                <a:effectLst/>
                <a:latin typeface="Courier New" panose="02070309020205020404" pitchFamily="49" charset="0"/>
              </a:rPr>
              <a:t>Black &amp; White/</a:t>
            </a:r>
            <a:r>
              <a:rPr lang="ja-JP" altLang="en-US" sz="1050" b="0" i="0" dirty="0">
                <a:solidFill>
                  <a:schemeClr val="bg1"/>
                </a:solidFill>
                <a:effectLst/>
                <a:latin typeface="Courier New" panose="02070309020205020404" pitchFamily="49" charset="0"/>
              </a:rPr>
              <a:t>ブラック </a:t>
            </a:r>
            <a:r>
              <a:rPr lang="en-US" altLang="ja-JP" sz="1050" b="0" i="0" dirty="0">
                <a:solidFill>
                  <a:schemeClr val="bg1"/>
                </a:solidFill>
                <a:effectLst/>
                <a:latin typeface="Courier New" panose="02070309020205020404" pitchFamily="49" charset="0"/>
              </a:rPr>
              <a:t>&amp; </a:t>
            </a:r>
            <a:r>
              <a:rPr lang="ja-JP" altLang="en-US" sz="1050" b="0" i="0" dirty="0">
                <a:solidFill>
                  <a:schemeClr val="bg1"/>
                </a:solidFill>
                <a:effectLst/>
                <a:latin typeface="Courier New" panose="02070309020205020404" pitchFamily="49" charset="0"/>
              </a:rPr>
              <a:t>ホワイト」で、</a:t>
            </a:r>
            <a:r>
              <a:rPr lang="en-US" altLang="ja-JP" sz="1050" b="0" i="0" dirty="0">
                <a:solidFill>
                  <a:schemeClr val="bg1"/>
                </a:solidFill>
                <a:effectLst/>
                <a:latin typeface="Courier New" panose="02070309020205020404" pitchFamily="49" charset="0"/>
              </a:rPr>
              <a:t>2</a:t>
            </a:r>
            <a:r>
              <a:rPr lang="ja-JP" altLang="en-US" sz="1050" b="0" i="0" dirty="0">
                <a:solidFill>
                  <a:schemeClr val="bg1"/>
                </a:solidFill>
                <a:effectLst/>
                <a:latin typeface="Courier New" panose="02070309020205020404" pitchFamily="49" charset="0"/>
              </a:rPr>
              <a:t>人の男性の間で揺れ動く女性を演じた女優のリース・ウィザースプーンについて触れています。彼女は「キューティ・ブロンド」の主人公であるエルの役で日本でも有名ですが、ハリウッドではそれ以前から注目されていた女優です。</a:t>
            </a:r>
          </a:p>
          <a:p>
            <a:r>
              <a:rPr lang="ja-JP" altLang="en-US" sz="1050" b="0" i="0" dirty="0">
                <a:solidFill>
                  <a:schemeClr val="bg1"/>
                </a:solidFill>
                <a:effectLst/>
                <a:latin typeface="Courier New" panose="02070309020205020404" pitchFamily="49" charset="0"/>
              </a:rPr>
              <a:t>リース・ウィザースプーンは、これまでに数多くの賞を受賞しており、演技力の高さが評価されています。映画「</a:t>
            </a:r>
            <a:r>
              <a:rPr lang="en-US" altLang="ja-JP" sz="1050" b="0" i="0" dirty="0">
                <a:solidFill>
                  <a:schemeClr val="bg1"/>
                </a:solidFill>
                <a:effectLst/>
                <a:latin typeface="Courier New" panose="02070309020205020404" pitchFamily="49" charset="0"/>
              </a:rPr>
              <a:t>Walk the Line/</a:t>
            </a:r>
            <a:r>
              <a:rPr lang="ja-JP" altLang="en-US" sz="1050" b="0" i="0" dirty="0">
                <a:solidFill>
                  <a:schemeClr val="bg1"/>
                </a:solidFill>
                <a:effectLst/>
                <a:latin typeface="Courier New" panose="02070309020205020404" pitchFamily="49" charset="0"/>
              </a:rPr>
              <a:t>君につづく道」では、アカデミー賞主演女優賞などを受賞しました。また、彼女は国連女性開発基金の親善大使としても活動しています。</a:t>
            </a:r>
          </a:p>
          <a:p>
            <a:r>
              <a:rPr lang="ja-JP" altLang="en-US" sz="1050" b="0" i="0" dirty="0">
                <a:solidFill>
                  <a:schemeClr val="bg1"/>
                </a:solidFill>
                <a:effectLst/>
                <a:latin typeface="Courier New" panose="02070309020205020404" pitchFamily="49" charset="0"/>
              </a:rPr>
              <a:t>「</a:t>
            </a:r>
            <a:r>
              <a:rPr lang="en-US" altLang="ja-JP" sz="1050" b="0" i="0" dirty="0">
                <a:solidFill>
                  <a:schemeClr val="bg1"/>
                </a:solidFill>
                <a:effectLst/>
                <a:latin typeface="Courier New" panose="02070309020205020404" pitchFamily="49" charset="0"/>
              </a:rPr>
              <a:t>Black &amp; White/</a:t>
            </a:r>
            <a:r>
              <a:rPr lang="ja-JP" altLang="en-US" sz="1050" b="0" i="0" dirty="0">
                <a:solidFill>
                  <a:schemeClr val="bg1"/>
                </a:solidFill>
                <a:effectLst/>
                <a:latin typeface="Courier New" panose="02070309020205020404" pitchFamily="49" charset="0"/>
              </a:rPr>
              <a:t>ブラック </a:t>
            </a:r>
            <a:r>
              <a:rPr lang="en-US" altLang="ja-JP" sz="1050" b="0" i="0" dirty="0">
                <a:solidFill>
                  <a:schemeClr val="bg1"/>
                </a:solidFill>
                <a:effectLst/>
                <a:latin typeface="Courier New" panose="02070309020205020404" pitchFamily="49" charset="0"/>
              </a:rPr>
              <a:t>&amp; </a:t>
            </a:r>
            <a:r>
              <a:rPr lang="ja-JP" altLang="en-US" sz="1050" b="0" i="0" dirty="0">
                <a:solidFill>
                  <a:schemeClr val="bg1"/>
                </a:solidFill>
                <a:effectLst/>
                <a:latin typeface="Courier New" panose="02070309020205020404" pitchFamily="49" charset="0"/>
              </a:rPr>
              <a:t>ホワイト」では、彼女が演じるローレンの二面性が見どころであり、リース・ウィザースプーン自身もこの役を楽しんで演じたとコメントしています。</a:t>
            </a:r>
          </a:p>
          <a:p>
            <a:r>
              <a:rPr lang="ja-JP" altLang="en-US" sz="1050" b="0" i="0" dirty="0">
                <a:solidFill>
                  <a:schemeClr val="bg1"/>
                </a:solidFill>
                <a:effectLst/>
                <a:highlight>
                  <a:srgbClr val="FFFF00"/>
                </a:highlight>
                <a:latin typeface="Courier New" panose="02070309020205020404" pitchFamily="49" charset="0"/>
              </a:rPr>
              <a:t>現在、この</a:t>
            </a:r>
            <a:r>
              <a:rPr lang="ja-JP" altLang="en-US" sz="1050" b="0" i="0" dirty="0">
                <a:solidFill>
                  <a:schemeClr val="bg1"/>
                </a:solidFill>
                <a:effectLst/>
                <a:highlight>
                  <a:srgbClr val="00FF00"/>
                </a:highlight>
                <a:latin typeface="Courier New" panose="02070309020205020404" pitchFamily="49" charset="0"/>
              </a:rPr>
              <a:t>映画の特別試写会</a:t>
            </a:r>
            <a:r>
              <a:rPr lang="ja-JP" altLang="en-US" sz="1050" b="0" i="0" dirty="0">
                <a:solidFill>
                  <a:schemeClr val="bg1"/>
                </a:solidFill>
                <a:effectLst/>
                <a:highlight>
                  <a:srgbClr val="FFFF00"/>
                </a:highlight>
                <a:latin typeface="Courier New" panose="02070309020205020404" pitchFamily="49" charset="0"/>
              </a:rPr>
              <a:t>の参加者が募集されており、性別を問わず応募が可能です。試写会では、リース・ウィザースプーンの魅力を堪能することができるでしょう。</a:t>
            </a:r>
            <a:endParaRPr kumimoji="1" lang="ja-JP" altLang="en-US" sz="1050" dirty="0">
              <a:solidFill>
                <a:schemeClr val="bg1"/>
              </a:solidFill>
              <a:highlight>
                <a:srgbClr val="FFFF00"/>
              </a:highlight>
            </a:endParaRPr>
          </a:p>
        </p:txBody>
      </p:sp>
      <p:sp>
        <p:nvSpPr>
          <p:cNvPr id="4" name="テキスト ボックス 3">
            <a:extLst>
              <a:ext uri="{FF2B5EF4-FFF2-40B4-BE49-F238E27FC236}">
                <a16:creationId xmlns:a16="http://schemas.microsoft.com/office/drawing/2014/main" id="{5D33130C-8A40-2B1F-49FE-50D98DD199C6}"/>
              </a:ext>
            </a:extLst>
          </p:cNvPr>
          <p:cNvSpPr txBox="1"/>
          <p:nvPr/>
        </p:nvSpPr>
        <p:spPr>
          <a:xfrm>
            <a:off x="5911379" y="1242142"/>
            <a:ext cx="2465913" cy="369332"/>
          </a:xfrm>
          <a:prstGeom prst="rect">
            <a:avLst/>
          </a:prstGeom>
          <a:noFill/>
        </p:spPr>
        <p:txBody>
          <a:bodyPr wrap="square" rtlCol="0">
            <a:spAutoFit/>
          </a:bodyPr>
          <a:lstStyle/>
          <a:p>
            <a:pPr algn="ctr"/>
            <a:r>
              <a:rPr kumimoji="1" lang="en-US" altLang="ja-JP" dirty="0"/>
              <a:t>&lt;</a:t>
            </a:r>
            <a:r>
              <a:rPr kumimoji="1" lang="ja-JP" altLang="en-US" dirty="0"/>
              <a:t>要約文</a:t>
            </a:r>
            <a:r>
              <a:rPr kumimoji="1" lang="en-US" altLang="ja-JP" dirty="0"/>
              <a:t>&gt;</a:t>
            </a:r>
            <a:endParaRPr kumimoji="1" lang="ja-JP" altLang="en-US" dirty="0"/>
          </a:p>
        </p:txBody>
      </p:sp>
      <p:sp>
        <p:nvSpPr>
          <p:cNvPr id="5" name="テキスト ボックス 4">
            <a:extLst>
              <a:ext uri="{FF2B5EF4-FFF2-40B4-BE49-F238E27FC236}">
                <a16:creationId xmlns:a16="http://schemas.microsoft.com/office/drawing/2014/main" id="{02969C21-7FA7-1DB2-BC86-89EC54E1325A}"/>
              </a:ext>
            </a:extLst>
          </p:cNvPr>
          <p:cNvSpPr txBox="1"/>
          <p:nvPr/>
        </p:nvSpPr>
        <p:spPr>
          <a:xfrm>
            <a:off x="1460062" y="1244621"/>
            <a:ext cx="2465913" cy="369332"/>
          </a:xfrm>
          <a:prstGeom prst="rect">
            <a:avLst/>
          </a:prstGeom>
          <a:noFill/>
        </p:spPr>
        <p:txBody>
          <a:bodyPr wrap="square" rtlCol="0">
            <a:spAutoFit/>
          </a:bodyPr>
          <a:lstStyle/>
          <a:p>
            <a:pPr algn="ctr"/>
            <a:r>
              <a:rPr kumimoji="1" lang="en-US" altLang="ja-JP" dirty="0"/>
              <a:t>&lt;</a:t>
            </a:r>
            <a:r>
              <a:rPr kumimoji="1" lang="ja-JP" altLang="en-US" dirty="0"/>
              <a:t>原文</a:t>
            </a:r>
            <a:r>
              <a:rPr kumimoji="1" lang="en-US" altLang="ja-JP" dirty="0"/>
              <a:t>&gt;</a:t>
            </a:r>
            <a:endParaRPr kumimoji="1" lang="ja-JP" altLang="en-US" dirty="0"/>
          </a:p>
        </p:txBody>
      </p:sp>
      <p:sp>
        <p:nvSpPr>
          <p:cNvPr id="6" name="テキスト ボックス 5">
            <a:extLst>
              <a:ext uri="{FF2B5EF4-FFF2-40B4-BE49-F238E27FC236}">
                <a16:creationId xmlns:a16="http://schemas.microsoft.com/office/drawing/2014/main" id="{7A3920BC-341A-E930-6EF9-169FD87A1D1E}"/>
              </a:ext>
            </a:extLst>
          </p:cNvPr>
          <p:cNvSpPr txBox="1"/>
          <p:nvPr/>
        </p:nvSpPr>
        <p:spPr>
          <a:xfrm>
            <a:off x="5339909" y="5296831"/>
            <a:ext cx="3608855" cy="369332"/>
          </a:xfrm>
          <a:prstGeom prst="rect">
            <a:avLst/>
          </a:prstGeom>
          <a:noFill/>
        </p:spPr>
        <p:txBody>
          <a:bodyPr wrap="square" rtlCol="0">
            <a:spAutoFit/>
          </a:bodyPr>
          <a:lstStyle/>
          <a:p>
            <a:r>
              <a:rPr kumimoji="1" lang="ja-JP" altLang="en-US" dirty="0"/>
              <a:t>正解ラベル</a:t>
            </a:r>
            <a:r>
              <a:rPr kumimoji="1" lang="en-US" altLang="ja-JP" dirty="0"/>
              <a:t>: MOVIE ENTER</a:t>
            </a:r>
            <a:endParaRPr kumimoji="1" lang="ja-JP" altLang="en-US" dirty="0"/>
          </a:p>
        </p:txBody>
      </p:sp>
      <p:sp>
        <p:nvSpPr>
          <p:cNvPr id="8" name="テキスト ボックス 7">
            <a:extLst>
              <a:ext uri="{FF2B5EF4-FFF2-40B4-BE49-F238E27FC236}">
                <a16:creationId xmlns:a16="http://schemas.microsoft.com/office/drawing/2014/main" id="{451586F3-49EE-0C13-E5A9-0FDC8E9B9014}"/>
              </a:ext>
            </a:extLst>
          </p:cNvPr>
          <p:cNvSpPr txBox="1"/>
          <p:nvPr/>
        </p:nvSpPr>
        <p:spPr>
          <a:xfrm>
            <a:off x="5339909" y="5793938"/>
            <a:ext cx="3608855" cy="369332"/>
          </a:xfrm>
          <a:prstGeom prst="rect">
            <a:avLst/>
          </a:prstGeom>
          <a:noFill/>
        </p:spPr>
        <p:txBody>
          <a:bodyPr wrap="square" rtlCol="0">
            <a:spAutoFit/>
          </a:bodyPr>
          <a:lstStyle/>
          <a:p>
            <a:r>
              <a:rPr kumimoji="1" lang="ja-JP" altLang="en-US" dirty="0"/>
              <a:t>従来手法での推定結果</a:t>
            </a:r>
            <a:r>
              <a:rPr kumimoji="1" lang="en-US" altLang="ja-JP" dirty="0"/>
              <a:t>: Peachy</a:t>
            </a:r>
            <a:endParaRPr kumimoji="1" lang="ja-JP" altLang="en-US" dirty="0"/>
          </a:p>
        </p:txBody>
      </p:sp>
      <p:grpSp>
        <p:nvGrpSpPr>
          <p:cNvPr id="18" name="グループ化 17">
            <a:extLst>
              <a:ext uri="{FF2B5EF4-FFF2-40B4-BE49-F238E27FC236}">
                <a16:creationId xmlns:a16="http://schemas.microsoft.com/office/drawing/2014/main" id="{20929266-3338-3074-6BD3-101D30DC3DA9}"/>
              </a:ext>
            </a:extLst>
          </p:cNvPr>
          <p:cNvGrpSpPr/>
          <p:nvPr/>
        </p:nvGrpSpPr>
        <p:grpSpPr>
          <a:xfrm>
            <a:off x="3097056" y="3706317"/>
            <a:ext cx="199038" cy="164772"/>
            <a:chOff x="-2509284" y="2919087"/>
            <a:chExt cx="616689" cy="662763"/>
          </a:xfrm>
        </p:grpSpPr>
        <p:cxnSp>
          <p:nvCxnSpPr>
            <p:cNvPr id="15" name="直線コネクタ 14">
              <a:extLst>
                <a:ext uri="{FF2B5EF4-FFF2-40B4-BE49-F238E27FC236}">
                  <a16:creationId xmlns:a16="http://schemas.microsoft.com/office/drawing/2014/main" id="{58BF792B-0A77-812D-A01C-23053FE037A4}"/>
                </a:ext>
              </a:extLst>
            </p:cNvPr>
            <p:cNvCxnSpPr/>
            <p:nvPr/>
          </p:nvCxnSpPr>
          <p:spPr>
            <a:xfrm>
              <a:off x="-2509284" y="3561907"/>
              <a:ext cx="616689" cy="0"/>
            </a:xfrm>
            <a:prstGeom prst="line">
              <a:avLst/>
            </a:prstGeom>
            <a:ln w="5715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6" name="直線コネクタ 15">
              <a:extLst>
                <a:ext uri="{FF2B5EF4-FFF2-40B4-BE49-F238E27FC236}">
                  <a16:creationId xmlns:a16="http://schemas.microsoft.com/office/drawing/2014/main" id="{C36EE4AB-6578-5087-2067-B17479DFAFC8}"/>
                </a:ext>
              </a:extLst>
            </p:cNvPr>
            <p:cNvCxnSpPr>
              <a:cxnSpLocks/>
            </p:cNvCxnSpPr>
            <p:nvPr/>
          </p:nvCxnSpPr>
          <p:spPr>
            <a:xfrm flipV="1">
              <a:off x="-1892595" y="2919087"/>
              <a:ext cx="0" cy="662763"/>
            </a:xfrm>
            <a:prstGeom prst="line">
              <a:avLst/>
            </a:prstGeom>
            <a:ln w="57150">
              <a:solidFill>
                <a:srgbClr val="FF0000"/>
              </a:solidFill>
            </a:ln>
          </p:spPr>
          <p:style>
            <a:lnRef idx="1">
              <a:schemeClr val="accent6"/>
            </a:lnRef>
            <a:fillRef idx="0">
              <a:schemeClr val="accent6"/>
            </a:fillRef>
            <a:effectRef idx="0">
              <a:schemeClr val="accent6"/>
            </a:effectRef>
            <a:fontRef idx="minor">
              <a:schemeClr val="tx1"/>
            </a:fontRef>
          </p:style>
        </p:cxnSp>
      </p:grpSp>
      <p:sp>
        <p:nvSpPr>
          <p:cNvPr id="19" name="テキスト ボックス 18">
            <a:extLst>
              <a:ext uri="{FF2B5EF4-FFF2-40B4-BE49-F238E27FC236}">
                <a16:creationId xmlns:a16="http://schemas.microsoft.com/office/drawing/2014/main" id="{D052CA7B-FF70-55C2-9FF4-FBD2D18DD38D}"/>
              </a:ext>
            </a:extLst>
          </p:cNvPr>
          <p:cNvSpPr txBox="1"/>
          <p:nvPr/>
        </p:nvSpPr>
        <p:spPr>
          <a:xfrm>
            <a:off x="3196575" y="3813380"/>
            <a:ext cx="1145335" cy="276999"/>
          </a:xfrm>
          <a:prstGeom prst="rect">
            <a:avLst/>
          </a:prstGeom>
          <a:noFill/>
        </p:spPr>
        <p:txBody>
          <a:bodyPr wrap="square" rtlCol="0">
            <a:spAutoFit/>
          </a:bodyPr>
          <a:lstStyle/>
          <a:p>
            <a:r>
              <a:rPr kumimoji="1" lang="en-US" altLang="ja-JP" sz="1200" dirty="0">
                <a:highlight>
                  <a:srgbClr val="FF0000"/>
                </a:highlight>
              </a:rPr>
              <a:t>512 </a:t>
            </a:r>
            <a:r>
              <a:rPr kumimoji="1" lang="ja-JP" altLang="en-US" sz="1200" dirty="0">
                <a:highlight>
                  <a:srgbClr val="FF0000"/>
                </a:highlight>
              </a:rPr>
              <a:t>トークン</a:t>
            </a:r>
          </a:p>
        </p:txBody>
      </p:sp>
    </p:spTree>
    <p:extLst>
      <p:ext uri="{BB962C8B-B14F-4D97-AF65-F5344CB8AC3E}">
        <p14:creationId xmlns:p14="http://schemas.microsoft.com/office/powerpoint/2010/main" val="2888691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B644EBE8-3A82-4045-8844-746B1BC4C634}"/>
              </a:ext>
            </a:extLst>
          </p:cNvPr>
          <p:cNvSpPr>
            <a:spLocks noGrp="1"/>
          </p:cNvSpPr>
          <p:nvPr>
            <p:ph type="sldNum" sz="quarter" idx="12"/>
          </p:nvPr>
        </p:nvSpPr>
        <p:spPr/>
        <p:txBody>
          <a:bodyPr/>
          <a:lstStyle/>
          <a:p>
            <a:fld id="{84E5AB44-6C43-4864-84E5-D75B94A07FCF}" type="slidenum">
              <a:rPr kumimoji="1" lang="ja-JP" altLang="en-US" smtClean="0"/>
              <a:t>5</a:t>
            </a:fld>
            <a:endParaRPr kumimoji="1" lang="ja-JP" altLang="en-US"/>
          </a:p>
        </p:txBody>
      </p:sp>
      <p:sp>
        <p:nvSpPr>
          <p:cNvPr id="10" name="Google Shape;92;p14">
            <a:extLst>
              <a:ext uri="{FF2B5EF4-FFF2-40B4-BE49-F238E27FC236}">
                <a16:creationId xmlns:a16="http://schemas.microsoft.com/office/drawing/2014/main" id="{08628FB7-8069-E8D2-9D97-C3E56DC3DBAB}"/>
              </a:ext>
            </a:extLst>
          </p:cNvPr>
          <p:cNvSpPr txBox="1"/>
          <p:nvPr/>
        </p:nvSpPr>
        <p:spPr>
          <a:xfrm>
            <a:off x="119742" y="694730"/>
            <a:ext cx="8382001" cy="80903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2400" b="1" dirty="0">
                <a:latin typeface="+mn-ea"/>
              </a:rPr>
              <a:t>自然言語処理における分散表現のプーリング例</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2" name="テキスト ボックス 1">
            <a:extLst>
              <a:ext uri="{FF2B5EF4-FFF2-40B4-BE49-F238E27FC236}">
                <a16:creationId xmlns:a16="http://schemas.microsoft.com/office/drawing/2014/main" id="{C39415CB-3AA6-5421-493C-FE2C0A13ABE5}"/>
              </a:ext>
            </a:extLst>
          </p:cNvPr>
          <p:cNvSpPr txBox="1"/>
          <p:nvPr/>
        </p:nvSpPr>
        <p:spPr>
          <a:xfrm>
            <a:off x="761958" y="5584746"/>
            <a:ext cx="1471508" cy="369332"/>
          </a:xfrm>
          <a:prstGeom prst="rect">
            <a:avLst/>
          </a:prstGeom>
          <a:noFill/>
        </p:spPr>
        <p:txBody>
          <a:bodyPr wrap="square" rtlCol="0">
            <a:spAutoFit/>
          </a:bodyPr>
          <a:lstStyle/>
          <a:p>
            <a:r>
              <a:rPr kumimoji="1" lang="ja-JP" altLang="en-US" dirty="0"/>
              <a:t>入力文 </a:t>
            </a:r>
            <a:r>
              <a:rPr kumimoji="1" lang="en-US" altLang="ja-JP" dirty="0"/>
              <a:t>:</a:t>
            </a:r>
            <a:endParaRPr kumimoji="1" lang="ja-JP" altLang="en-US" dirty="0"/>
          </a:p>
        </p:txBody>
      </p:sp>
      <p:grpSp>
        <p:nvGrpSpPr>
          <p:cNvPr id="6" name="グループ化 5">
            <a:extLst>
              <a:ext uri="{FF2B5EF4-FFF2-40B4-BE49-F238E27FC236}">
                <a16:creationId xmlns:a16="http://schemas.microsoft.com/office/drawing/2014/main" id="{DF39F02E-9C0A-7D42-EC76-15B613A38CC6}"/>
              </a:ext>
            </a:extLst>
          </p:cNvPr>
          <p:cNvGrpSpPr/>
          <p:nvPr/>
        </p:nvGrpSpPr>
        <p:grpSpPr>
          <a:xfrm>
            <a:off x="1418074" y="1503766"/>
            <a:ext cx="6510348" cy="4674494"/>
            <a:chOff x="888424" y="1503766"/>
            <a:chExt cx="6510348" cy="4674494"/>
          </a:xfrm>
        </p:grpSpPr>
        <p:pic>
          <p:nvPicPr>
            <p:cNvPr id="17" name="グラフィックス 16" descr="バッジ 1 枠線">
              <a:extLst>
                <a:ext uri="{FF2B5EF4-FFF2-40B4-BE49-F238E27FC236}">
                  <a16:creationId xmlns:a16="http://schemas.microsoft.com/office/drawing/2014/main" id="{71470A9E-A675-318E-C176-111C501952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8424" y="2702272"/>
              <a:ext cx="483171" cy="483171"/>
            </a:xfrm>
            <a:prstGeom prst="rect">
              <a:avLst/>
            </a:prstGeom>
          </p:spPr>
        </p:pic>
        <p:grpSp>
          <p:nvGrpSpPr>
            <p:cNvPr id="5" name="グループ化 4">
              <a:extLst>
                <a:ext uri="{FF2B5EF4-FFF2-40B4-BE49-F238E27FC236}">
                  <a16:creationId xmlns:a16="http://schemas.microsoft.com/office/drawing/2014/main" id="{2A02C267-4AE6-0A2C-71CC-05295890DB5A}"/>
                </a:ext>
              </a:extLst>
            </p:cNvPr>
            <p:cNvGrpSpPr/>
            <p:nvPr/>
          </p:nvGrpSpPr>
          <p:grpSpPr>
            <a:xfrm>
              <a:off x="1222712" y="1594049"/>
              <a:ext cx="6176060" cy="4584211"/>
              <a:chOff x="1222712" y="1594049"/>
              <a:chExt cx="6176060" cy="4584211"/>
            </a:xfrm>
          </p:grpSpPr>
          <p:pic>
            <p:nvPicPr>
              <p:cNvPr id="31" name="図 30">
                <a:extLst>
                  <a:ext uri="{FF2B5EF4-FFF2-40B4-BE49-F238E27FC236}">
                    <a16:creationId xmlns:a16="http://schemas.microsoft.com/office/drawing/2014/main" id="{15AD0236-E757-7288-8B87-33B396D50E0E}"/>
                  </a:ext>
                </a:extLst>
              </p:cNvPr>
              <p:cNvPicPr>
                <a:picLocks noChangeAspect="1"/>
              </p:cNvPicPr>
              <p:nvPr/>
            </p:nvPicPr>
            <p:blipFill>
              <a:blip r:embed="rId5"/>
              <a:stretch>
                <a:fillRect/>
              </a:stretch>
            </p:blipFill>
            <p:spPr>
              <a:xfrm>
                <a:off x="1222712" y="1607975"/>
                <a:ext cx="6176060" cy="4570285"/>
              </a:xfrm>
              <a:prstGeom prst="rect">
                <a:avLst/>
              </a:prstGeom>
            </p:spPr>
          </p:pic>
          <p:sp>
            <p:nvSpPr>
              <p:cNvPr id="3" name="正方形/長方形 2">
                <a:extLst>
                  <a:ext uri="{FF2B5EF4-FFF2-40B4-BE49-F238E27FC236}">
                    <a16:creationId xmlns:a16="http://schemas.microsoft.com/office/drawing/2014/main" id="{048BE1A9-E52A-9068-45C8-E3E42EA8A179}"/>
                  </a:ext>
                </a:extLst>
              </p:cNvPr>
              <p:cNvSpPr/>
              <p:nvPr/>
            </p:nvSpPr>
            <p:spPr>
              <a:xfrm>
                <a:off x="1246491" y="3215357"/>
                <a:ext cx="1122997" cy="687711"/>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B772B839-05A0-50B4-D75D-3C313E30CEAE}"/>
                  </a:ext>
                </a:extLst>
              </p:cNvPr>
              <p:cNvSpPr/>
              <p:nvPr/>
            </p:nvSpPr>
            <p:spPr>
              <a:xfrm>
                <a:off x="3855024" y="1594049"/>
                <a:ext cx="2195919" cy="1045784"/>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grpSp>
        <p:pic>
          <p:nvPicPr>
            <p:cNvPr id="19" name="グラフィックス 18" descr="バッジ 枠線">
              <a:extLst>
                <a:ext uri="{FF2B5EF4-FFF2-40B4-BE49-F238E27FC236}">
                  <a16:creationId xmlns:a16="http://schemas.microsoft.com/office/drawing/2014/main" id="{7519AAC9-33F8-396D-6A8D-87C935EF99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97867" y="1503766"/>
              <a:ext cx="482400" cy="482400"/>
            </a:xfrm>
            <a:prstGeom prst="rect">
              <a:avLst/>
            </a:prstGeom>
          </p:spPr>
        </p:pic>
      </p:grpSp>
      <p:sp>
        <p:nvSpPr>
          <p:cNvPr id="8" name="テキスト ボックス 7">
            <a:extLst>
              <a:ext uri="{FF2B5EF4-FFF2-40B4-BE49-F238E27FC236}">
                <a16:creationId xmlns:a16="http://schemas.microsoft.com/office/drawing/2014/main" id="{78665E63-669A-5FB8-BFDC-FFC9F59DBC01}"/>
              </a:ext>
            </a:extLst>
          </p:cNvPr>
          <p:cNvSpPr txBox="1"/>
          <p:nvPr/>
        </p:nvSpPr>
        <p:spPr>
          <a:xfrm>
            <a:off x="119741" y="3399605"/>
            <a:ext cx="1676401" cy="369332"/>
          </a:xfrm>
          <a:prstGeom prst="rect">
            <a:avLst/>
          </a:prstGeom>
          <a:noFill/>
        </p:spPr>
        <p:txBody>
          <a:bodyPr wrap="square" rtlCol="0">
            <a:spAutoFit/>
          </a:bodyPr>
          <a:lstStyle/>
          <a:p>
            <a:r>
              <a:rPr kumimoji="1" lang="ja-JP" altLang="en-US" dirty="0"/>
              <a:t>単語ベクトル</a:t>
            </a:r>
            <a:r>
              <a:rPr kumimoji="1" lang="en-US" altLang="ja-JP" dirty="0"/>
              <a:t>:</a:t>
            </a:r>
            <a:endParaRPr kumimoji="1" lang="ja-JP" altLang="en-US" dirty="0"/>
          </a:p>
        </p:txBody>
      </p:sp>
    </p:spTree>
    <p:extLst>
      <p:ext uri="{BB962C8B-B14F-4D97-AF65-F5344CB8AC3E}">
        <p14:creationId xmlns:p14="http://schemas.microsoft.com/office/powerpoint/2010/main" val="38519483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1EDBAB4-914A-BEFB-1C13-CD20A6447ABE}"/>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FEE0A064-E8A0-4AD3-6BF6-2D00B1D1472A}"/>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本研究の目的</a:t>
            </a:r>
            <a:endParaRPr lang="en-US" altLang="ja-JP" sz="3200" b="1" dirty="0">
              <a:latin typeface="+mn-ea"/>
            </a:endParaRPr>
          </a:p>
          <a:p>
            <a:pPr marL="0" lvl="0" indent="0" algn="l" rtl="0">
              <a:spcBef>
                <a:spcPts val="0"/>
              </a:spcBef>
              <a:spcAft>
                <a:spcPts val="0"/>
              </a:spcAft>
              <a:buNone/>
            </a:pPr>
            <a:r>
              <a:rPr lang="en-US" sz="2400" b="1" dirty="0">
                <a:latin typeface="+mn-ea"/>
                <a:ea typeface="+mn-ea"/>
              </a:rPr>
              <a:t>	</a:t>
            </a:r>
            <a:r>
              <a:rPr lang="ja-JP" altLang="en-US" sz="2000" b="1" dirty="0">
                <a:latin typeface="+mn-ea"/>
              </a:rPr>
              <a:t>原文から生成した要約文情報を組み込んだプーリング手法の提案</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085E719B-CF7B-3459-330F-ACEF6B12C5B2}"/>
              </a:ext>
            </a:extLst>
          </p:cNvPr>
          <p:cNvSpPr>
            <a:spLocks noGrp="1"/>
          </p:cNvSpPr>
          <p:nvPr>
            <p:ph type="sldNum" sz="quarter" idx="12"/>
          </p:nvPr>
        </p:nvSpPr>
        <p:spPr/>
        <p:txBody>
          <a:bodyPr/>
          <a:lstStyle/>
          <a:p>
            <a:fld id="{84E5AB44-6C43-4864-84E5-D75B94A07FCF}" type="slidenum">
              <a:rPr kumimoji="1" lang="ja-JP" altLang="en-US" smtClean="0"/>
              <a:t>50</a:t>
            </a:fld>
            <a:endParaRPr kumimoji="1" lang="ja-JP" altLang="en-US"/>
          </a:p>
        </p:txBody>
      </p:sp>
      <p:pic>
        <p:nvPicPr>
          <p:cNvPr id="41" name="図 40">
            <a:extLst>
              <a:ext uri="{FF2B5EF4-FFF2-40B4-BE49-F238E27FC236}">
                <a16:creationId xmlns:a16="http://schemas.microsoft.com/office/drawing/2014/main" id="{D510D8E9-DCEC-8263-6E13-AC69E5512BC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9758" y="1784252"/>
            <a:ext cx="4804482" cy="4036563"/>
          </a:xfrm>
          <a:prstGeom prst="rect">
            <a:avLst/>
          </a:prstGeom>
        </p:spPr>
      </p:pic>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04621BD8-9200-242A-0459-D07F1CF64E47}"/>
                  </a:ext>
                </a:extLst>
              </p:cNvPr>
              <p:cNvSpPr txBox="1"/>
              <p:nvPr/>
            </p:nvSpPr>
            <p:spPr>
              <a:xfrm>
                <a:off x="5784688" y="1787910"/>
                <a:ext cx="21067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=1 (</m:t>
                      </m:r>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 ≥0)</m:t>
                      </m:r>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04621BD8-9200-242A-0459-D07F1CF64E47}"/>
                  </a:ext>
                </a:extLst>
              </p:cNvPr>
              <p:cNvSpPr txBox="1">
                <a:spLocks noRot="1" noChangeAspect="1" noMove="1" noResize="1" noEditPoints="1" noAdjustHandles="1" noChangeArrowheads="1" noChangeShapeType="1" noTextEdit="1"/>
              </p:cNvSpPr>
              <p:nvPr/>
            </p:nvSpPr>
            <p:spPr>
              <a:xfrm>
                <a:off x="5784688" y="1787910"/>
                <a:ext cx="2106731" cy="276999"/>
              </a:xfrm>
              <a:prstGeom prst="rect">
                <a:avLst/>
              </a:prstGeom>
              <a:blipFill>
                <a:blip r:embed="rId4"/>
                <a:stretch>
                  <a:fillRect l="-2023" r="-3179" b="-36957"/>
                </a:stretch>
              </a:blipFill>
            </p:spPr>
            <p:txBody>
              <a:bodyPr/>
              <a:lstStyle/>
              <a:p>
                <a:r>
                  <a:rPr lang="ja-JP" altLang="en-US">
                    <a:noFill/>
                  </a:rPr>
                  <a:t> </a:t>
                </a:r>
              </a:p>
            </p:txBody>
          </p:sp>
        </mc:Fallback>
      </mc:AlternateContent>
      <p:sp>
        <p:nvSpPr>
          <p:cNvPr id="3" name="矢印: 下 2">
            <a:extLst>
              <a:ext uri="{FF2B5EF4-FFF2-40B4-BE49-F238E27FC236}">
                <a16:creationId xmlns:a16="http://schemas.microsoft.com/office/drawing/2014/main" id="{3ABF47C9-2DED-1D0C-DBF5-0180CBE906A3}"/>
              </a:ext>
            </a:extLst>
          </p:cNvPr>
          <p:cNvSpPr/>
          <p:nvPr/>
        </p:nvSpPr>
        <p:spPr>
          <a:xfrm rot="10800000">
            <a:off x="6575638" y="2778486"/>
            <a:ext cx="291598" cy="66148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11AA70F3-0A32-2127-C8B6-417ED447ED56}"/>
              </a:ext>
            </a:extLst>
          </p:cNvPr>
          <p:cNvSpPr/>
          <p:nvPr/>
        </p:nvSpPr>
        <p:spPr>
          <a:xfrm>
            <a:off x="6225702" y="3148137"/>
            <a:ext cx="2393004" cy="1181010"/>
          </a:xfrm>
          <a:prstGeom prst="rect">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8FC46B68-64C8-72C2-E353-A976795134D3}"/>
              </a:ext>
            </a:extLst>
          </p:cNvPr>
          <p:cNvSpPr/>
          <p:nvPr/>
        </p:nvSpPr>
        <p:spPr>
          <a:xfrm>
            <a:off x="6381345" y="3438984"/>
            <a:ext cx="699900" cy="51488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1D6428F3-9EB8-CFDB-DB5E-D30A6E92CFAE}"/>
              </a:ext>
            </a:extLst>
          </p:cNvPr>
          <p:cNvSpPr txBox="1"/>
          <p:nvPr/>
        </p:nvSpPr>
        <p:spPr>
          <a:xfrm>
            <a:off x="7334655" y="2778486"/>
            <a:ext cx="1284051" cy="369332"/>
          </a:xfrm>
          <a:prstGeom prst="rect">
            <a:avLst/>
          </a:prstGeom>
          <a:noFill/>
        </p:spPr>
        <p:txBody>
          <a:bodyPr wrap="square" rtlCol="0">
            <a:spAutoFit/>
          </a:bodyPr>
          <a:lstStyle/>
          <a:p>
            <a:pPr algn="r"/>
            <a:r>
              <a:rPr kumimoji="1" lang="ja-JP" altLang="en-US" dirty="0"/>
              <a:t>提案部分</a:t>
            </a:r>
          </a:p>
        </p:txBody>
      </p:sp>
      <p:sp>
        <p:nvSpPr>
          <p:cNvPr id="9" name="テキスト ボックス 8">
            <a:extLst>
              <a:ext uri="{FF2B5EF4-FFF2-40B4-BE49-F238E27FC236}">
                <a16:creationId xmlns:a16="http://schemas.microsoft.com/office/drawing/2014/main" id="{05C11AA9-A6BC-F4EB-7185-2A7B78D6B53D}"/>
              </a:ext>
            </a:extLst>
          </p:cNvPr>
          <p:cNvSpPr txBox="1"/>
          <p:nvPr/>
        </p:nvSpPr>
        <p:spPr>
          <a:xfrm>
            <a:off x="6274571" y="3959814"/>
            <a:ext cx="2344135" cy="369332"/>
          </a:xfrm>
          <a:prstGeom prst="rect">
            <a:avLst/>
          </a:prstGeom>
          <a:noFill/>
        </p:spPr>
        <p:txBody>
          <a:bodyPr wrap="square" rtlCol="0">
            <a:spAutoFit/>
          </a:bodyPr>
          <a:lstStyle/>
          <a:p>
            <a:pPr algn="ctr"/>
            <a:r>
              <a:rPr kumimoji="1" lang="ja-JP" altLang="en-US" dirty="0"/>
              <a:t>要約文の分散表現</a:t>
            </a:r>
          </a:p>
        </p:txBody>
      </p:sp>
    </p:spTree>
    <p:extLst>
      <p:ext uri="{BB962C8B-B14F-4D97-AF65-F5344CB8AC3E}">
        <p14:creationId xmlns:p14="http://schemas.microsoft.com/office/powerpoint/2010/main" val="20386062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8132402-9170-DCE7-F619-C6103EC008FE}"/>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4D7D1EA4-8756-6507-DF64-D24D252DD32D}"/>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要約文の生成例 </a:t>
            </a:r>
            <a:r>
              <a:rPr lang="en-US" altLang="ja-JP" sz="3200" b="1" dirty="0">
                <a:latin typeface="+mn-ea"/>
              </a:rPr>
              <a:t>1</a:t>
            </a:r>
            <a:r>
              <a:rPr lang="ja-JP" altLang="en-US" sz="3200" b="1" dirty="0">
                <a:latin typeface="+mn-ea"/>
              </a:rPr>
              <a:t> </a:t>
            </a:r>
            <a:r>
              <a:rPr lang="en-US" altLang="ja-JP" sz="2400" b="1" dirty="0">
                <a:latin typeface="+mn-ea"/>
              </a:rPr>
              <a:t>(</a:t>
            </a:r>
            <a:r>
              <a:rPr lang="ja-JP" altLang="en-US" sz="2400" b="1" dirty="0">
                <a:latin typeface="+mn-ea"/>
              </a:rPr>
              <a:t>ラベル</a:t>
            </a:r>
            <a:r>
              <a:rPr lang="en-US" altLang="ja-JP" sz="2400" b="1" dirty="0">
                <a:latin typeface="+mn-ea"/>
              </a:rPr>
              <a:t>: </a:t>
            </a:r>
            <a:r>
              <a:rPr lang="ja-JP" altLang="en-US" sz="2400" b="1" dirty="0">
                <a:latin typeface="+mn-ea"/>
              </a:rPr>
              <a:t>独女通信</a:t>
            </a:r>
            <a:r>
              <a:rPr lang="en-US" altLang="ja-JP" sz="2400" b="1" dirty="0">
                <a:latin typeface="+mn-ea"/>
              </a:rPr>
              <a:t>)</a:t>
            </a:r>
            <a:endParaRPr lang="en-US" altLang="ja-JP"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3460E376-A306-C762-4476-CDCDCD666147}"/>
              </a:ext>
            </a:extLst>
          </p:cNvPr>
          <p:cNvSpPr>
            <a:spLocks noGrp="1"/>
          </p:cNvSpPr>
          <p:nvPr>
            <p:ph type="sldNum" sz="quarter" idx="12"/>
          </p:nvPr>
        </p:nvSpPr>
        <p:spPr/>
        <p:txBody>
          <a:bodyPr/>
          <a:lstStyle/>
          <a:p>
            <a:fld id="{84E5AB44-6C43-4864-84E5-D75B94A07FCF}" type="slidenum">
              <a:rPr kumimoji="1" lang="ja-JP" altLang="en-US" smtClean="0"/>
              <a:t>51</a:t>
            </a:fld>
            <a:endParaRPr kumimoji="1" lang="ja-JP" altLang="en-US"/>
          </a:p>
        </p:txBody>
      </p:sp>
      <p:sp>
        <p:nvSpPr>
          <p:cNvPr id="2" name="テキスト ボックス 1">
            <a:extLst>
              <a:ext uri="{FF2B5EF4-FFF2-40B4-BE49-F238E27FC236}">
                <a16:creationId xmlns:a16="http://schemas.microsoft.com/office/drawing/2014/main" id="{0EF79425-C8A0-FEC2-F626-3EE7C22EE560}"/>
              </a:ext>
            </a:extLst>
          </p:cNvPr>
          <p:cNvSpPr txBox="1"/>
          <p:nvPr/>
        </p:nvSpPr>
        <p:spPr>
          <a:xfrm>
            <a:off x="245327" y="1561170"/>
            <a:ext cx="4895385" cy="4893647"/>
          </a:xfrm>
          <a:prstGeom prst="rect">
            <a:avLst/>
          </a:prstGeom>
          <a:solidFill>
            <a:schemeClr val="tx1"/>
          </a:solidFill>
        </p:spPr>
        <p:txBody>
          <a:bodyPr wrap="square" rtlCol="0">
            <a:spAutoFit/>
          </a:bodyPr>
          <a:lstStyle/>
          <a:p>
            <a:r>
              <a:rPr kumimoji="1" lang="en-US" altLang="ja-JP" sz="1200" b="0" i="0" dirty="0">
                <a:solidFill>
                  <a:sysClr val="windowText" lastClr="000000"/>
                </a:solidFill>
                <a:effectLst/>
                <a:latin typeface="Courier New" panose="02070309020205020404" pitchFamily="49" charset="0"/>
              </a:rPr>
              <a:t>【</a:t>
            </a:r>
            <a:r>
              <a:rPr lang="ja-JP" altLang="en-US" sz="1200" b="0" i="0" dirty="0">
                <a:solidFill>
                  <a:sysClr val="windowText" lastClr="000000"/>
                </a:solidFill>
                <a:effectLst/>
                <a:latin typeface="Courier New" panose="02070309020205020404" pitchFamily="49" charset="0"/>
              </a:rPr>
              <a:t>健康のために体張ります</a:t>
            </a:r>
            <a:r>
              <a:rPr lang="en-US" altLang="ja-JP" sz="1200" b="0" i="0" dirty="0">
                <a:solidFill>
                  <a:sysClr val="windowText" lastClr="000000"/>
                </a:solidFill>
                <a:effectLst/>
                <a:latin typeface="Courier New" panose="02070309020205020404" pitchFamily="49" charset="0"/>
              </a:rPr>
              <a:t>! Presented by </a:t>
            </a:r>
            <a:r>
              <a:rPr lang="ja-JP" altLang="en-US" sz="1200" b="0" i="0" dirty="0">
                <a:solidFill>
                  <a:sysClr val="windowText" lastClr="000000"/>
                </a:solidFill>
                <a:effectLst/>
                <a:latin typeface="Courier New" panose="02070309020205020404" pitchFamily="49" charset="0"/>
              </a:rPr>
              <a:t>ゆるっと</a:t>
            </a:r>
            <a:r>
              <a:rPr lang="en-US" altLang="ja-JP" sz="1200" b="0" i="0" dirty="0">
                <a:solidFill>
                  <a:sysClr val="windowText" lastClr="000000"/>
                </a:solidFill>
                <a:effectLst/>
                <a:latin typeface="Courier New" panose="02070309020205020404" pitchFamily="49" charset="0"/>
              </a:rPr>
              <a:t>café</a:t>
            </a:r>
            <a:r>
              <a:rPr kumimoji="1" lang="en-US" altLang="ja-JP" sz="1200" b="0" i="0" dirty="0">
                <a:solidFill>
                  <a:sysClr val="windowText" lastClr="000000"/>
                </a:solidFill>
                <a:effectLst/>
                <a:latin typeface="Courier New" panose="02070309020205020404" pitchFamily="49" charset="0"/>
              </a:rPr>
              <a:t>】</a:t>
            </a:r>
            <a:endParaRPr kumimoji="1" lang="en-US" altLang="ja-JP" sz="1200" dirty="0">
              <a:solidFill>
                <a:sysClr val="windowText" lastClr="000000"/>
              </a:solidFill>
            </a:endParaRPr>
          </a:p>
          <a:p>
            <a:endParaRPr kumimoji="1" lang="en-US" altLang="ja-JP" sz="1200" dirty="0">
              <a:solidFill>
                <a:sysClr val="windowText" lastClr="000000"/>
              </a:solidFill>
            </a:endParaRPr>
          </a:p>
          <a:p>
            <a:r>
              <a:rPr kumimoji="1" lang="ja-JP" altLang="en-US" sz="1200" dirty="0">
                <a:solidFill>
                  <a:sysClr val="windowText" lastClr="000000"/>
                </a:solidFill>
              </a:rPr>
              <a:t>みなさま、こんにちは</a:t>
            </a:r>
            <a:r>
              <a:rPr kumimoji="1" lang="en-US" altLang="ja-JP" sz="1200" dirty="0">
                <a:solidFill>
                  <a:sysClr val="windowText" lastClr="000000"/>
                </a:solidFill>
              </a:rPr>
              <a:t>!</a:t>
            </a:r>
          </a:p>
          <a:p>
            <a:r>
              <a:rPr kumimoji="1" lang="ja-JP" altLang="en-US" sz="1200" dirty="0">
                <a:solidFill>
                  <a:sysClr val="windowText" lastClr="000000"/>
                </a:solidFill>
              </a:rPr>
              <a:t>私は以前、「アラフォーだけど結婚したい</a:t>
            </a:r>
            <a:r>
              <a:rPr kumimoji="1" lang="en-US" altLang="ja-JP" sz="1200" dirty="0">
                <a:solidFill>
                  <a:sysClr val="windowText" lastClr="000000"/>
                </a:solidFill>
              </a:rPr>
              <a:t>!</a:t>
            </a:r>
            <a:r>
              <a:rPr kumimoji="1" lang="ja-JP" altLang="en-US" sz="1200" dirty="0">
                <a:solidFill>
                  <a:sysClr val="windowText" lastClr="000000"/>
                </a:solidFill>
              </a:rPr>
              <a:t>」という</a:t>
            </a:r>
          </a:p>
          <a:p>
            <a:r>
              <a:rPr kumimoji="1" lang="ja-JP" altLang="en-US" sz="1200" dirty="0">
                <a:solidFill>
                  <a:sysClr val="windowText" lastClr="000000"/>
                </a:solidFill>
              </a:rPr>
              <a:t>コラムを書かせていただいた漫画家の</a:t>
            </a:r>
            <a:r>
              <a:rPr kumimoji="1" lang="ja-JP" altLang="en-US" sz="1200" dirty="0">
                <a:solidFill>
                  <a:sysClr val="windowText" lastClr="000000"/>
                </a:solidFill>
                <a:highlight>
                  <a:srgbClr val="F4B54B"/>
                </a:highlight>
              </a:rPr>
              <a:t>尾形未紀</a:t>
            </a:r>
            <a:r>
              <a:rPr kumimoji="1" lang="ja-JP" altLang="en-US" sz="1200" dirty="0">
                <a:solidFill>
                  <a:sysClr val="windowText" lastClr="000000"/>
                </a:solidFill>
              </a:rPr>
              <a:t>です。</a:t>
            </a:r>
          </a:p>
          <a:p>
            <a:r>
              <a:rPr kumimoji="1" lang="en-US" altLang="ja-JP" sz="1200" dirty="0">
                <a:solidFill>
                  <a:sysClr val="windowText" lastClr="000000"/>
                </a:solidFill>
              </a:rPr>
              <a:t>40</a:t>
            </a:r>
            <a:r>
              <a:rPr kumimoji="1" lang="ja-JP" altLang="en-US" sz="1200" dirty="0">
                <a:solidFill>
                  <a:sysClr val="windowText" lastClr="000000"/>
                </a:solidFill>
              </a:rPr>
              <a:t>代半ばで結婚した私たち夫婦。子供はできるかどうかまだわからないし、親ももうかなりいい年だから、あまり頼ることもできない</a:t>
            </a:r>
            <a:r>
              <a:rPr kumimoji="1" lang="en-US" altLang="ja-JP" sz="1200" dirty="0">
                <a:solidFill>
                  <a:sysClr val="windowText" lastClr="000000"/>
                </a:solidFill>
              </a:rPr>
              <a:t>!</a:t>
            </a:r>
          </a:p>
          <a:p>
            <a:r>
              <a:rPr kumimoji="1" lang="ja-JP" altLang="en-US" sz="1200" dirty="0">
                <a:solidFill>
                  <a:sysClr val="windowText" lastClr="000000"/>
                </a:solidFill>
              </a:rPr>
              <a:t>だから夫婦</a:t>
            </a:r>
            <a:r>
              <a:rPr kumimoji="1" lang="en-US" altLang="ja-JP" sz="1200" dirty="0">
                <a:solidFill>
                  <a:sysClr val="windowText" lastClr="000000"/>
                </a:solidFill>
              </a:rPr>
              <a:t>2</a:t>
            </a:r>
            <a:r>
              <a:rPr kumimoji="1" lang="ja-JP" altLang="en-US" sz="1200" dirty="0">
                <a:solidFill>
                  <a:sysClr val="windowText" lastClr="000000"/>
                </a:solidFill>
              </a:rPr>
              <a:t>人でしっかり支えあって生きていかなくてはいけないと思う今日この頃</a:t>
            </a:r>
            <a:r>
              <a:rPr kumimoji="1" lang="en-US" altLang="ja-JP" sz="1200" dirty="0">
                <a:solidFill>
                  <a:sysClr val="windowText" lastClr="000000"/>
                </a:solidFill>
              </a:rPr>
              <a:t>...</a:t>
            </a:r>
            <a:r>
              <a:rPr kumimoji="1" lang="ja-JP" altLang="en-US" sz="1200" dirty="0">
                <a:solidFill>
                  <a:sysClr val="windowText" lastClr="000000"/>
                </a:solidFill>
              </a:rPr>
              <a:t>。でも、そんなときに気になるのが「健康」。</a:t>
            </a:r>
          </a:p>
          <a:p>
            <a:r>
              <a:rPr kumimoji="1" lang="ja-JP" altLang="en-US" sz="1200" dirty="0">
                <a:solidFill>
                  <a:sysClr val="windowText" lastClr="000000"/>
                </a:solidFill>
              </a:rPr>
              <a:t>長生きしても健康じゃなきゃ、楽しくないもんね</a:t>
            </a:r>
            <a:r>
              <a:rPr kumimoji="1" lang="en-US" altLang="ja-JP" sz="1200" dirty="0">
                <a:solidFill>
                  <a:sysClr val="windowText" lastClr="000000"/>
                </a:solidFill>
              </a:rPr>
              <a:t>?</a:t>
            </a:r>
          </a:p>
          <a:p>
            <a:r>
              <a:rPr kumimoji="1" lang="ja-JP" altLang="en-US" sz="1200" dirty="0">
                <a:solidFill>
                  <a:sysClr val="windowText" lastClr="000000"/>
                </a:solidFill>
                <a:highlight>
                  <a:srgbClr val="E05073"/>
                </a:highlight>
              </a:rPr>
              <a:t>独女</a:t>
            </a:r>
            <a:r>
              <a:rPr kumimoji="1" lang="ja-JP" altLang="en-US" sz="1200" dirty="0">
                <a:solidFill>
                  <a:sysClr val="windowText" lastClr="000000"/>
                </a:solidFill>
              </a:rPr>
              <a:t>のみなさんも、年々老いてくるにしたがって、増えてくる悩みに頭を抱えてるのでは</a:t>
            </a:r>
            <a:r>
              <a:rPr kumimoji="1" lang="en-US" altLang="ja-JP" sz="1200" dirty="0">
                <a:solidFill>
                  <a:sysClr val="windowText" lastClr="000000"/>
                </a:solidFill>
              </a:rPr>
              <a:t>!?</a:t>
            </a:r>
            <a:r>
              <a:rPr kumimoji="1" lang="ja-JP" altLang="en-US" sz="1200" dirty="0">
                <a:solidFill>
                  <a:sysClr val="windowText" lastClr="000000"/>
                </a:solidFill>
              </a:rPr>
              <a:t> 疲れがとれにくくなったり、シミやしわが増えてきたり、二日酔いがなかなか治らなかったり</a:t>
            </a:r>
            <a:r>
              <a:rPr kumimoji="1" lang="en-US" altLang="ja-JP" sz="1200" dirty="0">
                <a:solidFill>
                  <a:sysClr val="windowText" lastClr="000000"/>
                </a:solidFill>
              </a:rPr>
              <a:t>...</a:t>
            </a:r>
          </a:p>
          <a:p>
            <a:r>
              <a:rPr kumimoji="1" lang="ja-JP" altLang="en-US" sz="1200" dirty="0">
                <a:solidFill>
                  <a:sysClr val="windowText" lastClr="000000"/>
                </a:solidFill>
              </a:rPr>
              <a:t>さらに、病気で入院したりする友達や知り合いも増えているのでは</a:t>
            </a:r>
            <a:r>
              <a:rPr kumimoji="1" lang="en-US" altLang="ja-JP" sz="1200" dirty="0">
                <a:solidFill>
                  <a:sysClr val="windowText" lastClr="000000"/>
                </a:solidFill>
              </a:rPr>
              <a:t>?</a:t>
            </a:r>
          </a:p>
          <a:p>
            <a:r>
              <a:rPr kumimoji="1" lang="ja-JP" altLang="en-US" sz="1200" dirty="0">
                <a:solidFill>
                  <a:sysClr val="windowText" lastClr="000000"/>
                </a:solidFill>
              </a:rPr>
              <a:t>体にいろいろと不具合が出始めてる頃ではないでしょうか</a:t>
            </a:r>
            <a:r>
              <a:rPr kumimoji="1" lang="en-US" altLang="ja-JP" sz="1200" dirty="0">
                <a:solidFill>
                  <a:sysClr val="windowText" lastClr="000000"/>
                </a:solidFill>
              </a:rPr>
              <a:t>...!?</a:t>
            </a:r>
          </a:p>
          <a:p>
            <a:r>
              <a:rPr kumimoji="1" lang="ja-JP" altLang="en-US" sz="1200" dirty="0">
                <a:solidFill>
                  <a:sysClr val="windowText" lastClr="000000"/>
                </a:solidFill>
              </a:rPr>
              <a:t>私の担当編集のアラサー女子も、</a:t>
            </a:r>
          </a:p>
          <a:p>
            <a:r>
              <a:rPr kumimoji="1" lang="ja-JP" altLang="en-US" sz="1200" dirty="0">
                <a:solidFill>
                  <a:sysClr val="windowText" lastClr="000000"/>
                </a:solidFill>
              </a:rPr>
              <a:t>「最近、髪が薄くなってきた</a:t>
            </a:r>
            <a:r>
              <a:rPr kumimoji="1" lang="en-US" altLang="ja-JP" sz="1200" dirty="0">
                <a:solidFill>
                  <a:sysClr val="windowText" lastClr="000000"/>
                </a:solidFill>
              </a:rPr>
              <a:t>...</a:t>
            </a:r>
            <a:r>
              <a:rPr kumimoji="1" lang="ja-JP" altLang="en-US" sz="1200" dirty="0">
                <a:solidFill>
                  <a:sysClr val="windowText" lastClr="000000"/>
                </a:solidFill>
              </a:rPr>
              <a:t>」と嘆いてます</a:t>
            </a:r>
            <a:r>
              <a:rPr kumimoji="1" lang="en-US" altLang="ja-JP" sz="1200" dirty="0">
                <a:solidFill>
                  <a:sysClr val="windowText" lastClr="000000"/>
                </a:solidFill>
              </a:rPr>
              <a:t>(</a:t>
            </a:r>
            <a:r>
              <a:rPr kumimoji="1" lang="ja-JP" altLang="en-US" sz="1200" dirty="0">
                <a:solidFill>
                  <a:sysClr val="windowText" lastClr="000000"/>
                </a:solidFill>
              </a:rPr>
              <a:t>笑</a:t>
            </a:r>
            <a:r>
              <a:rPr kumimoji="1" lang="en-US" altLang="ja-JP" sz="1200" dirty="0">
                <a:solidFill>
                  <a:sysClr val="windowText" lastClr="000000"/>
                </a:solidFill>
              </a:rPr>
              <a:t>)</a:t>
            </a:r>
            <a:r>
              <a:rPr kumimoji="1" lang="ja-JP" altLang="en-US" sz="1200" dirty="0">
                <a:solidFill>
                  <a:sysClr val="windowText" lastClr="000000"/>
                </a:solidFill>
              </a:rPr>
              <a:t>。</a:t>
            </a:r>
          </a:p>
          <a:p>
            <a:r>
              <a:rPr kumimoji="1" lang="ja-JP" altLang="en-US" sz="1200" dirty="0">
                <a:solidFill>
                  <a:sysClr val="windowText" lastClr="000000"/>
                </a:solidFill>
              </a:rPr>
              <a:t>健康に関する悩みって、周りからは「気にしすぎ」と</a:t>
            </a:r>
          </a:p>
          <a:p>
            <a:r>
              <a:rPr kumimoji="1" lang="ja-JP" altLang="en-US" sz="1200" dirty="0">
                <a:solidFill>
                  <a:sysClr val="windowText" lastClr="000000"/>
                </a:solidFill>
              </a:rPr>
              <a:t>思うことでも、本人にとっては真剣だものね。</a:t>
            </a:r>
          </a:p>
          <a:p>
            <a:r>
              <a:rPr kumimoji="1" lang="ja-JP" altLang="en-US" sz="1200" dirty="0">
                <a:solidFill>
                  <a:sysClr val="windowText" lastClr="000000"/>
                </a:solidFill>
              </a:rPr>
              <a:t>そこで、みなさんの身近な健康や美容に関する悩みを</a:t>
            </a:r>
          </a:p>
          <a:p>
            <a:r>
              <a:rPr kumimoji="1" lang="ja-JP" altLang="en-US" sz="1200" dirty="0">
                <a:solidFill>
                  <a:sysClr val="windowText" lastClr="000000"/>
                </a:solidFill>
              </a:rPr>
              <a:t>私たち夫婦が解決していく「</a:t>
            </a:r>
            <a:r>
              <a:rPr kumimoji="1" lang="ja-JP" altLang="en-US" sz="1200" dirty="0">
                <a:solidFill>
                  <a:sysClr val="windowText" lastClr="000000"/>
                </a:solidFill>
                <a:highlight>
                  <a:srgbClr val="9DC3E6"/>
                </a:highlight>
              </a:rPr>
              <a:t>健康コミックエッセイ</a:t>
            </a:r>
            <a:r>
              <a:rPr kumimoji="1" lang="ja-JP" altLang="en-US" sz="1200" dirty="0">
                <a:solidFill>
                  <a:sysClr val="windowText" lastClr="000000"/>
                </a:solidFill>
              </a:rPr>
              <a:t>」を</a:t>
            </a:r>
          </a:p>
          <a:p>
            <a:r>
              <a:rPr kumimoji="1" lang="ja-JP" altLang="en-US" sz="1200" dirty="0">
                <a:solidFill>
                  <a:sysClr val="windowText" lastClr="000000"/>
                </a:solidFill>
              </a:rPr>
              <a:t>はじめることになりました</a:t>
            </a:r>
            <a:r>
              <a:rPr kumimoji="1" lang="en-US" altLang="ja-JP" sz="1200" dirty="0">
                <a:solidFill>
                  <a:sysClr val="windowText" lastClr="000000"/>
                </a:solidFill>
              </a:rPr>
              <a:t>!</a:t>
            </a:r>
          </a:p>
          <a:p>
            <a:r>
              <a:rPr kumimoji="1" lang="ja-JP" altLang="en-US" sz="1200" dirty="0">
                <a:solidFill>
                  <a:sysClr val="windowText" lastClr="000000"/>
                </a:solidFill>
              </a:rPr>
              <a:t>少しでも健康でいて、長生きを</a:t>
            </a:r>
            <a:r>
              <a:rPr kumimoji="1" lang="en-US" altLang="ja-JP" sz="1200" dirty="0">
                <a:solidFill>
                  <a:sysClr val="windowText" lastClr="000000"/>
                </a:solidFill>
              </a:rPr>
              <a:t>!</a:t>
            </a:r>
          </a:p>
          <a:p>
            <a:r>
              <a:rPr kumimoji="1" lang="ja-JP" altLang="en-US" sz="1200" dirty="0">
                <a:solidFill>
                  <a:sysClr val="windowText" lastClr="000000"/>
                </a:solidFill>
              </a:rPr>
              <a:t>それを目標にがんばりたいと思いますので、</a:t>
            </a:r>
          </a:p>
          <a:p>
            <a:r>
              <a:rPr kumimoji="1" lang="ja-JP" altLang="en-US" sz="1200" dirty="0">
                <a:solidFill>
                  <a:sysClr val="windowText" lastClr="000000"/>
                </a:solidFill>
                <a:highlight>
                  <a:srgbClr val="E05073"/>
                </a:highlight>
              </a:rPr>
              <a:t>独女</a:t>
            </a:r>
            <a:r>
              <a:rPr kumimoji="1" lang="ja-JP" altLang="en-US" sz="1200" dirty="0">
                <a:solidFill>
                  <a:sysClr val="windowText" lastClr="000000"/>
                </a:solidFill>
              </a:rPr>
              <a:t>のみなさんもぜひ読んでみてくださいね♪</a:t>
            </a:r>
          </a:p>
        </p:txBody>
      </p:sp>
      <p:sp>
        <p:nvSpPr>
          <p:cNvPr id="3" name="テキスト ボックス 2">
            <a:extLst>
              <a:ext uri="{FF2B5EF4-FFF2-40B4-BE49-F238E27FC236}">
                <a16:creationId xmlns:a16="http://schemas.microsoft.com/office/drawing/2014/main" id="{7AA34702-A164-E01F-F2AC-64C362C47ED2}"/>
              </a:ext>
            </a:extLst>
          </p:cNvPr>
          <p:cNvSpPr txBox="1"/>
          <p:nvPr/>
        </p:nvSpPr>
        <p:spPr>
          <a:xfrm>
            <a:off x="5289818" y="1561169"/>
            <a:ext cx="3608855" cy="2677656"/>
          </a:xfrm>
          <a:prstGeom prst="rect">
            <a:avLst/>
          </a:prstGeom>
          <a:solidFill>
            <a:schemeClr val="tx1"/>
          </a:solidFill>
        </p:spPr>
        <p:txBody>
          <a:bodyPr wrap="square" rtlCol="0">
            <a:spAutoFit/>
          </a:bodyPr>
          <a:lstStyle/>
          <a:p>
            <a:r>
              <a:rPr lang="ja-JP" altLang="en-US" sz="1200" b="0" i="0" dirty="0">
                <a:solidFill>
                  <a:sysClr val="windowText" lastClr="000000"/>
                </a:solidFill>
                <a:effectLst/>
                <a:latin typeface="Courier New" panose="02070309020205020404" pitchFamily="49" charset="0"/>
              </a:rPr>
              <a:t>この文章では、</a:t>
            </a:r>
            <a:r>
              <a:rPr lang="ja-JP" altLang="en-US" sz="1200" b="0" i="0" dirty="0">
                <a:solidFill>
                  <a:sysClr val="windowText" lastClr="000000"/>
                </a:solidFill>
                <a:effectLst/>
                <a:highlight>
                  <a:srgbClr val="F4B54B"/>
                </a:highlight>
                <a:latin typeface="Courier New" panose="02070309020205020404" pitchFamily="49" charset="0"/>
              </a:rPr>
              <a:t>尾形未紀</a:t>
            </a:r>
            <a:r>
              <a:rPr lang="ja-JP" altLang="en-US" sz="1200" b="0" i="0" dirty="0">
                <a:solidFill>
                  <a:sysClr val="windowText" lastClr="000000"/>
                </a:solidFill>
                <a:effectLst/>
                <a:latin typeface="Courier New" panose="02070309020205020404" pitchFamily="49" charset="0"/>
              </a:rPr>
              <a:t>の新シリーズ「</a:t>
            </a:r>
            <a:r>
              <a:rPr lang="ja-JP" altLang="en-US" sz="1200" b="0" i="0" dirty="0">
                <a:solidFill>
                  <a:sysClr val="windowText" lastClr="000000"/>
                </a:solidFill>
                <a:effectLst/>
                <a:highlight>
                  <a:srgbClr val="9DC3E6"/>
                </a:highlight>
                <a:latin typeface="Courier New" panose="02070309020205020404" pitchFamily="49" charset="0"/>
              </a:rPr>
              <a:t>健康コミックエッセイ</a:t>
            </a:r>
            <a:r>
              <a:rPr lang="ja-JP" altLang="en-US" sz="1200" b="0" i="0" dirty="0">
                <a:solidFill>
                  <a:sysClr val="windowText" lastClr="000000"/>
                </a:solidFill>
                <a:effectLst/>
                <a:latin typeface="Courier New" panose="02070309020205020404" pitchFamily="49" charset="0"/>
              </a:rPr>
              <a:t>」の紹介がされています。</a:t>
            </a:r>
            <a:endParaRPr lang="en-US" altLang="ja-JP" sz="1200" b="0" i="0" dirty="0">
              <a:solidFill>
                <a:sysClr val="windowText" lastClr="000000"/>
              </a:solidFill>
              <a:effectLst/>
              <a:latin typeface="Courier New" panose="02070309020205020404" pitchFamily="49" charset="0"/>
            </a:endParaRPr>
          </a:p>
          <a:p>
            <a:r>
              <a:rPr lang="ja-JP" altLang="en-US" sz="1200" b="0" i="0" dirty="0">
                <a:solidFill>
                  <a:sysClr val="windowText" lastClr="000000"/>
                </a:solidFill>
                <a:effectLst/>
                <a:latin typeface="Courier New" panose="02070309020205020404" pitchFamily="49" charset="0"/>
              </a:rPr>
              <a:t>このエッセイでは、健康や美容に関する身近な悩みについて取り上げ、解決策を探っていきます。尾形未紀と夫の夫婦二人三脚で、充実した健康的な生活を送るためのサポートを読者に提供する目的があるようです。具体的には、疲れやすさ、老化による見た目の変化、アルコールの影響、病気や入院に関する不安、髪の健康など、幅広いトピックが取り上げられる予定です。このエッセイは、主に</a:t>
            </a:r>
            <a:r>
              <a:rPr lang="ja-JP" altLang="en-US" sz="1200" b="0" i="0" dirty="0">
                <a:solidFill>
                  <a:sysClr val="windowText" lastClr="000000"/>
                </a:solidFill>
                <a:effectLst/>
                <a:highlight>
                  <a:srgbClr val="E05073"/>
                </a:highlight>
                <a:latin typeface="Courier New" panose="02070309020205020404" pitchFamily="49" charset="0"/>
              </a:rPr>
              <a:t>独女</a:t>
            </a:r>
            <a:r>
              <a:rPr lang="ja-JP" altLang="en-US" sz="1200" b="0" i="0" dirty="0">
                <a:solidFill>
                  <a:sysClr val="windowText" lastClr="000000"/>
                </a:solidFill>
                <a:effectLst/>
                <a:latin typeface="Courier New" panose="02070309020205020404" pitchFamily="49" charset="0"/>
              </a:rPr>
              <a:t>（</a:t>
            </a:r>
            <a:r>
              <a:rPr lang="ja-JP" altLang="en-US" sz="1200" b="0" i="0" dirty="0">
                <a:solidFill>
                  <a:sysClr val="windowText" lastClr="000000"/>
                </a:solidFill>
                <a:effectLst/>
                <a:highlight>
                  <a:srgbClr val="E05073"/>
                </a:highlight>
                <a:latin typeface="Courier New" panose="02070309020205020404" pitchFamily="49" charset="0"/>
              </a:rPr>
              <a:t>独身女性</a:t>
            </a:r>
            <a:r>
              <a:rPr lang="ja-JP" altLang="en-US" sz="1200" b="0" i="0" dirty="0">
                <a:solidFill>
                  <a:sysClr val="windowText" lastClr="000000"/>
                </a:solidFill>
                <a:effectLst/>
                <a:latin typeface="Courier New" panose="02070309020205020404" pitchFamily="49" charset="0"/>
              </a:rPr>
              <a:t>）の健康や美容に関する悩みに焦点を当てていますが、健康に関心のある読者にとって有益な情報を提供することを目指しています。</a:t>
            </a:r>
            <a:endParaRPr kumimoji="1" lang="ja-JP" altLang="en-US" sz="1200" dirty="0">
              <a:solidFill>
                <a:sysClr val="windowText" lastClr="000000"/>
              </a:solidFill>
            </a:endParaRPr>
          </a:p>
        </p:txBody>
      </p:sp>
      <p:sp>
        <p:nvSpPr>
          <p:cNvPr id="4" name="テキスト ボックス 3">
            <a:extLst>
              <a:ext uri="{FF2B5EF4-FFF2-40B4-BE49-F238E27FC236}">
                <a16:creationId xmlns:a16="http://schemas.microsoft.com/office/drawing/2014/main" id="{B49DFED4-5B34-B1FD-13E2-6753A7770577}"/>
              </a:ext>
            </a:extLst>
          </p:cNvPr>
          <p:cNvSpPr txBox="1"/>
          <p:nvPr/>
        </p:nvSpPr>
        <p:spPr>
          <a:xfrm>
            <a:off x="5864772" y="1242142"/>
            <a:ext cx="2465913" cy="369332"/>
          </a:xfrm>
          <a:prstGeom prst="rect">
            <a:avLst/>
          </a:prstGeom>
          <a:noFill/>
        </p:spPr>
        <p:txBody>
          <a:bodyPr wrap="square" rtlCol="0">
            <a:spAutoFit/>
          </a:bodyPr>
          <a:lstStyle/>
          <a:p>
            <a:pPr algn="ctr"/>
            <a:r>
              <a:rPr kumimoji="1" lang="en-US" altLang="ja-JP" dirty="0"/>
              <a:t>&lt;</a:t>
            </a:r>
            <a:r>
              <a:rPr kumimoji="1" lang="ja-JP" altLang="en-US" dirty="0"/>
              <a:t>要約文</a:t>
            </a:r>
            <a:r>
              <a:rPr kumimoji="1" lang="en-US" altLang="ja-JP" dirty="0"/>
              <a:t>&gt;</a:t>
            </a:r>
            <a:endParaRPr kumimoji="1" lang="ja-JP" altLang="en-US" dirty="0"/>
          </a:p>
        </p:txBody>
      </p:sp>
      <p:sp>
        <p:nvSpPr>
          <p:cNvPr id="5" name="テキスト ボックス 4">
            <a:extLst>
              <a:ext uri="{FF2B5EF4-FFF2-40B4-BE49-F238E27FC236}">
                <a16:creationId xmlns:a16="http://schemas.microsoft.com/office/drawing/2014/main" id="{A2DC88BD-21B4-D421-C07D-E9599597A25E}"/>
              </a:ext>
            </a:extLst>
          </p:cNvPr>
          <p:cNvSpPr txBox="1"/>
          <p:nvPr/>
        </p:nvSpPr>
        <p:spPr>
          <a:xfrm>
            <a:off x="1460062" y="1242142"/>
            <a:ext cx="2465913" cy="369332"/>
          </a:xfrm>
          <a:prstGeom prst="rect">
            <a:avLst/>
          </a:prstGeom>
          <a:noFill/>
        </p:spPr>
        <p:txBody>
          <a:bodyPr wrap="square" rtlCol="0">
            <a:spAutoFit/>
          </a:bodyPr>
          <a:lstStyle/>
          <a:p>
            <a:pPr algn="ctr"/>
            <a:r>
              <a:rPr kumimoji="1" lang="en-US" altLang="ja-JP" dirty="0"/>
              <a:t>&lt;</a:t>
            </a:r>
            <a:r>
              <a:rPr kumimoji="1" lang="ja-JP" altLang="en-US" dirty="0"/>
              <a:t>原文</a:t>
            </a:r>
            <a:r>
              <a:rPr kumimoji="1" lang="en-US" altLang="ja-JP" dirty="0"/>
              <a:t>&gt;</a:t>
            </a:r>
            <a:endParaRPr kumimoji="1" lang="ja-JP" altLang="en-US" dirty="0"/>
          </a:p>
        </p:txBody>
      </p:sp>
    </p:spTree>
    <p:extLst>
      <p:ext uri="{BB962C8B-B14F-4D97-AF65-F5344CB8AC3E}">
        <p14:creationId xmlns:p14="http://schemas.microsoft.com/office/powerpoint/2010/main" val="4065260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E74CE7E-E2CE-933B-21B2-6B17CD808760}"/>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3468A080-055D-1E3B-9E13-F03BF2121CFC}"/>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要約文の生成例 </a:t>
            </a:r>
            <a:r>
              <a:rPr lang="en-US" altLang="ja-JP" sz="3200" b="1" dirty="0">
                <a:latin typeface="+mn-ea"/>
              </a:rPr>
              <a:t>2</a:t>
            </a:r>
            <a:r>
              <a:rPr lang="ja-JP" altLang="en-US" sz="3200" b="1" dirty="0">
                <a:latin typeface="+mn-ea"/>
              </a:rPr>
              <a:t> </a:t>
            </a:r>
            <a:r>
              <a:rPr lang="en-US" altLang="ja-JP" sz="2400" b="1" dirty="0">
                <a:latin typeface="+mn-ea"/>
              </a:rPr>
              <a:t>(</a:t>
            </a:r>
            <a:r>
              <a:rPr lang="ja-JP" altLang="en-US" sz="2400" b="1" dirty="0">
                <a:latin typeface="+mn-ea"/>
              </a:rPr>
              <a:t>ラベル</a:t>
            </a:r>
            <a:r>
              <a:rPr lang="en-US" altLang="ja-JP" sz="2400" b="1" dirty="0">
                <a:latin typeface="+mn-ea"/>
              </a:rPr>
              <a:t>: MOVIE ENTER)</a:t>
            </a:r>
            <a:endParaRPr lang="en-US" altLang="ja-JP"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C1051FA0-FB25-A574-1E6F-5D3058B1278B}"/>
              </a:ext>
            </a:extLst>
          </p:cNvPr>
          <p:cNvSpPr>
            <a:spLocks noGrp="1"/>
          </p:cNvSpPr>
          <p:nvPr>
            <p:ph type="sldNum" sz="quarter" idx="12"/>
          </p:nvPr>
        </p:nvSpPr>
        <p:spPr/>
        <p:txBody>
          <a:bodyPr/>
          <a:lstStyle/>
          <a:p>
            <a:fld id="{84E5AB44-6C43-4864-84E5-D75B94A07FCF}" type="slidenum">
              <a:rPr kumimoji="1" lang="ja-JP" altLang="en-US" smtClean="0"/>
              <a:t>52</a:t>
            </a:fld>
            <a:endParaRPr kumimoji="1" lang="ja-JP" altLang="en-US"/>
          </a:p>
        </p:txBody>
      </p:sp>
      <p:sp>
        <p:nvSpPr>
          <p:cNvPr id="2" name="テキスト ボックス 1">
            <a:extLst>
              <a:ext uri="{FF2B5EF4-FFF2-40B4-BE49-F238E27FC236}">
                <a16:creationId xmlns:a16="http://schemas.microsoft.com/office/drawing/2014/main" id="{DA902958-B321-84F3-CB19-68C739DB533E}"/>
              </a:ext>
            </a:extLst>
          </p:cNvPr>
          <p:cNvSpPr txBox="1"/>
          <p:nvPr/>
        </p:nvSpPr>
        <p:spPr>
          <a:xfrm>
            <a:off x="245327" y="1561170"/>
            <a:ext cx="4895385" cy="4860000"/>
          </a:xfrm>
          <a:prstGeom prst="rect">
            <a:avLst/>
          </a:prstGeom>
          <a:solidFill>
            <a:schemeClr val="tx1"/>
          </a:solidFill>
        </p:spPr>
        <p:txBody>
          <a:bodyPr wrap="square" rtlCol="0">
            <a:spAutoFit/>
          </a:bodyPr>
          <a:lstStyle/>
          <a:p>
            <a:r>
              <a:rPr lang="en-US" altLang="ja-JP" sz="1050" b="0" i="0" dirty="0">
                <a:solidFill>
                  <a:schemeClr val="bg1"/>
                </a:solidFill>
                <a:effectLst/>
                <a:latin typeface="Courier New" panose="02070309020205020404" pitchFamily="49" charset="0"/>
              </a:rPr>
              <a:t>【</a:t>
            </a:r>
            <a:r>
              <a:rPr lang="en-US" altLang="ja-JP" sz="1050" b="1" i="0" dirty="0">
                <a:solidFill>
                  <a:schemeClr val="bg1"/>
                </a:solidFill>
                <a:effectLst/>
                <a:latin typeface="Courier New" panose="02070309020205020404" pitchFamily="49" charset="0"/>
              </a:rPr>
              <a:t>C-3PO</a:t>
            </a:r>
            <a:r>
              <a:rPr lang="ja-JP" altLang="en-US" sz="1050" b="1" i="0" dirty="0">
                <a:solidFill>
                  <a:schemeClr val="bg1"/>
                </a:solidFill>
                <a:effectLst/>
                <a:latin typeface="Courier New" panose="02070309020205020404" pitchFamily="49" charset="0"/>
              </a:rPr>
              <a:t>が名場面を紹介する</a:t>
            </a:r>
            <a:r>
              <a:rPr lang="en-US" altLang="ja-JP" sz="1050" b="1" i="0" dirty="0">
                <a:solidFill>
                  <a:schemeClr val="bg1"/>
                </a:solidFill>
                <a:effectLst/>
                <a:latin typeface="Courier New" panose="02070309020205020404" pitchFamily="49" charset="0"/>
              </a:rPr>
              <a:t>『</a:t>
            </a:r>
            <a:r>
              <a:rPr lang="ja-JP" altLang="en-US" sz="1050" b="1" i="0" dirty="0">
                <a:solidFill>
                  <a:schemeClr val="bg1"/>
                </a:solidFill>
                <a:effectLst/>
                <a:highlight>
                  <a:srgbClr val="9DC3E6"/>
                </a:highlight>
                <a:latin typeface="Courier New" panose="02070309020205020404" pitchFamily="49" charset="0"/>
              </a:rPr>
              <a:t>スター・ウォーズ</a:t>
            </a:r>
            <a:r>
              <a:rPr lang="en-US" altLang="ja-JP" sz="1050" b="1" i="0" dirty="0">
                <a:solidFill>
                  <a:schemeClr val="bg1"/>
                </a:solidFill>
                <a:effectLst/>
                <a:latin typeface="Courier New" panose="02070309020205020404" pitchFamily="49" charset="0"/>
              </a:rPr>
              <a:t>in</a:t>
            </a:r>
            <a:r>
              <a:rPr lang="ja-JP" altLang="en-US" sz="1050" b="1" i="0" dirty="0">
                <a:solidFill>
                  <a:schemeClr val="bg1"/>
                </a:solidFill>
                <a:effectLst/>
                <a:latin typeface="Courier New" panose="02070309020205020404" pitchFamily="49" charset="0"/>
              </a:rPr>
              <a:t>コンサート</a:t>
            </a:r>
            <a:r>
              <a:rPr lang="en-US" altLang="ja-JP" sz="1050" b="1" i="0" dirty="0">
                <a:solidFill>
                  <a:schemeClr val="bg1"/>
                </a:solidFill>
                <a:effectLst/>
                <a:latin typeface="Courier New" panose="02070309020205020404" pitchFamily="49" charset="0"/>
              </a:rPr>
              <a:t>』</a:t>
            </a:r>
            <a:r>
              <a:rPr lang="ja-JP" altLang="en-US" sz="1050" b="1" i="0" dirty="0">
                <a:solidFill>
                  <a:schemeClr val="bg1"/>
                </a:solidFill>
                <a:effectLst/>
                <a:latin typeface="Courier New" panose="02070309020205020404" pitchFamily="49" charset="0"/>
              </a:rPr>
              <a:t>日本上陸</a:t>
            </a:r>
            <a:r>
              <a:rPr lang="en-US" altLang="ja-JP" sz="1050" b="0" i="0" dirty="0">
                <a:solidFill>
                  <a:schemeClr val="bg1"/>
                </a:solidFill>
                <a:effectLst/>
                <a:latin typeface="Courier New" panose="02070309020205020404" pitchFamily="49" charset="0"/>
              </a:rPr>
              <a:t>】</a:t>
            </a:r>
            <a:endParaRPr kumimoji="1" lang="en-US" altLang="ja-JP" sz="1050" dirty="0">
              <a:solidFill>
                <a:sysClr val="windowText" lastClr="000000"/>
              </a:solidFill>
            </a:endParaRPr>
          </a:p>
          <a:p>
            <a:endParaRPr kumimoji="1" lang="en-US" altLang="ja-JP" sz="1200" dirty="0">
              <a:solidFill>
                <a:sysClr val="windowText" lastClr="000000"/>
              </a:solidFill>
            </a:endParaRPr>
          </a:p>
          <a:p>
            <a:r>
              <a:rPr kumimoji="1" lang="en-US" altLang="ja-JP" sz="1200" dirty="0">
                <a:solidFill>
                  <a:sysClr val="windowText" lastClr="000000"/>
                </a:solidFill>
              </a:rPr>
              <a:t>2009</a:t>
            </a:r>
            <a:r>
              <a:rPr kumimoji="1" lang="ja-JP" altLang="en-US" sz="1200" dirty="0">
                <a:solidFill>
                  <a:sysClr val="windowText" lastClr="000000"/>
                </a:solidFill>
              </a:rPr>
              <a:t>年</a:t>
            </a:r>
            <a:r>
              <a:rPr kumimoji="1" lang="en-US" altLang="ja-JP" sz="1200" dirty="0">
                <a:solidFill>
                  <a:sysClr val="windowText" lastClr="000000"/>
                </a:solidFill>
              </a:rPr>
              <a:t>4</a:t>
            </a:r>
            <a:r>
              <a:rPr kumimoji="1" lang="ja-JP" altLang="en-US" sz="1200" dirty="0">
                <a:solidFill>
                  <a:sysClr val="windowText" lastClr="000000"/>
                </a:solidFill>
              </a:rPr>
              <a:t>月にロンドンにて世界初初演し、同年より</a:t>
            </a:r>
            <a:r>
              <a:rPr kumimoji="1" lang="en-US" altLang="ja-JP" sz="1200" dirty="0">
                <a:solidFill>
                  <a:sysClr val="windowText" lastClr="000000"/>
                </a:solidFill>
              </a:rPr>
              <a:t>2010</a:t>
            </a:r>
            <a:r>
              <a:rPr kumimoji="1" lang="ja-JP" altLang="en-US" sz="1200" dirty="0">
                <a:solidFill>
                  <a:sysClr val="windowText" lastClr="000000"/>
                </a:solidFill>
              </a:rPr>
              <a:t>年にかけて北米、欧州ツアーを行い、</a:t>
            </a:r>
            <a:r>
              <a:rPr kumimoji="1" lang="en-US" altLang="ja-JP" sz="1200" dirty="0">
                <a:solidFill>
                  <a:sysClr val="windowText" lastClr="000000"/>
                </a:solidFill>
              </a:rPr>
              <a:t>175</a:t>
            </a:r>
            <a:r>
              <a:rPr kumimoji="1" lang="ja-JP" altLang="en-US" sz="1200" dirty="0">
                <a:solidFill>
                  <a:sysClr val="windowText" lastClr="000000"/>
                </a:solidFill>
              </a:rPr>
              <a:t>万人以上を動員した</a:t>
            </a:r>
            <a:r>
              <a:rPr kumimoji="1" lang="en-US" altLang="ja-JP" sz="1200" dirty="0">
                <a:solidFill>
                  <a:sysClr val="windowText" lastClr="000000"/>
                </a:solidFill>
              </a:rPr>
              <a:t>『</a:t>
            </a:r>
            <a:r>
              <a:rPr kumimoji="1" lang="ja-JP" altLang="en-US" sz="1200" dirty="0">
                <a:solidFill>
                  <a:sysClr val="windowText" lastClr="000000"/>
                </a:solidFill>
                <a:highlight>
                  <a:srgbClr val="9DC3E6"/>
                </a:highlight>
              </a:rPr>
              <a:t>スター・ウォーズ</a:t>
            </a:r>
            <a:r>
              <a:rPr kumimoji="1" lang="en-US" altLang="ja-JP" sz="1200" dirty="0">
                <a:solidFill>
                  <a:sysClr val="windowText" lastClr="000000"/>
                </a:solidFill>
              </a:rPr>
              <a:t>in</a:t>
            </a:r>
            <a:r>
              <a:rPr kumimoji="1" lang="ja-JP" altLang="en-US" sz="1200" dirty="0">
                <a:solidFill>
                  <a:sysClr val="windowText" lastClr="000000"/>
                </a:solidFill>
              </a:rPr>
              <a:t>コンサート</a:t>
            </a:r>
            <a:r>
              <a:rPr kumimoji="1" lang="en-US" altLang="ja-JP" sz="1200" dirty="0">
                <a:solidFill>
                  <a:sysClr val="windowText" lastClr="000000"/>
                </a:solidFill>
              </a:rPr>
              <a:t>』</a:t>
            </a:r>
            <a:r>
              <a:rPr kumimoji="1" lang="ja-JP" altLang="en-US" sz="1200" dirty="0">
                <a:solidFill>
                  <a:sysClr val="windowText" lastClr="000000"/>
                </a:solidFill>
              </a:rPr>
              <a:t>の、日本公演が遂にアジア初として決定した。</a:t>
            </a:r>
          </a:p>
          <a:p>
            <a:r>
              <a:rPr kumimoji="1" lang="ja-JP" altLang="en-US" sz="1200" dirty="0">
                <a:solidFill>
                  <a:sysClr val="windowText" lastClr="000000"/>
                </a:solidFill>
              </a:rPr>
              <a:t>通常は、</a:t>
            </a:r>
            <a:r>
              <a:rPr kumimoji="1" lang="en-US" altLang="ja-JP" sz="1200" dirty="0">
                <a:solidFill>
                  <a:sysClr val="windowText" lastClr="000000"/>
                </a:solidFill>
              </a:rPr>
              <a:t>1</a:t>
            </a:r>
            <a:r>
              <a:rPr kumimoji="1" lang="ja-JP" altLang="en-US" sz="1200" dirty="0">
                <a:solidFill>
                  <a:sysClr val="windowText" lastClr="000000"/>
                </a:solidFill>
              </a:rPr>
              <a:t>万</a:t>
            </a:r>
            <a:r>
              <a:rPr kumimoji="1" lang="en-US" altLang="ja-JP" sz="1200" dirty="0">
                <a:solidFill>
                  <a:sysClr val="windowText" lastClr="000000"/>
                </a:solidFill>
              </a:rPr>
              <a:t>5</a:t>
            </a:r>
            <a:r>
              <a:rPr kumimoji="1" lang="ja-JP" altLang="en-US" sz="1200" dirty="0">
                <a:solidFill>
                  <a:sysClr val="windowText" lastClr="000000"/>
                </a:solidFill>
              </a:rPr>
              <a:t>千人規模のアリーナ級の会場で行われていたが、今回は演出と音響の質を最大限に引き出すため、約</a:t>
            </a:r>
            <a:r>
              <a:rPr kumimoji="1" lang="en-US" altLang="ja-JP" sz="1200" dirty="0">
                <a:solidFill>
                  <a:sysClr val="windowText" lastClr="000000"/>
                </a:solidFill>
              </a:rPr>
              <a:t>4500</a:t>
            </a:r>
            <a:r>
              <a:rPr kumimoji="1" lang="ja-JP" altLang="en-US" sz="1200" dirty="0">
                <a:solidFill>
                  <a:sysClr val="windowText" lastClr="000000"/>
                </a:solidFill>
              </a:rPr>
              <a:t>人規模のホール級会場での公演が実現。更なる臨場感と興奮が味わえるショーとなり、目と耳の肥えた日本のファンに向けたプレミアムなコンサートとなる。</a:t>
            </a:r>
          </a:p>
          <a:p>
            <a:r>
              <a:rPr kumimoji="1" lang="en-US" altLang="ja-JP" sz="1200" dirty="0">
                <a:solidFill>
                  <a:sysClr val="windowText" lastClr="000000"/>
                </a:solidFill>
              </a:rPr>
              <a:t>『</a:t>
            </a:r>
            <a:r>
              <a:rPr kumimoji="1" lang="ja-JP" altLang="en-US" sz="1200" dirty="0">
                <a:solidFill>
                  <a:sysClr val="windowText" lastClr="000000"/>
                </a:solidFill>
                <a:highlight>
                  <a:srgbClr val="9DC3E6"/>
                </a:highlight>
              </a:rPr>
              <a:t>スター・ウォーズ</a:t>
            </a:r>
            <a:r>
              <a:rPr kumimoji="1" lang="en-US" altLang="ja-JP" sz="1200" dirty="0">
                <a:solidFill>
                  <a:sysClr val="windowText" lastClr="000000"/>
                </a:solidFill>
              </a:rPr>
              <a:t>in</a:t>
            </a:r>
            <a:r>
              <a:rPr kumimoji="1" lang="ja-JP" altLang="en-US" sz="1200" dirty="0">
                <a:solidFill>
                  <a:sysClr val="windowText" lastClr="000000"/>
                </a:solidFill>
              </a:rPr>
              <a:t>コンサート</a:t>
            </a:r>
            <a:r>
              <a:rPr kumimoji="1" lang="en-US" altLang="ja-JP" sz="1200" dirty="0">
                <a:solidFill>
                  <a:sysClr val="windowText" lastClr="000000"/>
                </a:solidFill>
              </a:rPr>
              <a:t>』</a:t>
            </a:r>
            <a:r>
              <a:rPr kumimoji="1" lang="ja-JP" altLang="en-US" sz="1200" dirty="0">
                <a:solidFill>
                  <a:sysClr val="windowText" lastClr="000000"/>
                </a:solidFill>
              </a:rPr>
              <a:t>は特別に編集された</a:t>
            </a:r>
            <a:r>
              <a:rPr kumimoji="1" lang="ja-JP" altLang="en-US" sz="1200" dirty="0">
                <a:solidFill>
                  <a:sysClr val="windowText" lastClr="000000"/>
                </a:solidFill>
                <a:highlight>
                  <a:srgbClr val="E05073"/>
                </a:highlight>
              </a:rPr>
              <a:t>映画</a:t>
            </a:r>
            <a:r>
              <a:rPr kumimoji="1" lang="ja-JP" altLang="en-US" sz="1200" dirty="0">
                <a:solidFill>
                  <a:sysClr val="windowText" lastClr="000000"/>
                </a:solidFill>
              </a:rPr>
              <a:t>の名場面を、巨大</a:t>
            </a:r>
            <a:r>
              <a:rPr kumimoji="1" lang="en-US" altLang="ja-JP" sz="1200" dirty="0">
                <a:solidFill>
                  <a:sysClr val="windowText" lastClr="000000"/>
                </a:solidFill>
              </a:rPr>
              <a:t>LED</a:t>
            </a:r>
            <a:r>
              <a:rPr kumimoji="1" lang="ja-JP" altLang="en-US" sz="1200" dirty="0">
                <a:solidFill>
                  <a:sysClr val="windowText" lastClr="000000"/>
                </a:solidFill>
              </a:rPr>
              <a:t>スクリーンに映し、</a:t>
            </a:r>
            <a:r>
              <a:rPr kumimoji="1" lang="ja-JP" altLang="en-US" sz="1200" dirty="0">
                <a:solidFill>
                  <a:sysClr val="windowText" lastClr="000000"/>
                </a:solidFill>
                <a:highlight>
                  <a:srgbClr val="F4B54B"/>
                </a:highlight>
              </a:rPr>
              <a:t>ジョン・ウィリアムズ</a:t>
            </a:r>
            <a:r>
              <a:rPr kumimoji="1" lang="ja-JP" altLang="en-US" sz="1200" dirty="0">
                <a:solidFill>
                  <a:sysClr val="windowText" lastClr="000000"/>
                </a:solidFill>
              </a:rPr>
              <a:t>のスリリングな楽曲の演奏にライブでシンクロする。また、全</a:t>
            </a:r>
            <a:r>
              <a:rPr kumimoji="1" lang="en-US" altLang="ja-JP" sz="1200" dirty="0">
                <a:solidFill>
                  <a:sysClr val="windowText" lastClr="000000"/>
                </a:solidFill>
              </a:rPr>
              <a:t>6</a:t>
            </a:r>
            <a:r>
              <a:rPr kumimoji="1" lang="ja-JP" altLang="en-US" sz="1200" dirty="0">
                <a:solidFill>
                  <a:sysClr val="windowText" lastClr="000000"/>
                </a:solidFill>
              </a:rPr>
              <a:t>作で</a:t>
            </a:r>
            <a:r>
              <a:rPr kumimoji="1" lang="en-US" altLang="ja-JP" sz="1200" dirty="0">
                <a:solidFill>
                  <a:sysClr val="windowText" lastClr="000000"/>
                </a:solidFill>
                <a:highlight>
                  <a:srgbClr val="F4B54B"/>
                </a:highlight>
              </a:rPr>
              <a:t>C-3PO</a:t>
            </a:r>
            <a:r>
              <a:rPr kumimoji="1" lang="ja-JP" altLang="en-US" sz="1200" dirty="0">
                <a:solidFill>
                  <a:sysClr val="windowText" lastClr="000000"/>
                </a:solidFill>
              </a:rPr>
              <a:t>役を演じた</a:t>
            </a:r>
            <a:r>
              <a:rPr kumimoji="1" lang="ja-JP" altLang="en-US" sz="1200" dirty="0">
                <a:solidFill>
                  <a:sysClr val="windowText" lastClr="000000"/>
                </a:solidFill>
                <a:highlight>
                  <a:srgbClr val="F4B54B"/>
                </a:highlight>
              </a:rPr>
              <a:t>アンソニー・ダニエルズ</a:t>
            </a:r>
            <a:r>
              <a:rPr kumimoji="1" lang="ja-JP" altLang="en-US" sz="1200" dirty="0">
                <a:solidFill>
                  <a:sysClr val="windowText" lastClr="000000"/>
                </a:solidFill>
              </a:rPr>
              <a:t>が、名場面のナレーションを行うことにより、</a:t>
            </a:r>
            <a:r>
              <a:rPr kumimoji="1" lang="ja-JP" altLang="en-US" sz="1200" dirty="0">
                <a:solidFill>
                  <a:sysClr val="windowText" lastClr="000000"/>
                </a:solidFill>
                <a:highlight>
                  <a:srgbClr val="9DC3E6"/>
                </a:highlight>
              </a:rPr>
              <a:t>スター・ウォーズ</a:t>
            </a:r>
            <a:r>
              <a:rPr kumimoji="1" lang="ja-JP" altLang="en-US" sz="1200" dirty="0">
                <a:solidFill>
                  <a:sysClr val="windowText" lastClr="000000"/>
                </a:solidFill>
              </a:rPr>
              <a:t>に新しい生命を吹き込み、観客を興奮の世界と誘う。</a:t>
            </a:r>
          </a:p>
          <a:p>
            <a:r>
              <a:rPr kumimoji="1" lang="ja-JP" altLang="en-US" sz="1200" dirty="0">
                <a:solidFill>
                  <a:sysClr val="windowText" lastClr="000000"/>
                </a:solidFill>
                <a:highlight>
                  <a:srgbClr val="B7E7D6"/>
                </a:highlight>
              </a:rPr>
              <a:t>東京</a:t>
            </a:r>
            <a:r>
              <a:rPr kumimoji="1" lang="ja-JP" altLang="en-US" sz="1200" dirty="0">
                <a:solidFill>
                  <a:sysClr val="windowText" lastClr="000000"/>
                </a:solidFill>
              </a:rPr>
              <a:t>公演は、</a:t>
            </a:r>
            <a:r>
              <a:rPr kumimoji="1" lang="en-US" altLang="ja-JP" sz="1200" dirty="0">
                <a:solidFill>
                  <a:sysClr val="windowText" lastClr="000000"/>
                </a:solidFill>
              </a:rPr>
              <a:t>8</a:t>
            </a:r>
            <a:r>
              <a:rPr kumimoji="1" lang="ja-JP" altLang="en-US" sz="1200" dirty="0">
                <a:solidFill>
                  <a:sysClr val="windowText" lastClr="000000"/>
                </a:solidFill>
              </a:rPr>
              <a:t>月</a:t>
            </a:r>
            <a:r>
              <a:rPr kumimoji="1" lang="en-US" altLang="ja-JP" sz="1200" dirty="0">
                <a:solidFill>
                  <a:sysClr val="windowText" lastClr="000000"/>
                </a:solidFill>
              </a:rPr>
              <a:t>9</a:t>
            </a:r>
            <a:r>
              <a:rPr kumimoji="1" lang="ja-JP" altLang="en-US" sz="1200" dirty="0">
                <a:solidFill>
                  <a:sysClr val="windowText" lastClr="000000"/>
                </a:solidFill>
              </a:rPr>
              <a:t>日から</a:t>
            </a:r>
            <a:r>
              <a:rPr kumimoji="1" lang="en-US" altLang="ja-JP" sz="1200" dirty="0">
                <a:solidFill>
                  <a:sysClr val="windowText" lastClr="000000"/>
                </a:solidFill>
              </a:rPr>
              <a:t>8</a:t>
            </a:r>
            <a:r>
              <a:rPr kumimoji="1" lang="ja-JP" altLang="en-US" sz="1200" dirty="0">
                <a:solidFill>
                  <a:sysClr val="windowText" lastClr="000000"/>
                </a:solidFill>
              </a:rPr>
              <a:t>月</a:t>
            </a:r>
            <a:r>
              <a:rPr kumimoji="1" lang="en-US" altLang="ja-JP" sz="1200" dirty="0">
                <a:solidFill>
                  <a:sysClr val="windowText" lastClr="000000"/>
                </a:solidFill>
              </a:rPr>
              <a:t>12</a:t>
            </a:r>
            <a:r>
              <a:rPr kumimoji="1" lang="ja-JP" altLang="en-US" sz="1200" dirty="0">
                <a:solidFill>
                  <a:sysClr val="windowText" lastClr="000000"/>
                </a:solidFill>
              </a:rPr>
              <a:t>日に東京国際フォーラム ホール</a:t>
            </a:r>
            <a:r>
              <a:rPr kumimoji="1" lang="en-US" altLang="ja-JP" sz="1200" dirty="0">
                <a:solidFill>
                  <a:sysClr val="windowText" lastClr="000000"/>
                </a:solidFill>
              </a:rPr>
              <a:t>A</a:t>
            </a:r>
            <a:r>
              <a:rPr kumimoji="1" lang="ja-JP" altLang="en-US" sz="1200" dirty="0">
                <a:solidFill>
                  <a:sysClr val="windowText" lastClr="000000"/>
                </a:solidFill>
              </a:rPr>
              <a:t>で、</a:t>
            </a:r>
            <a:r>
              <a:rPr kumimoji="1" lang="ja-JP" altLang="en-US" sz="1200" dirty="0">
                <a:solidFill>
                  <a:sysClr val="windowText" lastClr="000000"/>
                </a:solidFill>
                <a:highlight>
                  <a:srgbClr val="B7E7D6"/>
                </a:highlight>
              </a:rPr>
              <a:t>大阪</a:t>
            </a:r>
            <a:r>
              <a:rPr kumimoji="1" lang="ja-JP" altLang="en-US" sz="1200" dirty="0">
                <a:solidFill>
                  <a:sysClr val="windowText" lastClr="000000"/>
                </a:solidFill>
              </a:rPr>
              <a:t>公演は、</a:t>
            </a:r>
            <a:r>
              <a:rPr kumimoji="1" lang="en-US" altLang="ja-JP" sz="1200" dirty="0">
                <a:solidFill>
                  <a:sysClr val="windowText" lastClr="000000"/>
                </a:solidFill>
              </a:rPr>
              <a:t>8</a:t>
            </a:r>
            <a:r>
              <a:rPr kumimoji="1" lang="ja-JP" altLang="en-US" sz="1200" dirty="0">
                <a:solidFill>
                  <a:sysClr val="windowText" lastClr="000000"/>
                </a:solidFill>
              </a:rPr>
              <a:t>月</a:t>
            </a:r>
            <a:r>
              <a:rPr kumimoji="1" lang="en-US" altLang="ja-JP" sz="1200" dirty="0">
                <a:solidFill>
                  <a:sysClr val="windowText" lastClr="000000"/>
                </a:solidFill>
              </a:rPr>
              <a:t>15</a:t>
            </a:r>
            <a:r>
              <a:rPr kumimoji="1" lang="ja-JP" altLang="en-US" sz="1200" dirty="0">
                <a:solidFill>
                  <a:sysClr val="windowText" lastClr="000000"/>
                </a:solidFill>
              </a:rPr>
              <a:t>日にグランキューブ大阪で行われる。詳細は、公式サイトで確認できる。</a:t>
            </a:r>
          </a:p>
          <a:p>
            <a:r>
              <a:rPr kumimoji="1" lang="ja-JP" altLang="en-US" sz="1200" dirty="0">
                <a:solidFill>
                  <a:sysClr val="windowText" lastClr="000000"/>
                </a:solidFill>
                <a:highlight>
                  <a:srgbClr val="F4B54B"/>
                </a:highlight>
              </a:rPr>
              <a:t>ジョージ・ルーカス</a:t>
            </a:r>
            <a:r>
              <a:rPr kumimoji="1" lang="ja-JP" altLang="en-US" sz="1200" dirty="0">
                <a:solidFill>
                  <a:sysClr val="windowText" lastClr="000000"/>
                </a:solidFill>
              </a:rPr>
              <a:t>が全精力を傾注し、最新テクノロジーを駆使した</a:t>
            </a:r>
            <a:r>
              <a:rPr kumimoji="1" lang="en-US" altLang="ja-JP" sz="1200" dirty="0">
                <a:solidFill>
                  <a:sysClr val="windowText" lastClr="000000"/>
                </a:solidFill>
              </a:rPr>
              <a:t>3D</a:t>
            </a:r>
            <a:r>
              <a:rPr kumimoji="1" lang="ja-JP" altLang="en-US" sz="1200" dirty="0">
                <a:solidFill>
                  <a:sysClr val="windowText" lastClr="000000"/>
                </a:solidFill>
              </a:rPr>
              <a:t>映画として、再び大スクリーンに帰ってくることで注目される</a:t>
            </a:r>
            <a:r>
              <a:rPr kumimoji="1" lang="en-US" altLang="ja-JP" sz="1200" dirty="0">
                <a:solidFill>
                  <a:sysClr val="windowText" lastClr="000000"/>
                </a:solidFill>
              </a:rPr>
              <a:t>『STAR WARS </a:t>
            </a:r>
            <a:r>
              <a:rPr kumimoji="1" lang="ja-JP" altLang="en-US" sz="1200" dirty="0">
                <a:solidFill>
                  <a:sysClr val="windowText" lastClr="000000"/>
                </a:solidFill>
              </a:rPr>
              <a:t>エピソード</a:t>
            </a:r>
            <a:r>
              <a:rPr kumimoji="1" lang="en-US" altLang="ja-JP" sz="1200" dirty="0">
                <a:solidFill>
                  <a:sysClr val="windowText" lastClr="000000"/>
                </a:solidFill>
              </a:rPr>
              <a:t>1/</a:t>
            </a:r>
            <a:r>
              <a:rPr kumimoji="1" lang="ja-JP" altLang="en-US" sz="1200" dirty="0">
                <a:solidFill>
                  <a:sysClr val="windowText" lastClr="000000"/>
                </a:solidFill>
              </a:rPr>
              <a:t>ファントム・メナス </a:t>
            </a:r>
            <a:r>
              <a:rPr kumimoji="1" lang="en-US" altLang="ja-JP" sz="1200" dirty="0">
                <a:solidFill>
                  <a:sysClr val="windowText" lastClr="000000"/>
                </a:solidFill>
              </a:rPr>
              <a:t>3D』</a:t>
            </a:r>
            <a:r>
              <a:rPr kumimoji="1" lang="ja-JP" altLang="en-US" sz="1200" dirty="0">
                <a:solidFill>
                  <a:sysClr val="windowText" lastClr="000000"/>
                </a:solidFill>
              </a:rPr>
              <a:t>の公開も</a:t>
            </a:r>
            <a:r>
              <a:rPr kumimoji="1" lang="en-US" altLang="ja-JP" sz="1200" dirty="0">
                <a:solidFill>
                  <a:sysClr val="windowText" lastClr="000000"/>
                </a:solidFill>
              </a:rPr>
              <a:t>3</a:t>
            </a:r>
            <a:r>
              <a:rPr kumimoji="1" lang="ja-JP" altLang="en-US" sz="1200" dirty="0">
                <a:solidFill>
                  <a:sysClr val="windowText" lastClr="000000"/>
                </a:solidFill>
              </a:rPr>
              <a:t>月</a:t>
            </a:r>
            <a:r>
              <a:rPr kumimoji="1" lang="en-US" altLang="ja-JP" sz="1200" dirty="0">
                <a:solidFill>
                  <a:sysClr val="windowText" lastClr="000000"/>
                </a:solidFill>
              </a:rPr>
              <a:t>16</a:t>
            </a:r>
            <a:r>
              <a:rPr kumimoji="1" lang="ja-JP" altLang="en-US" sz="1200" dirty="0">
                <a:solidFill>
                  <a:sysClr val="windowText" lastClr="000000"/>
                </a:solidFill>
              </a:rPr>
              <a:t>日と迫っている。今年は「</a:t>
            </a:r>
            <a:r>
              <a:rPr kumimoji="1" lang="ja-JP" altLang="en-US" sz="1200" dirty="0">
                <a:solidFill>
                  <a:sysClr val="windowText" lastClr="000000"/>
                </a:solidFill>
                <a:highlight>
                  <a:srgbClr val="9DC3E6"/>
                </a:highlight>
              </a:rPr>
              <a:t>スターウォーズ</a:t>
            </a:r>
            <a:r>
              <a:rPr kumimoji="1" lang="ja-JP" altLang="en-US" sz="1200" dirty="0">
                <a:solidFill>
                  <a:sysClr val="windowText" lastClr="000000"/>
                </a:solidFill>
              </a:rPr>
              <a:t>」の熱が全世界を包むことだろう。</a:t>
            </a:r>
          </a:p>
          <a:p>
            <a:r>
              <a:rPr kumimoji="1" lang="en-US" altLang="ja-JP" sz="1200" b="1" dirty="0">
                <a:solidFill>
                  <a:sysClr val="windowText" lastClr="000000"/>
                </a:solidFill>
                <a:effectLst>
                  <a:outerShdw blurRad="38100" dist="38100" dir="2700000" algn="tl">
                    <a:srgbClr val="000000">
                      <a:alpha val="43137"/>
                    </a:srgbClr>
                  </a:outerShdw>
                </a:effectLst>
              </a:rPr>
              <a:t>【</a:t>
            </a:r>
            <a:r>
              <a:rPr kumimoji="1" lang="ja-JP" altLang="en-US" sz="1200" b="1" dirty="0">
                <a:solidFill>
                  <a:sysClr val="windowText" lastClr="000000"/>
                </a:solidFill>
                <a:effectLst>
                  <a:outerShdw blurRad="38100" dist="38100" dir="2700000" algn="tl">
                    <a:srgbClr val="000000">
                      <a:alpha val="43137"/>
                    </a:srgbClr>
                  </a:outerShdw>
                </a:effectLst>
                <a:highlight>
                  <a:srgbClr val="9DC3E6"/>
                </a:highlight>
              </a:rPr>
              <a:t>スター・ウォーズ</a:t>
            </a:r>
            <a:r>
              <a:rPr kumimoji="1" lang="ja-JP" altLang="en-US" sz="1200" b="1" dirty="0">
                <a:solidFill>
                  <a:sysClr val="windowText" lastClr="000000"/>
                </a:solidFill>
                <a:effectLst>
                  <a:outerShdw blurRad="38100" dist="38100" dir="2700000" algn="tl">
                    <a:srgbClr val="000000">
                      <a:alpha val="43137"/>
                    </a:srgbClr>
                  </a:outerShdw>
                </a:effectLst>
              </a:rPr>
              <a:t>関連記事</a:t>
            </a:r>
            <a:r>
              <a:rPr kumimoji="1" lang="en-US" altLang="ja-JP" sz="1200" b="1" dirty="0">
                <a:solidFill>
                  <a:sysClr val="windowText" lastClr="000000"/>
                </a:solidFill>
                <a:effectLst>
                  <a:outerShdw blurRad="38100" dist="38100" dir="2700000" algn="tl">
                    <a:srgbClr val="000000">
                      <a:alpha val="43137"/>
                    </a:srgbClr>
                  </a:outerShdw>
                </a:effectLst>
              </a:rPr>
              <a:t>】</a:t>
            </a:r>
          </a:p>
          <a:p>
            <a:r>
              <a:rPr kumimoji="1" lang="ja-JP" altLang="en-US" sz="1200" b="1" dirty="0">
                <a:solidFill>
                  <a:sysClr val="windowText" lastClr="000000"/>
                </a:solidFill>
                <a:effectLst>
                  <a:outerShdw blurRad="38100" dist="38100" dir="2700000" algn="tl">
                    <a:srgbClr val="000000">
                      <a:alpha val="43137"/>
                    </a:srgbClr>
                  </a:outerShdw>
                </a:effectLst>
              </a:rPr>
              <a:t>・ダース・ベイダーにより守り神ビリケンさんが </a:t>
            </a:r>
            <a:r>
              <a:rPr kumimoji="1" lang="en-US" altLang="ja-JP" sz="1200" b="1" dirty="0">
                <a:solidFill>
                  <a:sysClr val="windowText" lastClr="000000"/>
                </a:solidFill>
                <a:effectLst>
                  <a:outerShdw blurRad="38100" dist="38100" dir="2700000" algn="tl">
                    <a:srgbClr val="000000">
                      <a:alpha val="43137"/>
                    </a:srgbClr>
                  </a:outerShdw>
                </a:effectLst>
              </a:rPr>
              <a:t>...</a:t>
            </a:r>
            <a:r>
              <a:rPr kumimoji="1" lang="ja-JP" altLang="en-US" sz="1200" b="1" dirty="0">
                <a:solidFill>
                  <a:sysClr val="windowText" lastClr="000000"/>
                </a:solidFill>
                <a:effectLst>
                  <a:outerShdw blurRad="38100" dist="38100" dir="2700000" algn="tl">
                    <a:srgbClr val="000000">
                      <a:alpha val="43137"/>
                    </a:srgbClr>
                  </a:outerShdw>
                </a:effectLst>
              </a:rPr>
              <a:t> </a:t>
            </a:r>
            <a:r>
              <a:rPr kumimoji="1" lang="en-US" altLang="ja-JP" sz="1200" b="1" dirty="0">
                <a:solidFill>
                  <a:sysClr val="windowText" lastClr="000000"/>
                </a:solidFill>
                <a:effectLst>
                  <a:outerShdw blurRad="38100" dist="38100" dir="2700000" algn="tl">
                    <a:srgbClr val="000000">
                      <a:alpha val="43137"/>
                    </a:srgbClr>
                  </a:outerShdw>
                </a:effectLst>
              </a:rPr>
              <a:t>(</a:t>
            </a:r>
            <a:r>
              <a:rPr kumimoji="1" lang="ja-JP" altLang="en-US" sz="1200" b="1" dirty="0">
                <a:solidFill>
                  <a:sysClr val="windowText" lastClr="000000"/>
                </a:solidFill>
                <a:effectLst>
                  <a:outerShdw blurRad="38100" dist="38100" dir="2700000" algn="tl">
                    <a:srgbClr val="000000">
                      <a:alpha val="43137"/>
                    </a:srgbClr>
                  </a:outerShdw>
                </a:effectLst>
              </a:rPr>
              <a:t>略</a:t>
            </a:r>
            <a:r>
              <a:rPr kumimoji="1" lang="en-US" altLang="ja-JP" sz="1200" b="1" dirty="0">
                <a:solidFill>
                  <a:sysClr val="windowText" lastClr="000000"/>
                </a:solidFill>
                <a:effectLst>
                  <a:outerShdw blurRad="38100" dist="38100" dir="2700000" algn="tl">
                    <a:srgbClr val="000000">
                      <a:alpha val="43137"/>
                    </a:srgbClr>
                  </a:outerShdw>
                </a:effectLst>
              </a:rPr>
              <a:t>)</a:t>
            </a:r>
            <a:endParaRPr kumimoji="1" lang="ja-JP" altLang="en-US" sz="1200" b="1" dirty="0">
              <a:solidFill>
                <a:sysClr val="windowText" lastClr="000000"/>
              </a:solidFill>
              <a:effectLst>
                <a:outerShdw blurRad="38100" dist="38100" dir="2700000" algn="tl">
                  <a:srgbClr val="000000">
                    <a:alpha val="43137"/>
                  </a:srgbClr>
                </a:outerShdw>
              </a:effectLst>
            </a:endParaRPr>
          </a:p>
        </p:txBody>
      </p:sp>
      <p:sp>
        <p:nvSpPr>
          <p:cNvPr id="3" name="テキスト ボックス 2">
            <a:extLst>
              <a:ext uri="{FF2B5EF4-FFF2-40B4-BE49-F238E27FC236}">
                <a16:creationId xmlns:a16="http://schemas.microsoft.com/office/drawing/2014/main" id="{5C7B340E-8D10-7937-45A6-0C03F44BCB84}"/>
              </a:ext>
            </a:extLst>
          </p:cNvPr>
          <p:cNvSpPr txBox="1"/>
          <p:nvPr/>
        </p:nvSpPr>
        <p:spPr>
          <a:xfrm>
            <a:off x="5289818" y="1561169"/>
            <a:ext cx="3608855" cy="2677656"/>
          </a:xfrm>
          <a:prstGeom prst="rect">
            <a:avLst/>
          </a:prstGeom>
          <a:solidFill>
            <a:schemeClr val="tx1"/>
          </a:solidFill>
        </p:spPr>
        <p:txBody>
          <a:bodyPr wrap="square" rtlCol="0">
            <a:spAutoFit/>
          </a:bodyPr>
          <a:lstStyle/>
          <a:p>
            <a:r>
              <a:rPr lang="en-US" altLang="ja-JP" sz="1200" b="0" i="0" dirty="0">
                <a:solidFill>
                  <a:schemeClr val="bg1"/>
                </a:solidFill>
                <a:effectLst/>
                <a:latin typeface="Courier New" panose="02070309020205020404" pitchFamily="49" charset="0"/>
              </a:rPr>
              <a:t>『</a:t>
            </a:r>
            <a:r>
              <a:rPr lang="ja-JP" altLang="en-US" sz="1200" b="0" i="0" dirty="0">
                <a:solidFill>
                  <a:schemeClr val="bg1"/>
                </a:solidFill>
                <a:effectLst/>
                <a:highlight>
                  <a:srgbClr val="9DC3E6"/>
                </a:highlight>
                <a:latin typeface="Courier New" panose="02070309020205020404" pitchFamily="49" charset="0"/>
              </a:rPr>
              <a:t>スター・ウォーズ</a:t>
            </a:r>
            <a:r>
              <a:rPr lang="en-US" altLang="ja-JP" sz="1200" b="0" i="0" dirty="0">
                <a:solidFill>
                  <a:schemeClr val="bg1"/>
                </a:solidFill>
                <a:effectLst/>
                <a:latin typeface="Courier New" panose="02070309020205020404" pitchFamily="49" charset="0"/>
              </a:rPr>
              <a:t>in</a:t>
            </a:r>
            <a:r>
              <a:rPr lang="ja-JP" altLang="en-US" sz="1200" b="0" i="0" dirty="0">
                <a:solidFill>
                  <a:schemeClr val="bg1"/>
                </a:solidFill>
                <a:effectLst/>
                <a:latin typeface="Courier New" panose="02070309020205020404" pitchFamily="49" charset="0"/>
              </a:rPr>
              <a:t>コンサート</a:t>
            </a:r>
            <a:r>
              <a:rPr lang="en-US" altLang="ja-JP" sz="1200" b="0" i="0" dirty="0">
                <a:solidFill>
                  <a:schemeClr val="bg1"/>
                </a:solidFill>
                <a:effectLst/>
                <a:latin typeface="Courier New" panose="02070309020205020404" pitchFamily="49" charset="0"/>
              </a:rPr>
              <a:t>』</a:t>
            </a:r>
            <a:r>
              <a:rPr lang="ja-JP" altLang="en-US" sz="1200" b="0" i="0" dirty="0">
                <a:solidFill>
                  <a:schemeClr val="bg1"/>
                </a:solidFill>
                <a:effectLst/>
                <a:latin typeface="Courier New" panose="02070309020205020404" pitchFamily="49" charset="0"/>
              </a:rPr>
              <a:t>アジア初の日本公演が</a:t>
            </a:r>
            <a:r>
              <a:rPr lang="ja-JP" altLang="en-US" sz="1200" b="0" i="0" dirty="0">
                <a:solidFill>
                  <a:schemeClr val="bg1"/>
                </a:solidFill>
                <a:effectLst/>
                <a:highlight>
                  <a:srgbClr val="B7E7D6"/>
                </a:highlight>
                <a:latin typeface="Courier New" panose="02070309020205020404" pitchFamily="49" charset="0"/>
              </a:rPr>
              <a:t>東京</a:t>
            </a:r>
            <a:r>
              <a:rPr lang="ja-JP" altLang="en-US" sz="1200" b="0" i="0" dirty="0">
                <a:solidFill>
                  <a:schemeClr val="bg1"/>
                </a:solidFill>
                <a:effectLst/>
                <a:latin typeface="Courier New" panose="02070309020205020404" pitchFamily="49" charset="0"/>
              </a:rPr>
              <a:t>と</a:t>
            </a:r>
            <a:r>
              <a:rPr lang="ja-JP" altLang="en-US" sz="1200" b="0" i="0" dirty="0">
                <a:solidFill>
                  <a:schemeClr val="bg1"/>
                </a:solidFill>
                <a:effectLst/>
                <a:highlight>
                  <a:srgbClr val="B7E7D6"/>
                </a:highlight>
                <a:latin typeface="Courier New" panose="02070309020205020404" pitchFamily="49" charset="0"/>
              </a:rPr>
              <a:t>大阪</a:t>
            </a:r>
            <a:r>
              <a:rPr lang="ja-JP" altLang="en-US" sz="1200" b="0" i="0" dirty="0">
                <a:solidFill>
                  <a:schemeClr val="bg1"/>
                </a:solidFill>
                <a:effectLst/>
                <a:latin typeface="Courier New" panose="02070309020205020404" pitchFamily="49" charset="0"/>
              </a:rPr>
              <a:t>で開催されます。このコンサートは、</a:t>
            </a:r>
            <a:r>
              <a:rPr lang="ja-JP" altLang="en-US" sz="1200" b="0" i="0" dirty="0">
                <a:solidFill>
                  <a:schemeClr val="bg1"/>
                </a:solidFill>
                <a:effectLst/>
                <a:highlight>
                  <a:srgbClr val="E05073"/>
                </a:highlight>
                <a:latin typeface="Courier New" panose="02070309020205020404" pitchFamily="49" charset="0"/>
              </a:rPr>
              <a:t>映画</a:t>
            </a:r>
            <a:r>
              <a:rPr lang="ja-JP" altLang="en-US" sz="1200" b="0" i="0" dirty="0">
                <a:solidFill>
                  <a:schemeClr val="bg1"/>
                </a:solidFill>
                <a:effectLst/>
                <a:latin typeface="Courier New" panose="02070309020205020404" pitchFamily="49" charset="0"/>
              </a:rPr>
              <a:t>の名場面を巨大</a:t>
            </a:r>
            <a:r>
              <a:rPr lang="en-US" altLang="ja-JP" sz="1200" b="0" i="0" dirty="0">
                <a:solidFill>
                  <a:schemeClr val="bg1"/>
                </a:solidFill>
                <a:effectLst/>
                <a:latin typeface="Courier New" panose="02070309020205020404" pitchFamily="49" charset="0"/>
              </a:rPr>
              <a:t>LED</a:t>
            </a:r>
            <a:r>
              <a:rPr lang="ja-JP" altLang="en-US" sz="1200" b="0" i="0" dirty="0">
                <a:solidFill>
                  <a:schemeClr val="bg1"/>
                </a:solidFill>
                <a:effectLst/>
                <a:latin typeface="Courier New" panose="02070309020205020404" pitchFamily="49" charset="0"/>
              </a:rPr>
              <a:t>スクリーンで映し、</a:t>
            </a:r>
            <a:r>
              <a:rPr lang="ja-JP" altLang="en-US" sz="1200" b="0" i="0" dirty="0">
                <a:solidFill>
                  <a:schemeClr val="bg1"/>
                </a:solidFill>
                <a:effectLst/>
                <a:highlight>
                  <a:srgbClr val="F4B54B"/>
                </a:highlight>
                <a:latin typeface="Courier New" panose="02070309020205020404" pitchFamily="49" charset="0"/>
              </a:rPr>
              <a:t>ジョン・ウィリアムズ</a:t>
            </a:r>
            <a:r>
              <a:rPr lang="ja-JP" altLang="en-US" sz="1200" b="0" i="0" dirty="0">
                <a:solidFill>
                  <a:schemeClr val="bg1"/>
                </a:solidFill>
                <a:effectLst/>
                <a:latin typeface="Courier New" panose="02070309020205020404" pitchFamily="49" charset="0"/>
              </a:rPr>
              <a:t>の楽曲の演奏に合わせて楽しむものです。特別ゲストとして、全</a:t>
            </a:r>
            <a:r>
              <a:rPr lang="en-US" altLang="ja-JP" sz="1200" b="0" i="0" dirty="0">
                <a:solidFill>
                  <a:schemeClr val="bg1"/>
                </a:solidFill>
                <a:effectLst/>
                <a:latin typeface="Courier New" panose="02070309020205020404" pitchFamily="49" charset="0"/>
              </a:rPr>
              <a:t>6</a:t>
            </a:r>
            <a:r>
              <a:rPr lang="ja-JP" altLang="en-US" sz="1200" b="0" i="0" dirty="0">
                <a:solidFill>
                  <a:schemeClr val="bg1"/>
                </a:solidFill>
                <a:effectLst/>
                <a:latin typeface="Courier New" panose="02070309020205020404" pitchFamily="49" charset="0"/>
              </a:rPr>
              <a:t>部作で</a:t>
            </a:r>
            <a:r>
              <a:rPr lang="en-US" altLang="ja-JP" sz="1200" b="0" i="0" dirty="0">
                <a:solidFill>
                  <a:schemeClr val="bg1"/>
                </a:solidFill>
                <a:effectLst/>
                <a:highlight>
                  <a:srgbClr val="F4B54B"/>
                </a:highlight>
                <a:latin typeface="Courier New" panose="02070309020205020404" pitchFamily="49" charset="0"/>
              </a:rPr>
              <a:t>C-3PO</a:t>
            </a:r>
            <a:r>
              <a:rPr lang="ja-JP" altLang="en-US" sz="1200" b="0" i="0" dirty="0">
                <a:solidFill>
                  <a:schemeClr val="bg1"/>
                </a:solidFill>
                <a:effectLst/>
                <a:latin typeface="Courier New" panose="02070309020205020404" pitchFamily="49" charset="0"/>
              </a:rPr>
              <a:t>を演じた</a:t>
            </a:r>
            <a:r>
              <a:rPr lang="ja-JP" altLang="en-US" sz="1200" b="0" i="0" dirty="0">
                <a:solidFill>
                  <a:schemeClr val="bg1"/>
                </a:solidFill>
                <a:effectLst/>
                <a:highlight>
                  <a:srgbClr val="F4B54B"/>
                </a:highlight>
                <a:latin typeface="Courier New" panose="02070309020205020404" pitchFamily="49" charset="0"/>
              </a:rPr>
              <a:t>アンソニー・ダニエルズ</a:t>
            </a:r>
            <a:r>
              <a:rPr lang="ja-JP" altLang="en-US" sz="1200" b="0" i="0" dirty="0">
                <a:solidFill>
                  <a:schemeClr val="bg1"/>
                </a:solidFill>
                <a:effectLst/>
                <a:latin typeface="Courier New" panose="02070309020205020404" pitchFamily="49" charset="0"/>
              </a:rPr>
              <a:t>が名場面のナレーションを行います。東京公演は</a:t>
            </a:r>
            <a:r>
              <a:rPr lang="en-US" altLang="ja-JP" sz="1200" b="0" i="0" dirty="0">
                <a:solidFill>
                  <a:schemeClr val="bg1"/>
                </a:solidFill>
                <a:effectLst/>
                <a:latin typeface="Courier New" panose="02070309020205020404" pitchFamily="49" charset="0"/>
              </a:rPr>
              <a:t>8</a:t>
            </a:r>
            <a:r>
              <a:rPr lang="ja-JP" altLang="en-US" sz="1200" b="0" i="0" dirty="0">
                <a:solidFill>
                  <a:schemeClr val="bg1"/>
                </a:solidFill>
                <a:effectLst/>
                <a:latin typeface="Courier New" panose="02070309020205020404" pitchFamily="49" charset="0"/>
              </a:rPr>
              <a:t>月</a:t>
            </a:r>
            <a:r>
              <a:rPr lang="en-US" altLang="ja-JP" sz="1200" b="0" i="0" dirty="0">
                <a:solidFill>
                  <a:schemeClr val="bg1"/>
                </a:solidFill>
                <a:effectLst/>
                <a:latin typeface="Courier New" panose="02070309020205020404" pitchFamily="49" charset="0"/>
              </a:rPr>
              <a:t>9</a:t>
            </a:r>
            <a:r>
              <a:rPr lang="ja-JP" altLang="en-US" sz="1200" b="0" i="0" dirty="0">
                <a:solidFill>
                  <a:schemeClr val="bg1"/>
                </a:solidFill>
                <a:effectLst/>
                <a:latin typeface="Courier New" panose="02070309020205020404" pitchFamily="49" charset="0"/>
              </a:rPr>
              <a:t>日から</a:t>
            </a:r>
            <a:r>
              <a:rPr lang="en-US" altLang="ja-JP" sz="1200" b="0" i="0" dirty="0">
                <a:solidFill>
                  <a:schemeClr val="bg1"/>
                </a:solidFill>
                <a:effectLst/>
                <a:latin typeface="Courier New" panose="02070309020205020404" pitchFamily="49" charset="0"/>
              </a:rPr>
              <a:t>12</a:t>
            </a:r>
            <a:r>
              <a:rPr lang="ja-JP" altLang="en-US" sz="1200" b="0" i="0" dirty="0">
                <a:solidFill>
                  <a:schemeClr val="bg1"/>
                </a:solidFill>
                <a:effectLst/>
                <a:latin typeface="Courier New" panose="02070309020205020404" pitchFamily="49" charset="0"/>
              </a:rPr>
              <a:t>日まで東京国際フォーラム ホール</a:t>
            </a:r>
            <a:r>
              <a:rPr lang="en-US" altLang="ja-JP" sz="1200" b="0" i="0" dirty="0">
                <a:solidFill>
                  <a:schemeClr val="bg1"/>
                </a:solidFill>
                <a:effectLst/>
                <a:latin typeface="Courier New" panose="02070309020205020404" pitchFamily="49" charset="0"/>
              </a:rPr>
              <a:t>A</a:t>
            </a:r>
            <a:r>
              <a:rPr lang="ja-JP" altLang="en-US" sz="1200" b="0" i="0" dirty="0">
                <a:solidFill>
                  <a:schemeClr val="bg1"/>
                </a:solidFill>
                <a:effectLst/>
                <a:latin typeface="Courier New" panose="02070309020205020404" pitchFamily="49" charset="0"/>
              </a:rPr>
              <a:t>、大阪公演は</a:t>
            </a:r>
            <a:r>
              <a:rPr lang="en-US" altLang="ja-JP" sz="1200" b="0" i="0" dirty="0">
                <a:solidFill>
                  <a:schemeClr val="bg1"/>
                </a:solidFill>
                <a:effectLst/>
                <a:latin typeface="Courier New" panose="02070309020205020404" pitchFamily="49" charset="0"/>
              </a:rPr>
              <a:t>8</a:t>
            </a:r>
            <a:r>
              <a:rPr lang="ja-JP" altLang="en-US" sz="1200" b="0" i="0" dirty="0">
                <a:solidFill>
                  <a:schemeClr val="bg1"/>
                </a:solidFill>
                <a:effectLst/>
                <a:latin typeface="Courier New" panose="02070309020205020404" pitchFamily="49" charset="0"/>
              </a:rPr>
              <a:t>月</a:t>
            </a:r>
            <a:r>
              <a:rPr lang="en-US" altLang="ja-JP" sz="1200" b="0" i="0" dirty="0">
                <a:solidFill>
                  <a:schemeClr val="bg1"/>
                </a:solidFill>
                <a:effectLst/>
                <a:latin typeface="Courier New" panose="02070309020205020404" pitchFamily="49" charset="0"/>
              </a:rPr>
              <a:t>15</a:t>
            </a:r>
            <a:r>
              <a:rPr lang="ja-JP" altLang="en-US" sz="1200" b="0" i="0" dirty="0">
                <a:solidFill>
                  <a:schemeClr val="bg1"/>
                </a:solidFill>
                <a:effectLst/>
                <a:latin typeface="Courier New" panose="02070309020205020404" pitchFamily="49" charset="0"/>
              </a:rPr>
              <a:t>日にグランキューブ大阪で行われます。</a:t>
            </a:r>
            <a:r>
              <a:rPr lang="ja-JP" altLang="en-US" sz="1200" b="0" i="0" dirty="0">
                <a:solidFill>
                  <a:schemeClr val="bg1"/>
                </a:solidFill>
                <a:effectLst/>
                <a:highlight>
                  <a:srgbClr val="F4B54B"/>
                </a:highlight>
                <a:latin typeface="Courier New" panose="02070309020205020404" pitchFamily="49" charset="0"/>
              </a:rPr>
              <a:t>ジョージ・ルーカス</a:t>
            </a:r>
            <a:r>
              <a:rPr lang="ja-JP" altLang="en-US" sz="1200" b="0" i="0" dirty="0">
                <a:solidFill>
                  <a:schemeClr val="bg1"/>
                </a:solidFill>
                <a:effectLst/>
                <a:latin typeface="Courier New" panose="02070309020205020404" pitchFamily="49" charset="0"/>
              </a:rPr>
              <a:t>が監督した</a:t>
            </a:r>
            <a:r>
              <a:rPr lang="en-US" altLang="ja-JP" sz="1200" b="0" i="0" dirty="0">
                <a:solidFill>
                  <a:schemeClr val="bg1"/>
                </a:solidFill>
                <a:effectLst/>
                <a:latin typeface="Courier New" panose="02070309020205020404" pitchFamily="49" charset="0"/>
              </a:rPr>
              <a:t>『</a:t>
            </a:r>
            <a:r>
              <a:rPr lang="ja-JP" altLang="en-US" sz="1200" b="0" i="0" dirty="0">
                <a:solidFill>
                  <a:schemeClr val="bg1"/>
                </a:solidFill>
                <a:effectLst/>
                <a:highlight>
                  <a:srgbClr val="9DC3E6"/>
                </a:highlight>
                <a:latin typeface="Courier New" panose="02070309020205020404" pitchFamily="49" charset="0"/>
              </a:rPr>
              <a:t>スター・ウォーズ</a:t>
            </a:r>
            <a:r>
              <a:rPr lang="ja-JP" altLang="en-US" sz="1200" b="0" i="0" dirty="0">
                <a:solidFill>
                  <a:schemeClr val="bg1"/>
                </a:solidFill>
                <a:effectLst/>
                <a:latin typeface="Courier New" panose="02070309020205020404" pitchFamily="49" charset="0"/>
              </a:rPr>
              <a:t> エピソード</a:t>
            </a:r>
            <a:r>
              <a:rPr lang="en-US" altLang="ja-JP" sz="1200" b="0" i="0" dirty="0">
                <a:solidFill>
                  <a:schemeClr val="bg1"/>
                </a:solidFill>
                <a:effectLst/>
                <a:latin typeface="Courier New" panose="02070309020205020404" pitchFamily="49" charset="0"/>
              </a:rPr>
              <a:t>1/</a:t>
            </a:r>
            <a:r>
              <a:rPr lang="ja-JP" altLang="en-US" sz="1200" b="0" i="0" dirty="0">
                <a:solidFill>
                  <a:schemeClr val="bg1"/>
                </a:solidFill>
                <a:effectLst/>
                <a:latin typeface="Courier New" panose="02070309020205020404" pitchFamily="49" charset="0"/>
              </a:rPr>
              <a:t>ファントム・メナス </a:t>
            </a:r>
            <a:r>
              <a:rPr lang="en-US" altLang="ja-JP" sz="1200" b="0" i="0" dirty="0">
                <a:solidFill>
                  <a:schemeClr val="bg1"/>
                </a:solidFill>
                <a:effectLst/>
                <a:latin typeface="Courier New" panose="02070309020205020404" pitchFamily="49" charset="0"/>
              </a:rPr>
              <a:t>3D』</a:t>
            </a:r>
            <a:r>
              <a:rPr lang="ja-JP" altLang="en-US" sz="1200" b="0" i="0" dirty="0">
                <a:solidFill>
                  <a:schemeClr val="bg1"/>
                </a:solidFill>
                <a:effectLst/>
                <a:latin typeface="Courier New" panose="02070309020205020404" pitchFamily="49" charset="0"/>
              </a:rPr>
              <a:t>の公開も</a:t>
            </a:r>
            <a:r>
              <a:rPr lang="en-US" altLang="ja-JP" sz="1200" b="0" i="0" dirty="0">
                <a:solidFill>
                  <a:schemeClr val="bg1"/>
                </a:solidFill>
                <a:effectLst/>
                <a:latin typeface="Courier New" panose="02070309020205020404" pitchFamily="49" charset="0"/>
              </a:rPr>
              <a:t>3</a:t>
            </a:r>
            <a:r>
              <a:rPr lang="ja-JP" altLang="en-US" sz="1200" b="0" i="0" dirty="0">
                <a:solidFill>
                  <a:schemeClr val="bg1"/>
                </a:solidFill>
                <a:effectLst/>
                <a:latin typeface="Courier New" panose="02070309020205020404" pitchFamily="49" charset="0"/>
              </a:rPr>
              <a:t>月</a:t>
            </a:r>
            <a:r>
              <a:rPr lang="en-US" altLang="ja-JP" sz="1200" b="0" i="0" dirty="0">
                <a:solidFill>
                  <a:schemeClr val="bg1"/>
                </a:solidFill>
                <a:effectLst/>
                <a:latin typeface="Courier New" panose="02070309020205020404" pitchFamily="49" charset="0"/>
              </a:rPr>
              <a:t>16</a:t>
            </a:r>
            <a:r>
              <a:rPr lang="ja-JP" altLang="en-US" sz="1200" b="0" i="0" dirty="0">
                <a:solidFill>
                  <a:schemeClr val="bg1"/>
                </a:solidFill>
                <a:effectLst/>
                <a:latin typeface="Courier New" panose="02070309020205020404" pitchFamily="49" charset="0"/>
              </a:rPr>
              <a:t>日に予定されており、今年は</a:t>
            </a:r>
            <a:r>
              <a:rPr lang="ja-JP" altLang="en-US" sz="1200" b="0" i="0" dirty="0">
                <a:solidFill>
                  <a:schemeClr val="bg1"/>
                </a:solidFill>
                <a:effectLst/>
                <a:highlight>
                  <a:srgbClr val="9DC3E6"/>
                </a:highlight>
                <a:latin typeface="Courier New" panose="02070309020205020404" pitchFamily="49" charset="0"/>
              </a:rPr>
              <a:t>スター・ウォーズ</a:t>
            </a:r>
            <a:r>
              <a:rPr lang="ja-JP" altLang="en-US" sz="1200" b="0" i="0" dirty="0">
                <a:solidFill>
                  <a:schemeClr val="bg1"/>
                </a:solidFill>
                <a:effectLst/>
                <a:latin typeface="Courier New" panose="02070309020205020404" pitchFamily="49" charset="0"/>
              </a:rPr>
              <a:t>の熱が世界中を包み込むでしょう。</a:t>
            </a:r>
            <a:endParaRPr kumimoji="1" lang="ja-JP" altLang="en-US" sz="1200" dirty="0">
              <a:solidFill>
                <a:schemeClr val="bg1"/>
              </a:solidFill>
            </a:endParaRPr>
          </a:p>
        </p:txBody>
      </p:sp>
      <p:sp>
        <p:nvSpPr>
          <p:cNvPr id="4" name="テキスト ボックス 3">
            <a:extLst>
              <a:ext uri="{FF2B5EF4-FFF2-40B4-BE49-F238E27FC236}">
                <a16:creationId xmlns:a16="http://schemas.microsoft.com/office/drawing/2014/main" id="{FB6DAB85-07B7-2D89-C8AA-A028DA2E31A6}"/>
              </a:ext>
            </a:extLst>
          </p:cNvPr>
          <p:cNvSpPr txBox="1"/>
          <p:nvPr/>
        </p:nvSpPr>
        <p:spPr>
          <a:xfrm>
            <a:off x="5861288" y="1242142"/>
            <a:ext cx="2465913" cy="369332"/>
          </a:xfrm>
          <a:prstGeom prst="rect">
            <a:avLst/>
          </a:prstGeom>
          <a:noFill/>
        </p:spPr>
        <p:txBody>
          <a:bodyPr wrap="square" rtlCol="0">
            <a:spAutoFit/>
          </a:bodyPr>
          <a:lstStyle/>
          <a:p>
            <a:pPr algn="ctr"/>
            <a:r>
              <a:rPr kumimoji="1" lang="en-US" altLang="ja-JP" dirty="0"/>
              <a:t>&lt;</a:t>
            </a:r>
            <a:r>
              <a:rPr kumimoji="1" lang="ja-JP" altLang="en-US" dirty="0"/>
              <a:t>要約文</a:t>
            </a:r>
            <a:r>
              <a:rPr kumimoji="1" lang="en-US" altLang="ja-JP" dirty="0"/>
              <a:t>&gt;</a:t>
            </a:r>
            <a:endParaRPr kumimoji="1" lang="ja-JP" altLang="en-US" dirty="0"/>
          </a:p>
        </p:txBody>
      </p:sp>
      <p:sp>
        <p:nvSpPr>
          <p:cNvPr id="5" name="テキスト ボックス 4">
            <a:extLst>
              <a:ext uri="{FF2B5EF4-FFF2-40B4-BE49-F238E27FC236}">
                <a16:creationId xmlns:a16="http://schemas.microsoft.com/office/drawing/2014/main" id="{F0A02CDC-2CA5-F725-ADDB-BA3065669C90}"/>
              </a:ext>
            </a:extLst>
          </p:cNvPr>
          <p:cNvSpPr txBox="1"/>
          <p:nvPr/>
        </p:nvSpPr>
        <p:spPr>
          <a:xfrm>
            <a:off x="1460062" y="1242142"/>
            <a:ext cx="2465913" cy="369332"/>
          </a:xfrm>
          <a:prstGeom prst="rect">
            <a:avLst/>
          </a:prstGeom>
          <a:noFill/>
        </p:spPr>
        <p:txBody>
          <a:bodyPr wrap="square" rtlCol="0">
            <a:spAutoFit/>
          </a:bodyPr>
          <a:lstStyle/>
          <a:p>
            <a:pPr algn="ctr"/>
            <a:r>
              <a:rPr kumimoji="1" lang="en-US" altLang="ja-JP" dirty="0"/>
              <a:t>&lt;</a:t>
            </a:r>
            <a:r>
              <a:rPr kumimoji="1" lang="ja-JP" altLang="en-US" dirty="0"/>
              <a:t>原文</a:t>
            </a:r>
            <a:r>
              <a:rPr kumimoji="1" lang="en-US" altLang="ja-JP" dirty="0"/>
              <a:t>&gt;</a:t>
            </a:r>
            <a:endParaRPr kumimoji="1" lang="ja-JP" altLang="en-US" dirty="0"/>
          </a:p>
        </p:txBody>
      </p:sp>
    </p:spTree>
    <p:extLst>
      <p:ext uri="{BB962C8B-B14F-4D97-AF65-F5344CB8AC3E}">
        <p14:creationId xmlns:p14="http://schemas.microsoft.com/office/powerpoint/2010/main" val="31282554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B36D3A8-3E16-C713-47F6-FF443293AFE7}"/>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037C1D2D-CB4B-4FFB-5630-EF411EA58DE1}"/>
              </a:ext>
            </a:extLst>
          </p:cNvPr>
          <p:cNvSpPr txBox="1"/>
          <p:nvPr/>
        </p:nvSpPr>
        <p:spPr>
          <a:xfrm>
            <a:off x="119742" y="6803"/>
            <a:ext cx="8726546"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a:t>
            </a:r>
            <a:r>
              <a:rPr lang="en-US" altLang="ja-JP" sz="3200" b="1" dirty="0">
                <a:latin typeface="+mn-ea"/>
              </a:rPr>
              <a:t> : </a:t>
            </a:r>
            <a:r>
              <a:rPr lang="ja-JP" altLang="en-US" sz="3200" b="1" dirty="0">
                <a:latin typeface="+mn-ea"/>
              </a:rPr>
              <a:t>学習曲線</a:t>
            </a:r>
            <a:r>
              <a:rPr lang="en-US" altLang="ja-JP" sz="2400" b="1" dirty="0">
                <a:latin typeface="+mn-ea"/>
              </a:rPr>
              <a:t>(Train</a:t>
            </a:r>
            <a:r>
              <a:rPr lang="ja-JP" altLang="en-US" sz="2400" b="1" dirty="0">
                <a:latin typeface="+mn-ea"/>
              </a:rPr>
              <a:t> </a:t>
            </a:r>
            <a:r>
              <a:rPr lang="en-US" altLang="ja-JP" sz="2400" b="1" dirty="0">
                <a:latin typeface="+mn-ea"/>
              </a:rPr>
              <a:t>Loss / Validation</a:t>
            </a:r>
            <a:r>
              <a:rPr lang="ja-JP" altLang="en-US" sz="2400" b="1" dirty="0">
                <a:latin typeface="+mn-ea"/>
              </a:rPr>
              <a:t> </a:t>
            </a:r>
            <a:r>
              <a:rPr lang="en-US" altLang="ja-JP" sz="2400" b="1" dirty="0">
                <a:latin typeface="+mn-ea"/>
              </a:rPr>
              <a:t>Loss)</a:t>
            </a:r>
            <a:br>
              <a:rPr lang="en-US" altLang="ja-JP" sz="24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B8617E2D-C46F-C500-8F60-3EA68AFDF926}"/>
              </a:ext>
            </a:extLst>
          </p:cNvPr>
          <p:cNvSpPr>
            <a:spLocks noGrp="1"/>
          </p:cNvSpPr>
          <p:nvPr>
            <p:ph type="sldNum" sz="quarter" idx="12"/>
          </p:nvPr>
        </p:nvSpPr>
        <p:spPr/>
        <p:txBody>
          <a:bodyPr/>
          <a:lstStyle/>
          <a:p>
            <a:fld id="{84E5AB44-6C43-4864-84E5-D75B94A07FCF}" type="slidenum">
              <a:rPr kumimoji="1" lang="ja-JP" altLang="en-US" smtClean="0"/>
              <a:t>53</a:t>
            </a:fld>
            <a:endParaRPr kumimoji="1" lang="ja-JP" altLang="en-US"/>
          </a:p>
        </p:txBody>
      </p:sp>
      <p:pic>
        <p:nvPicPr>
          <p:cNvPr id="3" name="図 2" descr="グラフ, 折れ線グラフ&#10;&#10;自動的に生成された説明">
            <a:extLst>
              <a:ext uri="{FF2B5EF4-FFF2-40B4-BE49-F238E27FC236}">
                <a16:creationId xmlns:a16="http://schemas.microsoft.com/office/drawing/2014/main" id="{6642E1B5-8517-3F4E-A328-58FA434EE1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42" y="1133810"/>
            <a:ext cx="4226649" cy="2535990"/>
          </a:xfrm>
          <a:prstGeom prst="rect">
            <a:avLst/>
          </a:prstGeom>
        </p:spPr>
      </p:pic>
      <p:pic>
        <p:nvPicPr>
          <p:cNvPr id="4" name="図 3">
            <a:extLst>
              <a:ext uri="{FF2B5EF4-FFF2-40B4-BE49-F238E27FC236}">
                <a16:creationId xmlns:a16="http://schemas.microsoft.com/office/drawing/2014/main" id="{632CF79E-D3C9-6027-99DE-084D967FB53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97609" y="1133810"/>
            <a:ext cx="4226649" cy="2535990"/>
          </a:xfrm>
          <a:prstGeom prst="rect">
            <a:avLst/>
          </a:prstGeom>
        </p:spPr>
      </p:pic>
      <p:pic>
        <p:nvPicPr>
          <p:cNvPr id="6" name="図 5" descr="グラフ, 折れ線グラフ&#10;&#10;自動的に生成された説明">
            <a:extLst>
              <a:ext uri="{FF2B5EF4-FFF2-40B4-BE49-F238E27FC236}">
                <a16:creationId xmlns:a16="http://schemas.microsoft.com/office/drawing/2014/main" id="{4C8D04DA-ECB4-63FE-439B-A4A6E15018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742" y="4064729"/>
            <a:ext cx="4226648" cy="2535989"/>
          </a:xfrm>
          <a:prstGeom prst="rect">
            <a:avLst/>
          </a:prstGeom>
        </p:spPr>
      </p:pic>
      <p:sp>
        <p:nvSpPr>
          <p:cNvPr id="8" name="テキスト ボックス 7">
            <a:extLst>
              <a:ext uri="{FF2B5EF4-FFF2-40B4-BE49-F238E27FC236}">
                <a16:creationId xmlns:a16="http://schemas.microsoft.com/office/drawing/2014/main" id="{0819CBFD-F3FA-A83F-2EF4-6E7CAD4A84B4}"/>
              </a:ext>
            </a:extLst>
          </p:cNvPr>
          <p:cNvSpPr txBox="1"/>
          <p:nvPr/>
        </p:nvSpPr>
        <p:spPr>
          <a:xfrm>
            <a:off x="0" y="738881"/>
            <a:ext cx="4587764" cy="369332"/>
          </a:xfrm>
          <a:prstGeom prst="rect">
            <a:avLst/>
          </a:prstGeom>
          <a:noFill/>
        </p:spPr>
        <p:txBody>
          <a:bodyPr wrap="square">
            <a:spAutoFit/>
          </a:bodyPr>
          <a:lstStyle/>
          <a:p>
            <a:pPr algn="l"/>
            <a:r>
              <a:rPr kumimoji="1" lang="ja-JP" altLang="en-US" sz="1800" b="1" dirty="0"/>
              <a:t>① 提案手法 </a:t>
            </a:r>
          </a:p>
        </p:txBody>
      </p:sp>
      <p:sp>
        <p:nvSpPr>
          <p:cNvPr id="9" name="テキスト ボックス 8">
            <a:extLst>
              <a:ext uri="{FF2B5EF4-FFF2-40B4-BE49-F238E27FC236}">
                <a16:creationId xmlns:a16="http://schemas.microsoft.com/office/drawing/2014/main" id="{26E9EEF9-1477-8E35-4BF9-78C49FC9B301}"/>
              </a:ext>
            </a:extLst>
          </p:cNvPr>
          <p:cNvSpPr txBox="1"/>
          <p:nvPr/>
        </p:nvSpPr>
        <p:spPr>
          <a:xfrm>
            <a:off x="4707506" y="738881"/>
            <a:ext cx="4603530" cy="369332"/>
          </a:xfrm>
          <a:prstGeom prst="rect">
            <a:avLst/>
          </a:prstGeom>
          <a:noFill/>
        </p:spPr>
        <p:txBody>
          <a:bodyPr wrap="square">
            <a:spAutoFit/>
          </a:bodyPr>
          <a:lstStyle/>
          <a:p>
            <a:pPr algn="l"/>
            <a:r>
              <a:rPr kumimoji="1" lang="ja-JP" altLang="en-US" sz="1800" b="1" dirty="0"/>
              <a:t>② 従来手法 </a:t>
            </a:r>
            <a:r>
              <a:rPr kumimoji="1" lang="en-US" altLang="ja-JP" sz="1800" b="1" dirty="0"/>
              <a:t>(CAP)</a:t>
            </a:r>
            <a:endParaRPr kumimoji="1" lang="ja-JP" altLang="en-US" sz="1800" b="1" dirty="0"/>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A5AC9A7D-8F0A-5CC7-A324-C5C0F2C3FCF3}"/>
                  </a:ext>
                </a:extLst>
              </p:cNvPr>
              <p:cNvSpPr txBox="1"/>
              <p:nvPr/>
            </p:nvSpPr>
            <p:spPr>
              <a:xfrm>
                <a:off x="-7883" y="3669800"/>
                <a:ext cx="4603530" cy="369332"/>
              </a:xfrm>
              <a:prstGeom prst="rect">
                <a:avLst/>
              </a:prstGeom>
              <a:noFill/>
            </p:spPr>
            <p:txBody>
              <a:bodyPr wrap="square">
                <a:spAutoFit/>
              </a:bodyPr>
              <a:lstStyle/>
              <a:p>
                <a:r>
                  <a:rPr kumimoji="1" lang="ja-JP" altLang="en-US" sz="1800" b="1" dirty="0"/>
                  <a:t>③ </a:t>
                </a:r>
                <a14:m>
                  <m:oMath xmlns:m="http://schemas.openxmlformats.org/officeDocument/2006/math">
                    <m:sSub>
                      <m:sSubPr>
                        <m:ctrlPr>
                          <a:rPr kumimoji="1" lang="en-US" altLang="ja-JP" sz="1800" b="1" i="1" smtClean="0">
                            <a:latin typeface="Cambria Math" panose="02040503050406030204" pitchFamily="18" charset="0"/>
                          </a:rPr>
                        </m:ctrlPr>
                      </m:sSubPr>
                      <m:e>
                        <m:r>
                          <a:rPr kumimoji="1" lang="en-US" altLang="ja-JP" sz="1800" b="1" i="1" smtClean="0">
                            <a:latin typeface="Cambria Math" panose="02040503050406030204" pitchFamily="18" charset="0"/>
                          </a:rPr>
                          <m:t>𝑬</m:t>
                        </m:r>
                      </m:e>
                      <m:sub>
                        <m:r>
                          <a:rPr kumimoji="1" lang="en-US" altLang="ja-JP" sz="1800" b="1" i="0" smtClean="0">
                            <a:latin typeface="Cambria Math" panose="02040503050406030204" pitchFamily="18" charset="0"/>
                          </a:rPr>
                          <m:t>𝐬𝐮𝐦</m:t>
                        </m:r>
                      </m:sub>
                    </m:sSub>
                  </m:oMath>
                </a14:m>
                <a:r>
                  <a:rPr kumimoji="1" lang="ja-JP" altLang="en-US" sz="1800" b="1" i="0" dirty="0"/>
                  <a:t> のみ</a:t>
                </a:r>
              </a:p>
            </p:txBody>
          </p:sp>
        </mc:Choice>
        <mc:Fallback xmlns="">
          <p:sp>
            <p:nvSpPr>
              <p:cNvPr id="11" name="テキスト ボックス 10">
                <a:extLst>
                  <a:ext uri="{FF2B5EF4-FFF2-40B4-BE49-F238E27FC236}">
                    <a16:creationId xmlns:a16="http://schemas.microsoft.com/office/drawing/2014/main" id="{A5AC9A7D-8F0A-5CC7-A324-C5C0F2C3FCF3}"/>
                  </a:ext>
                </a:extLst>
              </p:cNvPr>
              <p:cNvSpPr txBox="1">
                <a:spLocks noRot="1" noChangeAspect="1" noMove="1" noResize="1" noEditPoints="1" noAdjustHandles="1" noChangeArrowheads="1" noChangeShapeType="1" noTextEdit="1"/>
              </p:cNvSpPr>
              <p:nvPr/>
            </p:nvSpPr>
            <p:spPr>
              <a:xfrm>
                <a:off x="-7883" y="3669800"/>
                <a:ext cx="4603530" cy="369332"/>
              </a:xfrm>
              <a:prstGeom prst="rect">
                <a:avLst/>
              </a:prstGeom>
              <a:blipFill>
                <a:blip r:embed="rId6"/>
                <a:stretch>
                  <a:fillRect l="-1192" t="-11475" b="-2131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402641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114C0BA-28C1-3D09-C4C5-2C37A310988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Google Shape;92;p14">
                <a:extLst>
                  <a:ext uri="{FF2B5EF4-FFF2-40B4-BE49-F238E27FC236}">
                    <a16:creationId xmlns:a16="http://schemas.microsoft.com/office/drawing/2014/main" id="{6D8178B2-768B-4E77-9DB1-4840C7DD1AB5}"/>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先行研究</a:t>
                </a:r>
                <a:endParaRPr lang="en-US" altLang="ja-JP" sz="3200" b="1" dirty="0">
                  <a:latin typeface="+mn-ea"/>
                </a:endParaRPr>
              </a:p>
              <a:p>
                <a:pPr marL="0" lvl="0" indent="0" algn="l" rtl="0">
                  <a:spcBef>
                    <a:spcPts val="0"/>
                  </a:spcBef>
                  <a:spcAft>
                    <a:spcPts val="0"/>
                  </a:spcAft>
                  <a:buNone/>
                </a:pPr>
                <a:r>
                  <a:rPr lang="en-US" sz="2400" b="1" dirty="0">
                    <a:latin typeface="+mn-ea"/>
                    <a:ea typeface="+mn-ea"/>
                  </a:rPr>
                  <a:t>	</a:t>
                </a:r>
                <a:r>
                  <a:rPr lang="ja-JP" altLang="en-US" sz="2400" b="1" dirty="0">
                    <a:latin typeface="+mn-ea"/>
                    <a:ea typeface="+mn-ea"/>
                  </a:rPr>
                  <a:t>学習可能パラメータ </a:t>
                </a:r>
                <a14:m>
                  <m:oMath xmlns:m="http://schemas.openxmlformats.org/officeDocument/2006/math">
                    <m:r>
                      <a:rPr lang="en-US" altLang="ja-JP" sz="2400" b="1" i="1" smtClean="0">
                        <a:latin typeface="Cambria Math" panose="02040503050406030204" pitchFamily="18" charset="0"/>
                        <a:ea typeface="+mn-ea"/>
                      </a:rPr>
                      <m:t>𝒑</m:t>
                    </m:r>
                    <m:r>
                      <a:rPr lang="en-US" altLang="ja-JP" sz="2400" b="1" i="1" smtClean="0">
                        <a:latin typeface="Cambria Math" panose="02040503050406030204" pitchFamily="18" charset="0"/>
                        <a:ea typeface="+mn-ea"/>
                      </a:rPr>
                      <m:t>, </m:t>
                    </m:r>
                    <m:r>
                      <a:rPr lang="en-US" altLang="ja-JP" sz="2400" b="1" i="1" smtClean="0">
                        <a:latin typeface="Cambria Math" panose="02040503050406030204" pitchFamily="18" charset="0"/>
                        <a:ea typeface="+mn-ea"/>
                      </a:rPr>
                      <m:t>𝒒</m:t>
                    </m:r>
                  </m:oMath>
                </a14:m>
                <a:r>
                  <a:rPr lang="en-US" sz="2800" dirty="0">
                    <a:latin typeface="+mn-ea"/>
                    <a:ea typeface="+mn-ea"/>
                  </a:rPr>
                  <a:t> </a:t>
                </a:r>
                <a:r>
                  <a:rPr lang="ja-JP" altLang="en-US" sz="2800" dirty="0">
                    <a:latin typeface="+mn-ea"/>
                    <a:ea typeface="+mn-ea"/>
                  </a:rPr>
                  <a:t>の更新式</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mc:Choice>
        <mc:Fallback xmlns="">
          <p:sp>
            <p:nvSpPr>
              <p:cNvPr id="10" name="Google Shape;92;p14">
                <a:extLst>
                  <a:ext uri="{FF2B5EF4-FFF2-40B4-BE49-F238E27FC236}">
                    <a16:creationId xmlns:a16="http://schemas.microsoft.com/office/drawing/2014/main" id="{6D8178B2-768B-4E77-9DB1-4840C7DD1AB5}"/>
                  </a:ext>
                </a:extLst>
              </p:cNvPr>
              <p:cNvSpPr txBox="1">
                <a:spLocks noRot="1" noChangeAspect="1" noMove="1" noResize="1" noEditPoints="1" noAdjustHandles="1" noChangeArrowheads="1" noChangeShapeType="1" noTextEdit="1"/>
              </p:cNvSpPr>
              <p:nvPr/>
            </p:nvSpPr>
            <p:spPr>
              <a:xfrm>
                <a:off x="119742" y="694730"/>
                <a:ext cx="8382001" cy="732078"/>
              </a:xfrm>
              <a:prstGeom prst="rect">
                <a:avLst/>
              </a:prstGeom>
              <a:blipFill>
                <a:blip r:embed="rId3"/>
                <a:stretch>
                  <a:fillRect l="-1891" t="-5000" b="-64167"/>
                </a:stretch>
              </a:blipFill>
              <a:ln>
                <a:noFill/>
              </a:ln>
            </p:spPr>
            <p:txBody>
              <a:bodyPr/>
              <a:lstStyle/>
              <a:p>
                <a:r>
                  <a:rPr lang="ja-JP" altLang="en-US">
                    <a:noFill/>
                  </a:rPr>
                  <a:t> </a:t>
                </a:r>
              </a:p>
            </p:txBody>
          </p:sp>
        </mc:Fallback>
      </mc:AlternateContent>
      <p:sp>
        <p:nvSpPr>
          <p:cNvPr id="7" name="スライド番号プレースホルダー 6">
            <a:extLst>
              <a:ext uri="{FF2B5EF4-FFF2-40B4-BE49-F238E27FC236}">
                <a16:creationId xmlns:a16="http://schemas.microsoft.com/office/drawing/2014/main" id="{8F8E9005-FEB8-7134-73BF-7D3F0546EA24}"/>
              </a:ext>
            </a:extLst>
          </p:cNvPr>
          <p:cNvSpPr>
            <a:spLocks noGrp="1"/>
          </p:cNvSpPr>
          <p:nvPr>
            <p:ph type="sldNum" sz="quarter" idx="12"/>
          </p:nvPr>
        </p:nvSpPr>
        <p:spPr/>
        <p:txBody>
          <a:bodyPr/>
          <a:lstStyle/>
          <a:p>
            <a:fld id="{84E5AB44-6C43-4864-84E5-D75B94A07FCF}" type="slidenum">
              <a:rPr kumimoji="1" lang="ja-JP" altLang="en-US" smtClean="0"/>
              <a:t>54</a:t>
            </a:fld>
            <a:endParaRPr kumimoji="1" lang="ja-JP" altLang="en-US"/>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8C0AFE3B-D1AD-8E3C-9B8D-6FED6CAF11DF}"/>
                  </a:ext>
                </a:extLst>
              </p:cNvPr>
              <p:cNvSpPr txBox="1"/>
              <p:nvPr/>
            </p:nvSpPr>
            <p:spPr>
              <a:xfrm>
                <a:off x="1328793" y="2382014"/>
                <a:ext cx="6486414" cy="2111540"/>
              </a:xfrm>
              <a:prstGeom prst="rect">
                <a:avLst/>
              </a:prstGeom>
              <a:noFill/>
            </p:spPr>
            <p:txBody>
              <a:bodyPr wrap="square" lIns="0" tIns="0" rIns="0" bIns="0" rtlCol="0">
                <a:spAutoFit/>
              </a:bodyPr>
              <a:lstStyle/>
              <a:p>
                <a:r>
                  <a:rPr kumimoji="1" lang="ja-JP" altLang="en-US" sz="2400" dirty="0"/>
                  <a:t>更新後</a:t>
                </a:r>
                <a14:m>
                  <m:oMath xmlns:m="http://schemas.openxmlformats.org/officeDocument/2006/math">
                    <m:r>
                      <a:rPr kumimoji="1" lang="ja-JP" altLang="en-US" sz="2400" b="0" i="1" dirty="0">
                        <a:latin typeface="Cambria Math" panose="02040503050406030204" pitchFamily="18" charset="0"/>
                      </a:rPr>
                      <m:t>の</m:t>
                    </m:r>
                    <m:r>
                      <a:rPr kumimoji="1" lang="ja-JP" altLang="en-US" sz="2400" i="1" dirty="0" smtClean="0">
                        <a:latin typeface="Cambria Math" panose="02040503050406030204" pitchFamily="18" charset="0"/>
                      </a:rPr>
                      <m:t>パラメータ</m:t>
                    </m:r>
                    <m:r>
                      <a:rPr kumimoji="1" lang="ja-JP" altLang="en-US" sz="2400" i="1" dirty="0">
                        <a:latin typeface="Cambria Math" panose="02040503050406030204" pitchFamily="18" charset="0"/>
                      </a:rPr>
                      <m:t>を</m:t>
                    </m:r>
                  </m:oMath>
                </a14:m>
                <a:r>
                  <a:rPr kumimoji="1" lang="en-US" altLang="ja-JP" sz="2400" i="1" dirty="0">
                    <a:latin typeface="Cambria Math" panose="02040503050406030204" pitchFamily="18" charset="0"/>
                  </a:rPr>
                  <a:t> </a:t>
                </a:r>
                <a14:m>
                  <m:oMath xmlns:m="http://schemas.openxmlformats.org/officeDocument/2006/math">
                    <m:sSup>
                      <m:sSupPr>
                        <m:ctrlPr>
                          <a:rPr kumimoji="1" lang="en-US" altLang="ja-JP" sz="240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𝑝</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 </m:t>
                    </m:r>
                    <m:sSup>
                      <m:sSupPr>
                        <m:ctrlPr>
                          <a:rPr kumimoji="1" lang="en-US" altLang="ja-JP" sz="2400" b="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𝑞</m:t>
                        </m:r>
                      </m:e>
                      <m:sup>
                        <m:r>
                          <a:rPr kumimoji="1" lang="en-US" altLang="ja-JP" sz="2400" b="0" i="1" dirty="0" smtClean="0">
                            <a:latin typeface="Cambria Math" panose="02040503050406030204" pitchFamily="18" charset="0"/>
                          </a:rPr>
                          <m:t>′</m:t>
                        </m:r>
                      </m:sup>
                    </m:sSup>
                  </m:oMath>
                </a14:m>
                <a:r>
                  <a:rPr kumimoji="1" lang="ja-JP" altLang="en-US" sz="2400" dirty="0"/>
                  <a:t>とすると</a:t>
                </a:r>
                <a:endParaRPr kumimoji="1" lang="en-US" altLang="ja-JP" sz="2400" dirty="0"/>
              </a:p>
              <a:p>
                <a:endParaRPr kumimoji="1" lang="en-US" altLang="ja-JP" sz="2400" dirty="0"/>
              </a:p>
              <a:p>
                <a:endParaRPr kumimoji="1" lang="en-US" altLang="ja-JP" sz="2400" dirty="0"/>
              </a:p>
              <a:p>
                <a:pPr algn="ct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den>
                    </m:f>
                  </m:oMath>
                </a14:m>
                <a:r>
                  <a:rPr kumimoji="1" lang="en-US" altLang="ja-JP" sz="2400" b="1" dirty="0"/>
                  <a:t> , </a:t>
                </a: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den>
                    </m:f>
                  </m:oMath>
                </a14:m>
                <a:r>
                  <a:rPr kumimoji="1" lang="en-US" altLang="ja-JP" sz="2400" b="1" dirty="0"/>
                  <a:t> </a:t>
                </a:r>
                <a:br>
                  <a:rPr kumimoji="1" lang="en-US" altLang="ja-JP" sz="2400" b="1" dirty="0"/>
                </a:br>
                <a:endParaRPr kumimoji="1" lang="en-US" altLang="ja-JP" sz="2400" dirty="0"/>
              </a:p>
            </p:txBody>
          </p:sp>
        </mc:Choice>
        <mc:Fallback xmlns="">
          <p:sp>
            <p:nvSpPr>
              <p:cNvPr id="42" name="テキスト ボックス 41">
                <a:extLst>
                  <a:ext uri="{FF2B5EF4-FFF2-40B4-BE49-F238E27FC236}">
                    <a16:creationId xmlns:a16="http://schemas.microsoft.com/office/drawing/2014/main" id="{8C0AFE3B-D1AD-8E3C-9B8D-6FED6CAF11DF}"/>
                  </a:ext>
                </a:extLst>
              </p:cNvPr>
              <p:cNvSpPr txBox="1">
                <a:spLocks noRot="1" noChangeAspect="1" noMove="1" noResize="1" noEditPoints="1" noAdjustHandles="1" noChangeArrowheads="1" noChangeShapeType="1" noTextEdit="1"/>
              </p:cNvSpPr>
              <p:nvPr/>
            </p:nvSpPr>
            <p:spPr>
              <a:xfrm>
                <a:off x="1328793" y="2382014"/>
                <a:ext cx="6486414" cy="2111540"/>
              </a:xfrm>
              <a:prstGeom prst="rect">
                <a:avLst/>
              </a:prstGeom>
              <a:blipFill>
                <a:blip r:embed="rId4"/>
                <a:stretch>
                  <a:fillRect l="-2914" t="-54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53950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A58F8-DEAA-4C87-2803-44BCC2AE00AB}"/>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35D8A15B-CBE6-0588-C5E7-276F236F079B}"/>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先行研究</a:t>
            </a:r>
            <a:endParaRPr lang="en-US" altLang="ja-JP" sz="3200" b="1" dirty="0">
              <a:latin typeface="+mn-ea"/>
            </a:endParaRPr>
          </a:p>
          <a:p>
            <a:pPr marL="0" lvl="0" indent="0" algn="l" rtl="0">
              <a:spcBef>
                <a:spcPts val="0"/>
              </a:spcBef>
              <a:spcAft>
                <a:spcPts val="0"/>
              </a:spcAft>
              <a:buNone/>
            </a:pPr>
            <a:r>
              <a:rPr lang="en-US" sz="2400" b="1" dirty="0">
                <a:latin typeface="+mn-ea"/>
                <a:ea typeface="+mn-ea"/>
              </a:rPr>
              <a:t>	CLS-Average Pooling (CAP)</a:t>
            </a:r>
            <a:r>
              <a:rPr lang="ja-JP" altLang="en-US" sz="2400" b="1" dirty="0">
                <a:latin typeface="+mn-ea"/>
                <a:ea typeface="+mn-ea"/>
              </a:rPr>
              <a:t> </a:t>
            </a:r>
            <a:r>
              <a:rPr lang="en-US" altLang="ja-JP" sz="2400" dirty="0">
                <a:latin typeface="+mn-ea"/>
                <a:ea typeface="+mn-ea"/>
              </a:rPr>
              <a:t>[</a:t>
            </a:r>
            <a:r>
              <a:rPr lang="ja-JP" altLang="en-US" sz="2400" dirty="0">
                <a:latin typeface="+mn-ea"/>
                <a:ea typeface="+mn-ea"/>
              </a:rPr>
              <a:t>大和</a:t>
            </a:r>
            <a:r>
              <a:rPr lang="en-US" altLang="ja-JP" sz="2400" dirty="0">
                <a:latin typeface="+mn-ea"/>
                <a:ea typeface="+mn-ea"/>
              </a:rPr>
              <a:t>,2024]</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716BA4C8-800D-DC62-039C-FFA79644DCA4}"/>
              </a:ext>
            </a:extLst>
          </p:cNvPr>
          <p:cNvSpPr>
            <a:spLocks noGrp="1"/>
          </p:cNvSpPr>
          <p:nvPr>
            <p:ph type="sldNum" sz="quarter" idx="12"/>
          </p:nvPr>
        </p:nvSpPr>
        <p:spPr/>
        <p:txBody>
          <a:bodyPr/>
          <a:lstStyle/>
          <a:p>
            <a:fld id="{84E5AB44-6C43-4864-84E5-D75B94A07FCF}" type="slidenum">
              <a:rPr kumimoji="1" lang="ja-JP" altLang="en-US" smtClean="0"/>
              <a:t>6</a:t>
            </a:fld>
            <a:endParaRPr kumimoji="1" lang="ja-JP" altLang="en-US" dirty="0"/>
          </a:p>
        </p:txBody>
      </p:sp>
      <p:grpSp>
        <p:nvGrpSpPr>
          <p:cNvPr id="43" name="グループ化 42">
            <a:extLst>
              <a:ext uri="{FF2B5EF4-FFF2-40B4-BE49-F238E27FC236}">
                <a16:creationId xmlns:a16="http://schemas.microsoft.com/office/drawing/2014/main" id="{89BD8ACC-821D-7695-3773-27FFB3726BE1}"/>
              </a:ext>
            </a:extLst>
          </p:cNvPr>
          <p:cNvGrpSpPr/>
          <p:nvPr/>
        </p:nvGrpSpPr>
        <p:grpSpPr>
          <a:xfrm>
            <a:off x="15621132" y="39911542"/>
            <a:ext cx="14030467" cy="1409571"/>
            <a:chOff x="791997" y="31364635"/>
            <a:chExt cx="14030467" cy="4529056"/>
          </a:xfrm>
        </p:grpSpPr>
        <p:sp>
          <p:nvSpPr>
            <p:cNvPr id="44" name="Google Shape;67;p14">
              <a:extLst>
                <a:ext uri="{FF2B5EF4-FFF2-40B4-BE49-F238E27FC236}">
                  <a16:creationId xmlns:a16="http://schemas.microsoft.com/office/drawing/2014/main" id="{B371F99A-E816-2657-7AD6-4DC3E1CA5F96}"/>
                </a:ext>
              </a:extLst>
            </p:cNvPr>
            <p:cNvSpPr/>
            <p:nvPr/>
          </p:nvSpPr>
          <p:spPr>
            <a:xfrm>
              <a:off x="791997" y="31364635"/>
              <a:ext cx="13895700" cy="4529056"/>
            </a:xfrm>
            <a:prstGeom prst="rect">
              <a:avLst/>
            </a:prstGeom>
            <a:noFill/>
            <a:ln w="25400" cap="flat" cmpd="sng">
              <a:no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2;p14">
              <a:extLst>
                <a:ext uri="{FF2B5EF4-FFF2-40B4-BE49-F238E27FC236}">
                  <a16:creationId xmlns:a16="http://schemas.microsoft.com/office/drawing/2014/main" id="{2FA6ED8D-33A7-DCFC-6E9E-83D43CD784F4}"/>
                </a:ext>
              </a:extLst>
            </p:cNvPr>
            <p:cNvSpPr txBox="1"/>
            <p:nvPr/>
          </p:nvSpPr>
          <p:spPr>
            <a:xfrm>
              <a:off x="926765" y="32290750"/>
              <a:ext cx="13895699" cy="2463692"/>
            </a:xfrm>
            <a:prstGeom prst="rect">
              <a:avLst/>
            </a:prstGeom>
            <a:noFill/>
            <a:ln>
              <a:noFill/>
            </a:ln>
          </p:spPr>
          <p:txBody>
            <a:bodyPr spcFirstLastPara="1" wrap="square" lIns="91425" tIns="91425" rIns="91425" bIns="91425" anchor="t" anchorCtr="0">
              <a:noAutofit/>
            </a:bodyPr>
            <a:lstStyle/>
            <a:p>
              <a:r>
                <a:rPr lang="en-US" altLang="ja-JP" sz="2800" dirty="0">
                  <a:latin typeface="+mn-ea"/>
                  <a:ea typeface="+mn-ea"/>
                </a:rPr>
                <a:t>[1] </a:t>
              </a:r>
              <a:r>
                <a:rPr lang="ja-JP" altLang="en-US" sz="2800" dirty="0">
                  <a:latin typeface="+mn-ea"/>
                  <a:ea typeface="+mn-ea"/>
                </a:rPr>
                <a:t>大和秀徳</a:t>
              </a:r>
              <a:r>
                <a:rPr lang="en-US" altLang="ja-JP" sz="2800" dirty="0">
                  <a:latin typeface="+mn-ea"/>
                  <a:ea typeface="+mn-ea"/>
                </a:rPr>
                <a:t>. BERT </a:t>
              </a:r>
              <a:r>
                <a:rPr lang="ja-JP" altLang="en-US" sz="2800" dirty="0">
                  <a:latin typeface="+mn-ea"/>
                  <a:ea typeface="+mn-ea"/>
                </a:rPr>
                <a:t>の分散表現に対する学習可能な重みを持つプーリング手法の提案</a:t>
              </a:r>
              <a:r>
                <a:rPr lang="en-US" altLang="ja-JP" sz="2800" dirty="0">
                  <a:latin typeface="+mn-ea"/>
                  <a:ea typeface="+mn-ea"/>
                </a:rPr>
                <a:t>, </a:t>
              </a:r>
              <a:br>
                <a:rPr lang="en-US" altLang="ja-JP" sz="2800" dirty="0">
                  <a:latin typeface="+mn-ea"/>
                  <a:ea typeface="+mn-ea"/>
                </a:rPr>
              </a:br>
              <a:r>
                <a:rPr lang="en-US" altLang="ja-JP" sz="2800" dirty="0">
                  <a:latin typeface="+mn-ea"/>
                  <a:ea typeface="+mn-ea"/>
                </a:rPr>
                <a:t>     </a:t>
              </a:r>
              <a:r>
                <a:rPr lang="ja-JP" altLang="en-US" sz="2800" dirty="0">
                  <a:latin typeface="+mn-ea"/>
                  <a:ea typeface="+mn-ea"/>
                </a:rPr>
                <a:t>大阪公立大学大学院情報学研究科 基幹情報学専攻 知能情報分野 修士論文</a:t>
              </a:r>
              <a:r>
                <a:rPr lang="en-US" altLang="ja-JP" sz="2800" dirty="0">
                  <a:latin typeface="+mn-ea"/>
                  <a:ea typeface="+mn-ea"/>
                </a:rPr>
                <a:t>, 2024.</a:t>
              </a:r>
            </a:p>
            <a:p>
              <a:r>
                <a:rPr lang="en-US" altLang="ja-JP" sz="2800" dirty="0">
                  <a:latin typeface="+mn-ea"/>
                  <a:ea typeface="+mn-ea"/>
                </a:rPr>
                <a:t>[2] Preferred Elements, </a:t>
              </a:r>
              <a:r>
                <a:rPr lang="en-US" altLang="ja-JP" sz="2800" dirty="0">
                  <a:latin typeface="+mn-ea"/>
                  <a:ea typeface="+mn-ea"/>
                  <a:hlinkClick r:id="rId3"/>
                </a:rPr>
                <a:t>https://plamo.preferredai.jp/</a:t>
              </a:r>
              <a:r>
                <a:rPr lang="en-US" altLang="ja-JP" sz="2800" dirty="0">
                  <a:latin typeface="+mn-ea"/>
                  <a:ea typeface="+mn-ea"/>
                </a:rPr>
                <a:t>, 2024.</a:t>
              </a:r>
            </a:p>
          </p:txBody>
        </p:sp>
      </p:grpSp>
      <p:sp>
        <p:nvSpPr>
          <p:cNvPr id="46" name="テキスト ボックス 45">
            <a:extLst>
              <a:ext uri="{FF2B5EF4-FFF2-40B4-BE49-F238E27FC236}">
                <a16:creationId xmlns:a16="http://schemas.microsoft.com/office/drawing/2014/main" id="{FEE8CEBF-4DB0-A301-D05D-9ADB57235DF1}"/>
              </a:ext>
            </a:extLst>
          </p:cNvPr>
          <p:cNvSpPr txBox="1"/>
          <p:nvPr/>
        </p:nvSpPr>
        <p:spPr>
          <a:xfrm>
            <a:off x="2029606" y="6037656"/>
            <a:ext cx="4562272" cy="646331"/>
          </a:xfrm>
          <a:prstGeom prst="rect">
            <a:avLst/>
          </a:prstGeom>
          <a:noFill/>
          <a:ln>
            <a:solidFill>
              <a:schemeClr val="tx1">
                <a:lumMod val="75000"/>
              </a:schemeClr>
            </a:solidFill>
            <a:prstDash val="sysDash"/>
          </a:ln>
        </p:spPr>
        <p:txBody>
          <a:bodyPr wrap="square" rtlCol="0">
            <a:spAutoFit/>
          </a:bodyPr>
          <a:lstStyle/>
          <a:p>
            <a:r>
              <a:rPr lang="ja-JP" altLang="en-US" sz="1200" dirty="0">
                <a:latin typeface="+mn-ea"/>
                <a:ea typeface="+mn-ea"/>
              </a:rPr>
              <a:t>大和秀徳</a:t>
            </a:r>
            <a:r>
              <a:rPr lang="en-US" altLang="ja-JP" sz="1200" dirty="0">
                <a:latin typeface="+mn-ea"/>
                <a:ea typeface="+mn-ea"/>
              </a:rPr>
              <a:t>. BERT </a:t>
            </a:r>
            <a:r>
              <a:rPr lang="ja-JP" altLang="en-US" sz="1200" dirty="0">
                <a:latin typeface="+mn-ea"/>
                <a:ea typeface="+mn-ea"/>
              </a:rPr>
              <a:t>の分散表現に対する学習可能な重みを持つプーリング手法の提案</a:t>
            </a:r>
            <a:r>
              <a:rPr lang="en-US" altLang="ja-JP" sz="1200" dirty="0">
                <a:latin typeface="+mn-ea"/>
                <a:ea typeface="+mn-ea"/>
              </a:rPr>
              <a:t>,</a:t>
            </a:r>
            <a:r>
              <a:rPr lang="ja-JP" altLang="en-US" sz="1200" dirty="0">
                <a:latin typeface="+mn-ea"/>
              </a:rPr>
              <a:t> </a:t>
            </a:r>
            <a:r>
              <a:rPr lang="ja-JP" altLang="en-US" sz="1200" dirty="0">
                <a:latin typeface="+mn-ea"/>
                <a:ea typeface="+mn-ea"/>
              </a:rPr>
              <a:t>大阪公立大学大学院情報学研究科 基幹情報学専攻 知能情報分野 修士論文</a:t>
            </a:r>
            <a:r>
              <a:rPr lang="en-US" altLang="ja-JP" sz="1200" dirty="0">
                <a:latin typeface="+mn-ea"/>
                <a:ea typeface="+mn-ea"/>
              </a:rPr>
              <a:t>, 2024</a:t>
            </a:r>
            <a:endParaRPr kumimoji="1" lang="ja-JP" altLang="en-US" sz="1200" dirty="0"/>
          </a:p>
        </p:txBody>
      </p:sp>
      <mc:AlternateContent xmlns:mc="http://schemas.openxmlformats.org/markup-compatibility/2006">
        <mc:Choice xmlns:a14="http://schemas.microsoft.com/office/drawing/2010/main" Requires="a14">
          <p:sp>
            <p:nvSpPr>
              <p:cNvPr id="3" name="テキスト ボックス 2">
                <a:extLst>
                  <a:ext uri="{FF2B5EF4-FFF2-40B4-BE49-F238E27FC236}">
                    <a16:creationId xmlns:a16="http://schemas.microsoft.com/office/drawing/2014/main" id="{FF9B5495-19E5-93F5-21A2-620466638A0E}"/>
                  </a:ext>
                </a:extLst>
              </p:cNvPr>
              <p:cNvSpPr txBox="1"/>
              <p:nvPr/>
            </p:nvSpPr>
            <p:spPr>
              <a:xfrm>
                <a:off x="4310742" y="1781761"/>
                <a:ext cx="4469258" cy="1950470"/>
              </a:xfrm>
              <a:prstGeom prst="rect">
                <a:avLst/>
              </a:prstGeom>
              <a:noFill/>
              <a:ln>
                <a:solidFill>
                  <a:schemeClr val="accent5">
                    <a:lumMod val="75000"/>
                  </a:schemeClr>
                </a:solidFill>
              </a:ln>
            </p:spPr>
            <p:txBody>
              <a:bodyPr wrap="square" rtlCol="0">
                <a:spAutoFit/>
              </a:bodyPr>
              <a:lstStyle/>
              <a:p>
                <a:r>
                  <a:rPr kumimoji="1" lang="ja-JP" altLang="en-US" dirty="0"/>
                  <a:t>和が </a:t>
                </a:r>
                <a:r>
                  <a:rPr kumimoji="1" lang="en-US" altLang="ja-JP" dirty="0"/>
                  <a:t>1 </a:t>
                </a:r>
                <a:r>
                  <a:rPr kumimoji="1" lang="ja-JP" altLang="en-US" dirty="0"/>
                  <a:t>となる</a:t>
                </a:r>
                <a:endParaRPr kumimoji="1" lang="en-US" altLang="ja-JP" dirty="0"/>
              </a:p>
              <a:p>
                <a:r>
                  <a:rPr kumimoji="1" lang="ja-JP" altLang="en-US" dirty="0"/>
                  <a:t>学習可能なパラメータ </a:t>
                </a:r>
                <a14:m>
                  <m:oMath xmlns:m="http://schemas.openxmlformats.org/officeDocument/2006/math">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 (≥0)</m:t>
                    </m:r>
                  </m:oMath>
                </a14:m>
                <a:r>
                  <a:rPr kumimoji="1" lang="ja-JP" altLang="en-US" dirty="0"/>
                  <a:t> を用いて</a:t>
                </a:r>
                <a:endParaRPr kumimoji="1" lang="en-US" altLang="ja-JP" dirty="0"/>
              </a:p>
              <a:p>
                <a:endParaRPr kumimoji="1" lang="en-US" altLang="ja-JP" dirty="0"/>
              </a:p>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𝐶</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𝐸</m:t>
                          </m:r>
                        </m:e>
                        <m:sub>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CLS</m:t>
                          </m:r>
                          <m:r>
                            <a:rPr kumimoji="1" lang="en-US" altLang="ja-JP" sz="2800" b="0" i="0" smtClean="0">
                              <a:latin typeface="Cambria Math" panose="02040503050406030204" pitchFamily="18" charset="0"/>
                            </a:rPr>
                            <m:t>]</m:t>
                          </m:r>
                        </m:sub>
                      </m:s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𝑞</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𝐸</m:t>
                          </m:r>
                        </m:e>
                        <m:sub>
                          <m:r>
                            <m:rPr>
                              <m:sty m:val="p"/>
                            </m:rPr>
                            <a:rPr kumimoji="1" lang="en-US" altLang="ja-JP" sz="2800" b="0" i="0" smtClean="0">
                              <a:latin typeface="Cambria Math" panose="02040503050406030204" pitchFamily="18" charset="0"/>
                            </a:rPr>
                            <m:t>Avg</m:t>
                          </m:r>
                        </m:sub>
                      </m:sSub>
                    </m:oMath>
                  </m:oMathPara>
                </a14:m>
                <a:endParaRPr kumimoji="1" lang="en-US" altLang="ja-JP" dirty="0"/>
              </a:p>
              <a:p>
                <a:endParaRPr kumimoji="1" lang="en-US" altLang="ja-JP" dirty="0"/>
              </a:p>
              <a:p>
                <a:r>
                  <a:rPr kumimoji="1" lang="ja-JP" altLang="en-US" dirty="0"/>
                  <a:t>を入力文の分散表現とする</a:t>
                </a:r>
                <a:endParaRPr kumimoji="1" lang="en-US" altLang="ja-JP" dirty="0"/>
              </a:p>
            </p:txBody>
          </p:sp>
        </mc:Choice>
        <mc:Fallback>
          <p:sp>
            <p:nvSpPr>
              <p:cNvPr id="3" name="テキスト ボックス 2">
                <a:extLst>
                  <a:ext uri="{FF2B5EF4-FFF2-40B4-BE49-F238E27FC236}">
                    <a16:creationId xmlns:a16="http://schemas.microsoft.com/office/drawing/2014/main" id="{FF9B5495-19E5-93F5-21A2-620466638A0E}"/>
                  </a:ext>
                </a:extLst>
              </p:cNvPr>
              <p:cNvSpPr txBox="1">
                <a:spLocks noRot="1" noChangeAspect="1" noMove="1" noResize="1" noEditPoints="1" noAdjustHandles="1" noChangeArrowheads="1" noChangeShapeType="1" noTextEdit="1"/>
              </p:cNvSpPr>
              <p:nvPr/>
            </p:nvSpPr>
            <p:spPr>
              <a:xfrm>
                <a:off x="4310742" y="1781761"/>
                <a:ext cx="4469258" cy="1950470"/>
              </a:xfrm>
              <a:prstGeom prst="rect">
                <a:avLst/>
              </a:prstGeom>
              <a:blipFill>
                <a:blip r:embed="rId4"/>
                <a:stretch>
                  <a:fillRect l="-952" t="-1863" r="-1088" b="-3106"/>
                </a:stretch>
              </a:blipFill>
              <a:ln>
                <a:solidFill>
                  <a:schemeClr val="accent5">
                    <a:lumMod val="75000"/>
                  </a:schemeClr>
                </a:solidFill>
              </a:ln>
            </p:spPr>
            <p:txBody>
              <a:bodyPr/>
              <a:lstStyle/>
              <a:p>
                <a:r>
                  <a:rPr lang="ja-JP" altLang="en-US">
                    <a:noFill/>
                  </a:rPr>
                  <a:t> </a:t>
                </a:r>
              </a:p>
            </p:txBody>
          </p:sp>
        </mc:Fallback>
      </mc:AlternateContent>
      <p:grpSp>
        <p:nvGrpSpPr>
          <p:cNvPr id="8" name="グループ化 7">
            <a:extLst>
              <a:ext uri="{FF2B5EF4-FFF2-40B4-BE49-F238E27FC236}">
                <a16:creationId xmlns:a16="http://schemas.microsoft.com/office/drawing/2014/main" id="{E9AABA68-2D79-5026-92BC-15DB9C00FF95}"/>
              </a:ext>
            </a:extLst>
          </p:cNvPr>
          <p:cNvGrpSpPr/>
          <p:nvPr/>
        </p:nvGrpSpPr>
        <p:grpSpPr>
          <a:xfrm>
            <a:off x="119742" y="1781761"/>
            <a:ext cx="3997917" cy="4036563"/>
            <a:chOff x="119742" y="1713950"/>
            <a:chExt cx="3997917" cy="4036563"/>
          </a:xfrm>
        </p:grpSpPr>
        <p:pic>
          <p:nvPicPr>
            <p:cNvPr id="41" name="図 40">
              <a:extLst>
                <a:ext uri="{FF2B5EF4-FFF2-40B4-BE49-F238E27FC236}">
                  <a16:creationId xmlns:a16="http://schemas.microsoft.com/office/drawing/2014/main" id="{9DFA8CD8-FF5D-A5BB-EBF6-2F9A4F9939E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9742" y="1713950"/>
              <a:ext cx="3997917" cy="4036563"/>
            </a:xfrm>
            <a:prstGeom prst="rect">
              <a:avLst/>
            </a:prstGeom>
          </p:spPr>
        </p:pic>
        <p:sp>
          <p:nvSpPr>
            <p:cNvPr id="4" name="正方形/長方形 3">
              <a:extLst>
                <a:ext uri="{FF2B5EF4-FFF2-40B4-BE49-F238E27FC236}">
                  <a16:creationId xmlns:a16="http://schemas.microsoft.com/office/drawing/2014/main" id="{2F173A6B-AD14-69A6-AD1B-20F0C3535916}"/>
                </a:ext>
              </a:extLst>
            </p:cNvPr>
            <p:cNvSpPr/>
            <p:nvPr/>
          </p:nvSpPr>
          <p:spPr>
            <a:xfrm>
              <a:off x="2200919" y="2971800"/>
              <a:ext cx="689516"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CF75EBA3-34B8-6C1D-2F77-83EA9E4A5D4C}"/>
                </a:ext>
              </a:extLst>
            </p:cNvPr>
            <p:cNvSpPr/>
            <p:nvPr/>
          </p:nvSpPr>
          <p:spPr>
            <a:xfrm>
              <a:off x="175808" y="3844872"/>
              <a:ext cx="689516"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AAF824E3-6034-FAC0-B1B7-ECFF913C16E2}"/>
                  </a:ext>
                </a:extLst>
              </p:cNvPr>
              <p:cNvSpPr txBox="1"/>
              <p:nvPr/>
            </p:nvSpPr>
            <p:spPr>
              <a:xfrm>
                <a:off x="4310742" y="3952284"/>
                <a:ext cx="4469258" cy="1865319"/>
              </a:xfrm>
              <a:prstGeom prst="rect">
                <a:avLst/>
              </a:prstGeom>
              <a:noFill/>
              <a:ln w="12700">
                <a:solidFill>
                  <a:schemeClr val="accent5">
                    <a:lumMod val="75000"/>
                  </a:schemeClr>
                </a:solidFill>
              </a:ln>
            </p:spPr>
            <p:txBody>
              <a:bodyPr wrap="square" lIns="0" tIns="0" rIns="0" bIns="0" rtlCol="0">
                <a:spAutoFit/>
              </a:bodyPr>
              <a:lstStyle/>
              <a:p>
                <a:endParaRPr kumimoji="1" lang="en-US" altLang="ja-JP" dirty="0"/>
              </a:p>
              <a:p>
                <a:r>
                  <a:rPr kumimoji="1" lang="ja-JP" altLang="en-US" dirty="0"/>
                  <a:t>　更新後</a:t>
                </a:r>
                <a14:m>
                  <m:oMath xmlns:m="http://schemas.openxmlformats.org/officeDocument/2006/math">
                    <m:r>
                      <a:rPr kumimoji="1" lang="ja-JP" altLang="en-US" b="0" i="1" dirty="0">
                        <a:latin typeface="Cambria Math" panose="02040503050406030204" pitchFamily="18" charset="0"/>
                      </a:rPr>
                      <m:t>の</m:t>
                    </m:r>
                    <m:r>
                      <a:rPr kumimoji="1" lang="ja-JP" altLang="en-US" i="1" dirty="0" smtClean="0">
                        <a:latin typeface="Cambria Math" panose="02040503050406030204" pitchFamily="18" charset="0"/>
                      </a:rPr>
                      <m:t>パラメータ</m:t>
                    </m:r>
                    <m:r>
                      <a:rPr kumimoji="1" lang="ja-JP" altLang="en-US" i="1" dirty="0">
                        <a:latin typeface="Cambria Math" panose="02040503050406030204" pitchFamily="18" charset="0"/>
                      </a:rPr>
                      <m:t>を</m:t>
                    </m:r>
                  </m:oMath>
                </a14:m>
                <a:r>
                  <a:rPr kumimoji="1" lang="en-US" altLang="ja-JP" i="1" dirty="0">
                    <a:latin typeface="Cambria Math" panose="02040503050406030204" pitchFamily="18" charset="0"/>
                  </a:rPr>
                  <a:t> </a:t>
                </a:r>
                <a14:m>
                  <m:oMath xmlns:m="http://schemas.openxmlformats.org/officeDocument/2006/math">
                    <m:sSup>
                      <m:sSupPr>
                        <m:ctrlPr>
                          <a:rPr kumimoji="1" lang="en-US" altLang="ja-JP" i="1" dirty="0" smtClean="0">
                            <a:latin typeface="Cambria Math" panose="02040503050406030204" pitchFamily="18" charset="0"/>
                          </a:rPr>
                        </m:ctrlPr>
                      </m:sSupPr>
                      <m:e>
                        <m:r>
                          <a:rPr kumimoji="1" lang="en-US" altLang="ja-JP" b="0" i="1" dirty="0" smtClean="0">
                            <a:latin typeface="Cambria Math" panose="02040503050406030204" pitchFamily="18" charset="0"/>
                          </a:rPr>
                          <m:t>𝑝</m:t>
                        </m:r>
                      </m:e>
                      <m:sup>
                        <m:r>
                          <a:rPr kumimoji="1" lang="en-US" altLang="ja-JP" b="0" i="1" dirty="0" smtClean="0">
                            <a:latin typeface="Cambria Math" panose="02040503050406030204" pitchFamily="18" charset="0"/>
                          </a:rPr>
                          <m:t>′</m:t>
                        </m:r>
                      </m:sup>
                    </m:sSup>
                    <m:r>
                      <a:rPr kumimoji="1" lang="en-US" altLang="ja-JP" b="0" i="1" dirty="0" smtClean="0">
                        <a:latin typeface="Cambria Math" panose="02040503050406030204" pitchFamily="18" charset="0"/>
                      </a:rPr>
                      <m:t>, </m:t>
                    </m:r>
                    <m:sSup>
                      <m:sSupPr>
                        <m:ctrlPr>
                          <a:rPr kumimoji="1" lang="en-US" altLang="ja-JP" b="0" i="1" dirty="0" smtClean="0">
                            <a:latin typeface="Cambria Math" panose="02040503050406030204" pitchFamily="18" charset="0"/>
                          </a:rPr>
                        </m:ctrlPr>
                      </m:sSupPr>
                      <m:e>
                        <m:r>
                          <a:rPr kumimoji="1" lang="en-US" altLang="ja-JP" b="0" i="1" dirty="0" smtClean="0">
                            <a:latin typeface="Cambria Math" panose="02040503050406030204" pitchFamily="18" charset="0"/>
                          </a:rPr>
                          <m:t>𝑞</m:t>
                        </m:r>
                      </m:e>
                      <m:sup>
                        <m:r>
                          <a:rPr kumimoji="1" lang="en-US" altLang="ja-JP" b="0" i="1" dirty="0" smtClean="0">
                            <a:latin typeface="Cambria Math" panose="02040503050406030204" pitchFamily="18" charset="0"/>
                          </a:rPr>
                          <m:t>′</m:t>
                        </m:r>
                      </m:sup>
                    </m:sSup>
                  </m:oMath>
                </a14:m>
                <a:r>
                  <a:rPr kumimoji="1" lang="ja-JP" altLang="en-US" dirty="0"/>
                  <a:t>とすると</a:t>
                </a:r>
                <a:endParaRPr kumimoji="1" lang="en-US" altLang="ja-JP" dirty="0"/>
              </a:p>
              <a:p>
                <a:endParaRPr kumimoji="1" lang="en-US" altLang="ja-JP" sz="2400" dirty="0"/>
              </a:p>
              <a:p>
                <a:pPr algn="ct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den>
                    </m:f>
                  </m:oMath>
                </a14:m>
                <a:r>
                  <a:rPr kumimoji="1" lang="en-US" altLang="ja-JP" sz="2400" b="1" dirty="0"/>
                  <a:t> , </a:t>
                </a: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den>
                    </m:f>
                  </m:oMath>
                </a14:m>
                <a:r>
                  <a:rPr kumimoji="1" lang="en-US" altLang="ja-JP" sz="2400" b="1" dirty="0"/>
                  <a:t> </a:t>
                </a:r>
              </a:p>
              <a:p>
                <a:pPr algn="ctr"/>
                <a:endParaRPr kumimoji="1" lang="en-US" altLang="ja-JP" sz="2000" dirty="0"/>
              </a:p>
            </p:txBody>
          </p:sp>
        </mc:Choice>
        <mc:Fallback xmlns="">
          <p:sp>
            <p:nvSpPr>
              <p:cNvPr id="6" name="テキスト ボックス 5">
                <a:extLst>
                  <a:ext uri="{FF2B5EF4-FFF2-40B4-BE49-F238E27FC236}">
                    <a16:creationId xmlns:a16="http://schemas.microsoft.com/office/drawing/2014/main" id="{AAF824E3-6034-FAC0-B1B7-ECFF913C16E2}"/>
                  </a:ext>
                </a:extLst>
              </p:cNvPr>
              <p:cNvSpPr txBox="1">
                <a:spLocks noRot="1" noChangeAspect="1" noMove="1" noResize="1" noEditPoints="1" noAdjustHandles="1" noChangeArrowheads="1" noChangeShapeType="1" noTextEdit="1"/>
              </p:cNvSpPr>
              <p:nvPr/>
            </p:nvSpPr>
            <p:spPr>
              <a:xfrm>
                <a:off x="4310742" y="3952284"/>
                <a:ext cx="4469258" cy="1865319"/>
              </a:xfrm>
              <a:prstGeom prst="rect">
                <a:avLst/>
              </a:prstGeom>
              <a:blipFill>
                <a:blip r:embed="rId6"/>
                <a:stretch>
                  <a:fillRect/>
                </a:stretch>
              </a:blipFill>
              <a:ln w="12700">
                <a:solidFill>
                  <a:schemeClr val="accent5">
                    <a:lumMod val="75000"/>
                  </a:schemeClr>
                </a:solidFill>
              </a:ln>
            </p:spPr>
            <p:txBody>
              <a:bodyPr/>
              <a:lstStyle/>
              <a:p>
                <a:r>
                  <a:rPr lang="ja-JP" altLang="en-US">
                    <a:noFill/>
                  </a:rPr>
                  <a:t> </a:t>
                </a:r>
              </a:p>
            </p:txBody>
          </p:sp>
        </mc:Fallback>
      </mc:AlternateContent>
    </p:spTree>
    <p:extLst>
      <p:ext uri="{BB962C8B-B14F-4D97-AF65-F5344CB8AC3E}">
        <p14:creationId xmlns:p14="http://schemas.microsoft.com/office/powerpoint/2010/main" val="3266215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E8B6F-BDFC-2780-2910-116FA63E8620}"/>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4A754D71-6FDB-B242-45B3-DBDDC0691544}"/>
              </a:ext>
            </a:extLst>
          </p:cNvPr>
          <p:cNvSpPr txBox="1"/>
          <p:nvPr/>
        </p:nvSpPr>
        <p:spPr>
          <a:xfrm>
            <a:off x="119742" y="2984991"/>
            <a:ext cx="9024258" cy="271517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本研究の概要</a:t>
            </a:r>
            <a:endParaRPr lang="en-US" altLang="ja-JP" sz="3200" b="1" dirty="0">
              <a:latin typeface="+mn-ea"/>
            </a:endParaRPr>
          </a:p>
          <a:p>
            <a:pPr marL="0" lvl="0" indent="0" algn="l" rtl="0">
              <a:spcBef>
                <a:spcPts val="0"/>
              </a:spcBef>
              <a:spcAft>
                <a:spcPts val="0"/>
              </a:spcAft>
              <a:buNone/>
            </a:pPr>
            <a:endParaRPr lang="en-US" altLang="ja-JP" b="1" dirty="0">
              <a:latin typeface="+mn-ea"/>
            </a:endParaRPr>
          </a:p>
          <a:p>
            <a:pPr marL="0" lvl="0" indent="0" algn="l" rtl="0">
              <a:spcBef>
                <a:spcPts val="0"/>
              </a:spcBef>
              <a:spcAft>
                <a:spcPts val="0"/>
              </a:spcAft>
              <a:buNone/>
            </a:pPr>
            <a:r>
              <a:rPr lang="en-US" b="1" dirty="0">
                <a:latin typeface="+mn-ea"/>
                <a:ea typeface="+mn-ea"/>
              </a:rPr>
              <a:t>	</a:t>
            </a:r>
          </a:p>
          <a:p>
            <a:pPr marL="0" lvl="0" indent="0" algn="l" rtl="0">
              <a:spcBef>
                <a:spcPts val="0"/>
              </a:spcBef>
              <a:spcAft>
                <a:spcPts val="0"/>
              </a:spcAft>
              <a:buNone/>
            </a:pPr>
            <a:r>
              <a:rPr lang="ja-JP" altLang="en-US" sz="2000" b="1" dirty="0">
                <a:latin typeface="+mn-ea"/>
              </a:rPr>
              <a:t>① </a:t>
            </a:r>
            <a:r>
              <a:rPr lang="en-US" altLang="ja-JP" sz="2000" b="1" dirty="0">
                <a:latin typeface="+mn-ea"/>
              </a:rPr>
              <a:t>LLM</a:t>
            </a:r>
            <a:r>
              <a:rPr lang="ja-JP" altLang="en-US" sz="2000" b="1" dirty="0">
                <a:latin typeface="+mn-ea"/>
              </a:rPr>
              <a:t> </a:t>
            </a:r>
            <a:r>
              <a:rPr lang="en-US" altLang="ja-JP" sz="2000" b="1" dirty="0">
                <a:latin typeface="+mn-ea"/>
              </a:rPr>
              <a:t>API </a:t>
            </a:r>
            <a:r>
              <a:rPr lang="ja-JP" altLang="en-US" sz="2000" dirty="0">
                <a:latin typeface="+mn-ea"/>
              </a:rPr>
              <a:t>を用いた要約文生成</a:t>
            </a:r>
            <a:endParaRPr lang="en-US" altLang="ja-JP" sz="2000"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r>
              <a:rPr lang="ja-JP" altLang="en-US" sz="2000" b="1" dirty="0">
                <a:latin typeface="+mn-ea"/>
              </a:rPr>
              <a:t>② </a:t>
            </a:r>
            <a:r>
              <a:rPr lang="en-US" altLang="ja-JP" sz="2000" dirty="0">
                <a:latin typeface="+mn-ea"/>
              </a:rPr>
              <a:t>CAP </a:t>
            </a:r>
            <a:r>
              <a:rPr lang="ja-JP" altLang="en-US" sz="2000" dirty="0">
                <a:latin typeface="+mn-ea"/>
              </a:rPr>
              <a:t>をベースとした</a:t>
            </a:r>
            <a:r>
              <a:rPr lang="ja-JP" altLang="en-US" sz="2000" b="1" dirty="0">
                <a:latin typeface="+mn-ea"/>
              </a:rPr>
              <a:t>要約文情報</a:t>
            </a:r>
            <a:r>
              <a:rPr lang="ja-JP" altLang="en-US" sz="2000" dirty="0">
                <a:latin typeface="+mn-ea"/>
              </a:rPr>
              <a:t>を組み込んだプーリング手法の提案</a:t>
            </a:r>
            <a:endParaRPr lang="en-US" altLang="ja-JP" sz="2000"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r>
              <a:rPr lang="ja-JP" altLang="en-US" sz="2000" b="1" dirty="0">
                <a:latin typeface="+mn-ea"/>
              </a:rPr>
              <a:t>③ テキスト分類タスク</a:t>
            </a:r>
            <a:r>
              <a:rPr lang="ja-JP" altLang="en-US" sz="2000" dirty="0">
                <a:latin typeface="+mn-ea"/>
              </a:rPr>
              <a:t>による提案手法に対する有効性の検証</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29307A08-3216-3E49-C4DC-6269D55F424B}"/>
              </a:ext>
            </a:extLst>
          </p:cNvPr>
          <p:cNvSpPr>
            <a:spLocks noGrp="1"/>
          </p:cNvSpPr>
          <p:nvPr>
            <p:ph type="sldNum" sz="quarter" idx="12"/>
          </p:nvPr>
        </p:nvSpPr>
        <p:spPr/>
        <p:txBody>
          <a:bodyPr/>
          <a:lstStyle/>
          <a:p>
            <a:fld id="{84E5AB44-6C43-4864-84E5-D75B94A07FCF}" type="slidenum">
              <a:rPr kumimoji="1" lang="ja-JP" altLang="en-US" smtClean="0"/>
              <a:t>7</a:t>
            </a:fld>
            <a:endParaRPr kumimoji="1" lang="ja-JP" altLang="en-US"/>
          </a:p>
        </p:txBody>
      </p:sp>
      <p:grpSp>
        <p:nvGrpSpPr>
          <p:cNvPr id="43" name="グループ化 42">
            <a:extLst>
              <a:ext uri="{FF2B5EF4-FFF2-40B4-BE49-F238E27FC236}">
                <a16:creationId xmlns:a16="http://schemas.microsoft.com/office/drawing/2014/main" id="{55A79225-8A7A-9628-921D-83D8BFCDB3C1}"/>
              </a:ext>
            </a:extLst>
          </p:cNvPr>
          <p:cNvGrpSpPr/>
          <p:nvPr/>
        </p:nvGrpSpPr>
        <p:grpSpPr>
          <a:xfrm>
            <a:off x="15621132" y="39911542"/>
            <a:ext cx="14030467" cy="1409571"/>
            <a:chOff x="791997" y="31364635"/>
            <a:chExt cx="14030467" cy="4529056"/>
          </a:xfrm>
        </p:grpSpPr>
        <p:sp>
          <p:nvSpPr>
            <p:cNvPr id="44" name="Google Shape;67;p14">
              <a:extLst>
                <a:ext uri="{FF2B5EF4-FFF2-40B4-BE49-F238E27FC236}">
                  <a16:creationId xmlns:a16="http://schemas.microsoft.com/office/drawing/2014/main" id="{BE74176B-C551-9A06-2B9E-7BBED4D4297D}"/>
                </a:ext>
              </a:extLst>
            </p:cNvPr>
            <p:cNvSpPr/>
            <p:nvPr/>
          </p:nvSpPr>
          <p:spPr>
            <a:xfrm>
              <a:off x="791997" y="31364635"/>
              <a:ext cx="13895700" cy="4529056"/>
            </a:xfrm>
            <a:prstGeom prst="rect">
              <a:avLst/>
            </a:prstGeom>
            <a:noFill/>
            <a:ln w="25400" cap="flat" cmpd="sng">
              <a:no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2;p14">
              <a:extLst>
                <a:ext uri="{FF2B5EF4-FFF2-40B4-BE49-F238E27FC236}">
                  <a16:creationId xmlns:a16="http://schemas.microsoft.com/office/drawing/2014/main" id="{2977A212-D77A-5934-1224-70CE11202CC3}"/>
                </a:ext>
              </a:extLst>
            </p:cNvPr>
            <p:cNvSpPr txBox="1"/>
            <p:nvPr/>
          </p:nvSpPr>
          <p:spPr>
            <a:xfrm>
              <a:off x="926765" y="32290750"/>
              <a:ext cx="13895699" cy="2463692"/>
            </a:xfrm>
            <a:prstGeom prst="rect">
              <a:avLst/>
            </a:prstGeom>
            <a:noFill/>
            <a:ln>
              <a:noFill/>
            </a:ln>
          </p:spPr>
          <p:txBody>
            <a:bodyPr spcFirstLastPara="1" wrap="square" lIns="91425" tIns="91425" rIns="91425" bIns="91425" anchor="t" anchorCtr="0">
              <a:noAutofit/>
            </a:bodyPr>
            <a:lstStyle/>
            <a:p>
              <a:r>
                <a:rPr lang="en-US" altLang="ja-JP" sz="2800" dirty="0">
                  <a:latin typeface="+mn-ea"/>
                  <a:ea typeface="+mn-ea"/>
                </a:rPr>
                <a:t>[1] </a:t>
              </a:r>
              <a:r>
                <a:rPr lang="ja-JP" altLang="en-US" sz="2800" dirty="0">
                  <a:latin typeface="+mn-ea"/>
                  <a:ea typeface="+mn-ea"/>
                </a:rPr>
                <a:t>大和秀徳</a:t>
              </a:r>
              <a:r>
                <a:rPr lang="en-US" altLang="ja-JP" sz="2800" dirty="0">
                  <a:latin typeface="+mn-ea"/>
                  <a:ea typeface="+mn-ea"/>
                </a:rPr>
                <a:t>. BERT </a:t>
              </a:r>
              <a:r>
                <a:rPr lang="ja-JP" altLang="en-US" sz="2800" dirty="0">
                  <a:latin typeface="+mn-ea"/>
                  <a:ea typeface="+mn-ea"/>
                </a:rPr>
                <a:t>の分散表現に対する学習可能な重みを持つプーリング手法の提案</a:t>
              </a:r>
              <a:r>
                <a:rPr lang="en-US" altLang="ja-JP" sz="2800" dirty="0">
                  <a:latin typeface="+mn-ea"/>
                  <a:ea typeface="+mn-ea"/>
                </a:rPr>
                <a:t>, </a:t>
              </a:r>
              <a:br>
                <a:rPr lang="en-US" altLang="ja-JP" sz="2800" dirty="0">
                  <a:latin typeface="+mn-ea"/>
                  <a:ea typeface="+mn-ea"/>
                </a:rPr>
              </a:br>
              <a:r>
                <a:rPr lang="en-US" altLang="ja-JP" sz="2800" dirty="0">
                  <a:latin typeface="+mn-ea"/>
                  <a:ea typeface="+mn-ea"/>
                </a:rPr>
                <a:t>     </a:t>
              </a:r>
              <a:r>
                <a:rPr lang="ja-JP" altLang="en-US" sz="2800" dirty="0">
                  <a:latin typeface="+mn-ea"/>
                  <a:ea typeface="+mn-ea"/>
                </a:rPr>
                <a:t>大阪公立大学大学院情報学研究科 基幹情報学専攻 知能情報分野 修士論文</a:t>
              </a:r>
              <a:r>
                <a:rPr lang="en-US" altLang="ja-JP" sz="2800" dirty="0">
                  <a:latin typeface="+mn-ea"/>
                  <a:ea typeface="+mn-ea"/>
                </a:rPr>
                <a:t>, 2024.</a:t>
              </a:r>
            </a:p>
            <a:p>
              <a:r>
                <a:rPr lang="en-US" altLang="ja-JP" sz="2800" dirty="0">
                  <a:latin typeface="+mn-ea"/>
                  <a:ea typeface="+mn-ea"/>
                </a:rPr>
                <a:t>[2] Preferred Elements, </a:t>
              </a:r>
              <a:r>
                <a:rPr lang="en-US" altLang="ja-JP" sz="2800" dirty="0">
                  <a:latin typeface="+mn-ea"/>
                  <a:ea typeface="+mn-ea"/>
                  <a:hlinkClick r:id="rId3"/>
                </a:rPr>
                <a:t>https://plamo.preferredai.jp/</a:t>
              </a:r>
              <a:r>
                <a:rPr lang="en-US" altLang="ja-JP" sz="2800" dirty="0">
                  <a:latin typeface="+mn-ea"/>
                  <a:ea typeface="+mn-ea"/>
                </a:rPr>
                <a:t>, 2024.</a:t>
              </a:r>
            </a:p>
          </p:txBody>
        </p:sp>
      </p:grpSp>
      <p:sp>
        <p:nvSpPr>
          <p:cNvPr id="2" name="Google Shape;92;p14">
            <a:extLst>
              <a:ext uri="{FF2B5EF4-FFF2-40B4-BE49-F238E27FC236}">
                <a16:creationId xmlns:a16="http://schemas.microsoft.com/office/drawing/2014/main" id="{15C707F0-6EAA-58EF-84D5-61CD2924AA42}"/>
              </a:ext>
            </a:extLst>
          </p:cNvPr>
          <p:cNvSpPr txBox="1"/>
          <p:nvPr/>
        </p:nvSpPr>
        <p:spPr>
          <a:xfrm>
            <a:off x="119742" y="679741"/>
            <a:ext cx="9024258" cy="182715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本研究の目的</a:t>
            </a:r>
            <a:endParaRPr lang="en-US" altLang="ja-JP" sz="3200" b="1" dirty="0">
              <a:latin typeface="+mn-ea"/>
            </a:endParaRPr>
          </a:p>
          <a:p>
            <a:pPr marL="0" lvl="0" indent="0" algn="l" rtl="0">
              <a:spcBef>
                <a:spcPts val="0"/>
              </a:spcBef>
              <a:spcAft>
                <a:spcPts val="0"/>
              </a:spcAft>
              <a:buNone/>
            </a:pPr>
            <a:endParaRPr lang="en-US" altLang="ja-JP" b="1" dirty="0">
              <a:latin typeface="+mn-ea"/>
            </a:endParaRPr>
          </a:p>
          <a:p>
            <a:pPr marL="0" lvl="0" indent="0" algn="l" rtl="0">
              <a:spcBef>
                <a:spcPts val="0"/>
              </a:spcBef>
              <a:spcAft>
                <a:spcPts val="0"/>
              </a:spcAft>
              <a:buNone/>
            </a:pPr>
            <a:r>
              <a:rPr lang="en-US" b="1" dirty="0">
                <a:latin typeface="+mn-ea"/>
                <a:ea typeface="+mn-ea"/>
              </a:rPr>
              <a:t>	</a:t>
            </a:r>
          </a:p>
          <a:p>
            <a:pPr marL="0" lvl="0" indent="0" algn="l" rtl="0">
              <a:spcBef>
                <a:spcPts val="0"/>
              </a:spcBef>
              <a:spcAft>
                <a:spcPts val="0"/>
              </a:spcAft>
              <a:buNone/>
            </a:pPr>
            <a:r>
              <a:rPr lang="ja-JP" altLang="en-US" sz="2000" b="1" dirty="0">
                <a:latin typeface="+mn-ea"/>
              </a:rPr>
              <a:t>① </a:t>
            </a:r>
            <a:r>
              <a:rPr lang="ja-JP" altLang="en-US" sz="2000" dirty="0">
                <a:latin typeface="+mn-ea"/>
              </a:rPr>
              <a:t>原文に含まれる</a:t>
            </a:r>
            <a:r>
              <a:rPr lang="ja-JP" altLang="en-US" sz="2000" b="1" dirty="0">
                <a:latin typeface="+mn-ea"/>
              </a:rPr>
              <a:t>重要な文脈情報</a:t>
            </a:r>
            <a:r>
              <a:rPr lang="ja-JP" altLang="en-US" sz="2000" dirty="0">
                <a:latin typeface="+mn-ea"/>
              </a:rPr>
              <a:t>をより効果的に学習できる手法および</a:t>
            </a:r>
            <a:br>
              <a:rPr lang="en-US" altLang="ja-JP" sz="2000" dirty="0">
                <a:latin typeface="+mn-ea"/>
              </a:rPr>
            </a:br>
            <a:r>
              <a:rPr lang="ja-JP" altLang="en-US" sz="2000" dirty="0">
                <a:latin typeface="+mn-ea"/>
              </a:rPr>
              <a:t>　 適切な分散表現の獲得</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Tree>
    <p:extLst>
      <p:ext uri="{BB962C8B-B14F-4D97-AF65-F5344CB8AC3E}">
        <p14:creationId xmlns:p14="http://schemas.microsoft.com/office/powerpoint/2010/main" val="1216747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t>はじめに</a:t>
            </a:r>
            <a:endParaRPr lang="en-US" altLang="ja-JP" sz="2400" dirty="0"/>
          </a:p>
          <a:p>
            <a:r>
              <a:rPr lang="ja-JP" altLang="en-US" sz="2400" dirty="0">
                <a:solidFill>
                  <a:srgbClr val="FFC000"/>
                </a:solidFill>
              </a:rPr>
              <a:t>要素技術</a:t>
            </a:r>
            <a:endParaRPr lang="en-US" altLang="ja-JP" sz="2400" dirty="0">
              <a:solidFill>
                <a:srgbClr val="FFC000"/>
              </a:solidFill>
            </a:endParaRPr>
          </a:p>
          <a:p>
            <a:r>
              <a:rPr lang="ja-JP" altLang="en-US" sz="2400" dirty="0">
                <a:solidFill>
                  <a:schemeClr val="tx1">
                    <a:lumMod val="95000"/>
                  </a:schemeClr>
                </a:solidFill>
              </a:rPr>
              <a:t>提案手法</a:t>
            </a:r>
            <a:endParaRPr lang="en-US" altLang="ja-JP" sz="2400" dirty="0">
              <a:solidFill>
                <a:schemeClr val="tx1">
                  <a:lumMod val="95000"/>
                </a:schemeClr>
              </a:solidFill>
            </a:endParaRPr>
          </a:p>
          <a:p>
            <a:r>
              <a:rPr lang="ja-JP" altLang="en-US" sz="2400" dirty="0"/>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まとめと今後の展望</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8</a:t>
            </a:fld>
            <a:endParaRPr kumimoji="1" lang="ja-JP" altLang="en-US" dirty="0"/>
          </a:p>
        </p:txBody>
      </p:sp>
    </p:spTree>
    <p:extLst>
      <p:ext uri="{BB962C8B-B14F-4D97-AF65-F5344CB8AC3E}">
        <p14:creationId xmlns:p14="http://schemas.microsoft.com/office/powerpoint/2010/main" val="2254980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ダイアグラム&#10;&#10;自動的に生成された説明">
            <a:extLst>
              <a:ext uri="{FF2B5EF4-FFF2-40B4-BE49-F238E27FC236}">
                <a16:creationId xmlns:a16="http://schemas.microsoft.com/office/drawing/2014/main" id="{B94DA915-3645-4E5F-F423-BC2E44E77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1147" y="3230917"/>
            <a:ext cx="2893577" cy="2554230"/>
          </a:xfrm>
          <a:prstGeom prst="rect">
            <a:avLst/>
          </a:prstGeom>
        </p:spPr>
      </p:pic>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883250" cy="914730"/>
          </a:xfrm>
        </p:spPr>
        <p:txBody>
          <a:bodyPr>
            <a:normAutofit fontScale="90000"/>
          </a:bodyPr>
          <a:lstStyle/>
          <a:p>
            <a:r>
              <a:rPr kumimoji="1" lang="en-US" altLang="ja-JP" sz="3600" b="1" dirty="0"/>
              <a:t>BERT</a:t>
            </a:r>
            <a:r>
              <a:rPr kumimoji="1" lang="en-US" altLang="ja-JP" sz="2700" baseline="50000" dirty="0">
                <a:effectLst>
                  <a:glow rad="38100">
                    <a:schemeClr val="bg1">
                      <a:lumMod val="65000"/>
                      <a:lumOff val="35000"/>
                      <a:alpha val="40000"/>
                    </a:schemeClr>
                  </a:glow>
                </a:effectLst>
              </a:rPr>
              <a:t>[1]</a:t>
            </a:r>
            <a:r>
              <a:rPr lang="ja-JP" altLang="en-US" sz="3600" dirty="0"/>
              <a:t> </a:t>
            </a:r>
            <a:r>
              <a:rPr lang="en-US" altLang="ja-JP" sz="2000" dirty="0"/>
              <a:t>(</a:t>
            </a:r>
            <a:r>
              <a:rPr lang="en-US" altLang="ja-JP" sz="2000" dirty="0">
                <a:solidFill>
                  <a:schemeClr val="tx1"/>
                </a:solidFill>
              </a:rPr>
              <a:t>Bidirectional Encoder Representations from Transformers</a:t>
            </a:r>
            <a:r>
              <a:rPr lang="en-US" altLang="ja-JP" sz="2000" dirty="0"/>
              <a: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9</a:t>
            </a:fld>
            <a:endParaRPr kumimoji="1" lang="ja-JP" altLang="en-US" dirty="0"/>
          </a:p>
        </p:txBody>
      </p:sp>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3416320"/>
          </a:xfrm>
          <a:prstGeom prst="rect">
            <a:avLst/>
          </a:prstGeom>
          <a:noFill/>
        </p:spPr>
        <p:txBody>
          <a:bodyPr wrap="square" rtlCol="0">
            <a:spAutoFit/>
          </a:bodyPr>
          <a:lstStyle/>
          <a:p>
            <a:pPr marL="285750" indent="-285750">
              <a:buFont typeface="Arial" panose="020B0604020202020204" pitchFamily="34" charset="0"/>
              <a:buChar char="•"/>
            </a:pPr>
            <a:r>
              <a:rPr lang="ja-JP" altLang="en-US" sz="2400" dirty="0"/>
              <a:t>複数の双方向 </a:t>
            </a:r>
            <a:r>
              <a:rPr lang="en" altLang="ja-JP" sz="2400" dirty="0">
                <a:effectLst>
                  <a:glow rad="38100">
                    <a:schemeClr val="bg1">
                      <a:lumMod val="50000"/>
                      <a:lumOff val="50000"/>
                      <a:alpha val="20000"/>
                    </a:schemeClr>
                  </a:glow>
                </a:effectLst>
              </a:rPr>
              <a:t>Transformer</a:t>
            </a:r>
            <a:r>
              <a:rPr lang="en-US" altLang="ja-JP" sz="2400" dirty="0"/>
              <a:t> </a:t>
            </a:r>
            <a:r>
              <a:rPr lang="ja-JP" altLang="en-US" sz="2400" dirty="0"/>
              <a:t>に基づく</a:t>
            </a:r>
            <a:endParaRPr lang="en-US" altLang="ja-JP" sz="2400" dirty="0"/>
          </a:p>
          <a:p>
            <a:r>
              <a:rPr lang="ja-JP" altLang="en-US" sz="2400" dirty="0"/>
              <a:t>　汎用言語モデル</a:t>
            </a:r>
            <a:endParaRPr lang="en-US" altLang="ja-JP" sz="2400" dirty="0"/>
          </a:p>
          <a:p>
            <a:endParaRPr lang="en-US" altLang="ja-JP" sz="2400" dirty="0"/>
          </a:p>
          <a:p>
            <a:pPr marL="285750" indent="-285750">
              <a:buFont typeface="Arial" panose="020B0604020202020204" pitchFamily="34" charset="0"/>
              <a:buChar char="•"/>
            </a:pPr>
            <a:r>
              <a:rPr lang="ja-JP" altLang="en-US" sz="2400" dirty="0"/>
              <a:t>事前学習済みモデルを他のタスクに</a:t>
            </a:r>
            <a:endParaRPr lang="en-US" altLang="ja-JP" sz="2400" dirty="0"/>
          </a:p>
          <a:p>
            <a:r>
              <a:rPr lang="ja-JP" altLang="en-US" sz="2400" dirty="0"/>
              <a:t>　転移させることが容易</a:t>
            </a:r>
            <a:endParaRPr lang="en-US" altLang="ja-JP" sz="2400" dirty="0"/>
          </a:p>
          <a:p>
            <a:endParaRPr lang="en-US" altLang="ja-JP" sz="2400" dirty="0"/>
          </a:p>
          <a:p>
            <a:pPr marL="342900" indent="-342900">
              <a:buFont typeface="Arial" panose="020B0604020202020204" pitchFamily="34" charset="0"/>
              <a:buChar char="•"/>
            </a:pPr>
            <a:r>
              <a:rPr lang="ja-JP" altLang="en-US" sz="2400" dirty="0">
                <a:solidFill>
                  <a:schemeClr val="tx1"/>
                </a:solidFill>
              </a:rPr>
              <a:t>東北大学による事前学習済モデル</a:t>
            </a:r>
            <a:br>
              <a:rPr lang="en-US" altLang="ja-JP" sz="2400" dirty="0">
                <a:solidFill>
                  <a:schemeClr val="tx1"/>
                </a:solidFill>
              </a:rPr>
            </a:br>
            <a:r>
              <a:rPr lang="en-US" altLang="ja-JP" sz="2400" dirty="0">
                <a:solidFill>
                  <a:schemeClr val="tx1"/>
                </a:solidFill>
              </a:rPr>
              <a:t>BERT-base</a:t>
            </a:r>
            <a:r>
              <a:rPr lang="en-US" altLang="ja-JP" sz="2400" baseline="30000" dirty="0">
                <a:solidFill>
                  <a:schemeClr val="tx1"/>
                </a:solidFill>
              </a:rPr>
              <a:t>[2]</a:t>
            </a:r>
            <a:r>
              <a:rPr lang="en-US" altLang="ja-JP" sz="2400" dirty="0">
                <a:solidFill>
                  <a:schemeClr val="tx1"/>
                </a:solidFill>
              </a:rPr>
              <a:t> </a:t>
            </a:r>
            <a:r>
              <a:rPr lang="ja-JP" altLang="en-US" sz="2400" dirty="0">
                <a:solidFill>
                  <a:schemeClr val="tx1"/>
                </a:solidFill>
              </a:rPr>
              <a:t>を使用</a:t>
            </a:r>
            <a:endParaRPr lang="en-US" altLang="ja-JP" sz="2400" dirty="0">
              <a:solidFill>
                <a:schemeClr val="tx1"/>
              </a:solidFill>
            </a:endParaRPr>
          </a:p>
          <a:p>
            <a:pPr marL="342900" indent="-342900">
              <a:buFont typeface="Arial" panose="020B0604020202020204" pitchFamily="34" charset="0"/>
              <a:buChar char="•"/>
            </a:pPr>
            <a:endParaRPr lang="en-US" altLang="ja-JP" sz="2400" dirty="0"/>
          </a:p>
        </p:txBody>
      </p:sp>
      <p:sp>
        <p:nvSpPr>
          <p:cNvPr id="11" name="テキスト ボックス 10">
            <a:extLst>
              <a:ext uri="{FF2B5EF4-FFF2-40B4-BE49-F238E27FC236}">
                <a16:creationId xmlns:a16="http://schemas.microsoft.com/office/drawing/2014/main" id="{4E1D90F4-2C2B-1B8B-C22D-6D00B19440BB}"/>
              </a:ext>
            </a:extLst>
          </p:cNvPr>
          <p:cNvSpPr txBox="1"/>
          <p:nvPr/>
        </p:nvSpPr>
        <p:spPr>
          <a:xfrm>
            <a:off x="813315" y="5138598"/>
            <a:ext cx="4572000" cy="1123384"/>
          </a:xfrm>
          <a:prstGeom prst="rect">
            <a:avLst/>
          </a:prstGeom>
          <a:noFill/>
          <a:ln>
            <a:solidFill>
              <a:schemeClr val="tx1"/>
            </a:solidFill>
            <a:prstDash val="sysDash"/>
          </a:ln>
        </p:spPr>
        <p:txBody>
          <a:bodyPr wrap="square">
            <a:spAutoFit/>
          </a:bodyPr>
          <a:lstStyle/>
          <a:p>
            <a:r>
              <a:rPr lang="en" altLang="ja-JP" sz="1100" dirty="0"/>
              <a:t>[1]Devlin, Jacob and Chang, Ming-Wei and Lee, Kenton and Toutanova, Kristina. </a:t>
            </a:r>
          </a:p>
          <a:p>
            <a:r>
              <a:rPr lang="en" altLang="ja-JP" sz="1100" dirty="0"/>
              <a:t>BERT: Pre-training of Deep Bidirectional Transformers for Language Understanding. 2019.</a:t>
            </a:r>
            <a:br>
              <a:rPr lang="en" altLang="ja-JP" sz="1100" dirty="0"/>
            </a:br>
            <a:endParaRPr lang="en" altLang="ja-JP" sz="1100" dirty="0"/>
          </a:p>
          <a:p>
            <a:r>
              <a:rPr kumimoji="1" lang="en-US" altLang="ja-JP" sz="1200" b="0" i="0" u="none" strike="noStrike" kern="1200" cap="none" spc="0" normalizeH="0" baseline="0" noProof="0" dirty="0">
                <a:ln>
                  <a:noFill/>
                </a:ln>
                <a:effectLst/>
                <a:uLnTx/>
                <a:uFillTx/>
                <a:latin typeface="游ゴシック" panose="020F0502020204030204"/>
                <a:ea typeface="游ゴシック" panose="020B0400000000000000" pitchFamily="50" charset="-128"/>
                <a:cs typeface="+mn-cs"/>
              </a:rPr>
              <a:t>[2]https://huggingface.co/cl-tohoku/bert-base-japanese-v3</a:t>
            </a:r>
            <a:endParaRPr kumimoji="1" lang="ja-JP" altLang="en-US" sz="1100" dirty="0"/>
          </a:p>
        </p:txBody>
      </p:sp>
    </p:spTree>
    <p:extLst>
      <p:ext uri="{BB962C8B-B14F-4D97-AF65-F5344CB8AC3E}">
        <p14:creationId xmlns:p14="http://schemas.microsoft.com/office/powerpoint/2010/main" val="30744816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メッシュ">
  <a:themeElements>
    <a:clrScheme name="メッシュ">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fontScheme name="メッシュ">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スケール">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メッシュ</Template>
  <TotalTime>40533</TotalTime>
  <Words>8364</Words>
  <Application>Microsoft Office PowerPoint</Application>
  <PresentationFormat>画面に合わせる (4:3)</PresentationFormat>
  <Paragraphs>982</Paragraphs>
  <Slides>54</Slides>
  <Notes>52</Notes>
  <HiddenSlides>5</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54</vt:i4>
      </vt:variant>
    </vt:vector>
  </HeadingPairs>
  <TitlesOfParts>
    <vt:vector size="66" baseType="lpstr">
      <vt:lpstr>HaranoAjiMincho-Regular-Identity-H</vt:lpstr>
      <vt:lpstr>Helvetica Neue</vt:lpstr>
      <vt:lpstr>NimbusRomNo9L-Regu</vt:lpstr>
      <vt:lpstr>NimbusRomNo9L-ReguItal</vt:lpstr>
      <vt:lpstr>游ゴシック</vt:lpstr>
      <vt:lpstr>Arial</vt:lpstr>
      <vt:lpstr>Cambria Math</vt:lpstr>
      <vt:lpstr>Century Gothic</vt:lpstr>
      <vt:lpstr>Courier New</vt:lpstr>
      <vt:lpstr>Lato</vt:lpstr>
      <vt:lpstr>Symbol</vt:lpstr>
      <vt:lpstr>メッシュ</vt:lpstr>
      <vt:lpstr>BERT を用いた原文と要約文の 分散表現の統合手法 </vt:lpstr>
      <vt:lpstr>発表の流れ</vt:lpstr>
      <vt:lpstr>発表の流れ</vt:lpstr>
      <vt:lpstr>PowerPoint プレゼンテーション</vt:lpstr>
      <vt:lpstr>PowerPoint プレゼンテーション</vt:lpstr>
      <vt:lpstr>PowerPoint プレゼンテーション</vt:lpstr>
      <vt:lpstr>PowerPoint プレゼンテーション</vt:lpstr>
      <vt:lpstr>発表の流れ</vt:lpstr>
      <vt:lpstr>BERT[1] (Bidirectional Encoder Representations from Transformers)</vt:lpstr>
      <vt:lpstr>PLaMo</vt:lpstr>
      <vt:lpstr>発表の流れ</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発表の流れ</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発表の流れ</vt:lpstr>
      <vt:lpstr>まとめ</vt:lpstr>
      <vt:lpstr>今後の展望</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 Y</dc:creator>
  <cp:lastModifiedBy>YUSEI TAKAYAMA</cp:lastModifiedBy>
  <cp:revision>684</cp:revision>
  <dcterms:created xsi:type="dcterms:W3CDTF">2020-01-13T19:40:26Z</dcterms:created>
  <dcterms:modified xsi:type="dcterms:W3CDTF">2025-02-15T11:57:40Z</dcterms:modified>
</cp:coreProperties>
</file>